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153670" y="208915"/>
            <a:ext cx="4262755" cy="287147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l"/>
            <a:r>
              <a:rPr lang="zh-CN" altLang="en-US" sz="1200">
                <a:latin typeface="news" charset="0"/>
                <a:ea typeface="news" charset="0"/>
                <a:cs typeface="news" charset="0"/>
              </a:rPr>
              <a:t>在Map阶段处理数据时，由于内存的限制，</a:t>
            </a:r>
            <a:r>
              <a:rPr lang="zh-CN" altLang="en-US" sz="1200" b="1">
                <a:latin typeface="news" charset="0"/>
                <a:ea typeface="news" charset="0"/>
                <a:cs typeface="news" charset="0"/>
              </a:rPr>
              <a:t>会把数据先写到文件中</a:t>
            </a:r>
            <a:r>
              <a:rPr lang="zh-CN" altLang="en-US" sz="1200">
                <a:latin typeface="news" charset="0"/>
                <a:ea typeface="news" charset="0"/>
                <a:cs typeface="news" charset="0"/>
              </a:rPr>
              <a:t>，最终会根据数据的多少生成多个文件，</a:t>
            </a:r>
            <a:r>
              <a:rPr lang="zh-CN" altLang="en-US" sz="1200" b="1">
                <a:latin typeface="news" charset="0"/>
                <a:ea typeface="news" charset="0"/>
                <a:cs typeface="news" charset="0"/>
              </a:rPr>
              <a:t>每个文件中会按照Reduce的个数分区</a:t>
            </a:r>
            <a:r>
              <a:rPr lang="zh-CN" altLang="en-US" sz="1200">
                <a:latin typeface="news" charset="0"/>
                <a:ea typeface="news" charset="0"/>
                <a:cs typeface="news" charset="0"/>
              </a:rPr>
              <a:t>，每个分区的数据都按照key值顺序排放，Map结束后将多个文件合并为同一个文件，合并时会将多个文件相同分区的数据合并在一起并且多个分区的数据重新排序按照key顺序排放。</a:t>
            </a:r>
            <a:endParaRPr lang="zh-CN" altLang="en-US" sz="1200">
              <a:latin typeface="news" charset="0"/>
              <a:ea typeface="news" charset="0"/>
              <a:cs typeface="news" charset="0"/>
            </a:endParaRPr>
          </a:p>
          <a:p>
            <a:pPr algn="l"/>
            <a:r>
              <a:rPr lang="zh-CN" altLang="en-US" sz="1200">
                <a:latin typeface="news" charset="0"/>
                <a:ea typeface="news" charset="0"/>
                <a:cs typeface="news" charset="0"/>
              </a:rPr>
              <a:t>在Reduce阶段则从多个Map中获取属于该Reduce的分区数据，然后会根据数据的多少写到文件和内存中，每个Map的数据为一个文件或一段内存，最后对内存和文件的数据进行合并计算输出最后的结果，合并的方式与Map合并方式一致。因此在Map和Reduce阶段都存在把多个文件或多段内存中的数据合并计算输出一个文件。</a:t>
            </a:r>
            <a:endParaRPr lang="zh-CN" altLang="en-US" sz="1200">
              <a:latin typeface="news" charset="0"/>
              <a:ea typeface="news" charset="0"/>
              <a:cs typeface="news" charset="0"/>
            </a:endParaRPr>
          </a:p>
          <a:p>
            <a:pPr algn="l"/>
            <a:endParaRPr lang="zh-CN" altLang="en-US" sz="1200">
              <a:latin typeface="news" charset="0"/>
              <a:ea typeface="news" charset="0"/>
              <a:cs typeface="news" charset="0"/>
            </a:endParaRPr>
          </a:p>
          <a:p>
            <a:pPr algn="l"/>
            <a:r>
              <a:rPr lang="zh-CN" altLang="en-US" sz="1200">
                <a:latin typeface="news" charset="0"/>
                <a:ea typeface="news" charset="0"/>
                <a:cs typeface="news" charset="0"/>
              </a:rPr>
              <a:t>应用针对每一个分片运行一个map，一般而言，对于每一个输入的文件会有一个map split</a:t>
            </a:r>
            <a:endParaRPr lang="zh-CN" altLang="en-US" sz="1200">
              <a:latin typeface="news" charset="0"/>
              <a:ea typeface="news" charset="0"/>
              <a:cs typeface="news" charset="0"/>
            </a:endParaRPr>
          </a:p>
        </p:txBody>
      </p:sp>
      <p:sp>
        <p:nvSpPr>
          <p:cNvPr id="5" name="矩形 4"/>
          <p:cNvSpPr/>
          <p:nvPr/>
        </p:nvSpPr>
        <p:spPr>
          <a:xfrm>
            <a:off x="187960" y="3277870"/>
            <a:ext cx="5229860" cy="4622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l"/>
            <a:r>
              <a:rPr lang="en-US" altLang="zh-CN" sz="1200"/>
              <a:t>mapreduce</a:t>
            </a:r>
            <a:r>
              <a:rPr lang="zh-CN" altLang="en-US" sz="1200"/>
              <a:t>原理的地址：https://blog.csdn.net/poorguy_tn/article/details/82110122</a:t>
            </a:r>
            <a:endParaRPr lang="zh-CN" altLang="en-US"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133350" y="158750"/>
            <a:ext cx="1649095" cy="45466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200"/>
              <a:t>HDFS</a:t>
            </a:r>
            <a:r>
              <a:rPr lang="zh-CN" altLang="en-US" sz="1200"/>
              <a:t>的写流程</a:t>
            </a:r>
            <a:endParaRPr lang="zh-CN" altLang="en-US" sz="1200"/>
          </a:p>
        </p:txBody>
      </p:sp>
      <p:sp>
        <p:nvSpPr>
          <p:cNvPr id="3" name="圆角矩形 2"/>
          <p:cNvSpPr/>
          <p:nvPr/>
        </p:nvSpPr>
        <p:spPr>
          <a:xfrm>
            <a:off x="558165" y="1833880"/>
            <a:ext cx="799465" cy="496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Client</a:t>
            </a:r>
            <a:endParaRPr lang="en-US" altLang="zh-CN" sz="1000"/>
          </a:p>
        </p:txBody>
      </p:sp>
      <p:sp>
        <p:nvSpPr>
          <p:cNvPr id="4" name="圆角矩形 3"/>
          <p:cNvSpPr/>
          <p:nvPr/>
        </p:nvSpPr>
        <p:spPr>
          <a:xfrm>
            <a:off x="3778250" y="715010"/>
            <a:ext cx="1430655" cy="8578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NameNode</a:t>
            </a:r>
            <a:endParaRPr lang="en-US" altLang="zh-CN" sz="1200"/>
          </a:p>
        </p:txBody>
      </p:sp>
      <p:sp>
        <p:nvSpPr>
          <p:cNvPr id="5" name="圆角矩形 4"/>
          <p:cNvSpPr/>
          <p:nvPr/>
        </p:nvSpPr>
        <p:spPr>
          <a:xfrm>
            <a:off x="2617470" y="3315335"/>
            <a:ext cx="1430655" cy="85788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
        <p:nvSpPr>
          <p:cNvPr id="6" name="圆角矩形 5"/>
          <p:cNvSpPr/>
          <p:nvPr/>
        </p:nvSpPr>
        <p:spPr>
          <a:xfrm>
            <a:off x="4788535" y="3315335"/>
            <a:ext cx="1430655" cy="85788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
        <p:nvSpPr>
          <p:cNvPr id="7" name="圆角矩形 6"/>
          <p:cNvSpPr/>
          <p:nvPr/>
        </p:nvSpPr>
        <p:spPr>
          <a:xfrm>
            <a:off x="7010400" y="3315335"/>
            <a:ext cx="1430655" cy="85788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
        <p:nvSpPr>
          <p:cNvPr id="8" name="圆角矩形 7"/>
          <p:cNvSpPr/>
          <p:nvPr/>
        </p:nvSpPr>
        <p:spPr>
          <a:xfrm>
            <a:off x="9307195" y="3315335"/>
            <a:ext cx="1430655" cy="85788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cxnSp>
        <p:nvCxnSpPr>
          <p:cNvPr id="9" name="曲线连接符 8"/>
          <p:cNvCxnSpPr>
            <a:stCxn id="3" idx="0"/>
            <a:endCxn id="4" idx="1"/>
          </p:cNvCxnSpPr>
          <p:nvPr/>
        </p:nvCxnSpPr>
        <p:spPr>
          <a:xfrm rot="16200000">
            <a:off x="2023110" y="79375"/>
            <a:ext cx="689610" cy="2820035"/>
          </a:xfrm>
          <a:prstGeom prst="curvedConnector2">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0" name="曲线连接符 9"/>
          <p:cNvCxnSpPr>
            <a:endCxn id="3" idx="3"/>
          </p:cNvCxnSpPr>
          <p:nvPr/>
        </p:nvCxnSpPr>
        <p:spPr>
          <a:xfrm rot="10800000" flipV="1">
            <a:off x="1357630" y="1261745"/>
            <a:ext cx="2420620" cy="820420"/>
          </a:xfrm>
          <a:prstGeom prst="curvedConnector3">
            <a:avLst>
              <a:gd name="adj1" fmla="val 82686"/>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1" name="曲线连接符 10"/>
          <p:cNvCxnSpPr/>
          <p:nvPr/>
        </p:nvCxnSpPr>
        <p:spPr>
          <a:xfrm flipV="1">
            <a:off x="1370330" y="1387475"/>
            <a:ext cx="2423160" cy="841375"/>
          </a:xfrm>
          <a:prstGeom prst="curvedConnector3">
            <a:avLst>
              <a:gd name="adj1" fmla="val 50026"/>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2" name="曲线连接符 11"/>
          <p:cNvCxnSpPr>
            <a:stCxn id="4" idx="2"/>
            <a:endCxn id="3" idx="2"/>
          </p:cNvCxnSpPr>
          <p:nvPr/>
        </p:nvCxnSpPr>
        <p:spPr>
          <a:xfrm rot="5400000">
            <a:off x="2347595" y="183515"/>
            <a:ext cx="757555" cy="3535680"/>
          </a:xfrm>
          <a:prstGeom prst="curvedConnector3">
            <a:avLst>
              <a:gd name="adj1" fmla="val 100293"/>
            </a:avLst>
          </a:prstGeom>
          <a:ln>
            <a:tailEnd type="arrow" w="med" len="med"/>
          </a:ln>
        </p:spPr>
        <p:style>
          <a:lnRef idx="1">
            <a:schemeClr val="dk1"/>
          </a:lnRef>
          <a:fillRef idx="0">
            <a:schemeClr val="dk1"/>
          </a:fillRef>
          <a:effectRef idx="0">
            <a:schemeClr val="dk1"/>
          </a:effectRef>
          <a:fontRef idx="minor">
            <a:schemeClr val="tx1"/>
          </a:fontRef>
        </p:style>
      </p:cxnSp>
      <p:sp>
        <p:nvSpPr>
          <p:cNvPr id="13" name="文本框 12"/>
          <p:cNvSpPr txBox="1"/>
          <p:nvPr/>
        </p:nvSpPr>
        <p:spPr>
          <a:xfrm>
            <a:off x="1084580" y="1144905"/>
            <a:ext cx="1068705" cy="229870"/>
          </a:xfrm>
          <a:prstGeom prst="rect">
            <a:avLst/>
          </a:prstGeom>
          <a:noFill/>
        </p:spPr>
        <p:txBody>
          <a:bodyPr wrap="square" rtlCol="0">
            <a:spAutoFit/>
          </a:bodyPr>
          <a:p>
            <a:r>
              <a:rPr lang="en-US" altLang="zh-CN" sz="900"/>
              <a:t>1.</a:t>
            </a:r>
            <a:r>
              <a:rPr lang="zh-CN" altLang="en-US" sz="900"/>
              <a:t>请求上传文件</a:t>
            </a:r>
            <a:endParaRPr lang="zh-CN" altLang="en-US" sz="900"/>
          </a:p>
        </p:txBody>
      </p:sp>
      <p:sp>
        <p:nvSpPr>
          <p:cNvPr id="14" name="文本框 13"/>
          <p:cNvSpPr txBox="1"/>
          <p:nvPr/>
        </p:nvSpPr>
        <p:spPr>
          <a:xfrm>
            <a:off x="1665605" y="1387475"/>
            <a:ext cx="1068705" cy="229870"/>
          </a:xfrm>
          <a:prstGeom prst="rect">
            <a:avLst/>
          </a:prstGeom>
          <a:noFill/>
        </p:spPr>
        <p:txBody>
          <a:bodyPr wrap="square" rtlCol="0">
            <a:spAutoFit/>
          </a:bodyPr>
          <a:p>
            <a:r>
              <a:rPr lang="en-US" sz="900"/>
              <a:t>2.</a:t>
            </a:r>
            <a:r>
              <a:rPr lang="zh-CN" altLang="en-US" sz="900"/>
              <a:t>相应可以上传</a:t>
            </a:r>
            <a:endParaRPr lang="zh-CN" altLang="en-US" sz="900"/>
          </a:p>
        </p:txBody>
      </p:sp>
      <p:sp>
        <p:nvSpPr>
          <p:cNvPr id="15" name="文本框 14"/>
          <p:cNvSpPr txBox="1"/>
          <p:nvPr/>
        </p:nvSpPr>
        <p:spPr>
          <a:xfrm>
            <a:off x="2186940" y="1640205"/>
            <a:ext cx="1404620" cy="506730"/>
          </a:xfrm>
          <a:prstGeom prst="rect">
            <a:avLst/>
          </a:prstGeom>
          <a:noFill/>
        </p:spPr>
        <p:txBody>
          <a:bodyPr wrap="square" rtlCol="0">
            <a:spAutoFit/>
          </a:bodyPr>
          <a:p>
            <a:r>
              <a:rPr lang="en-US" sz="900"/>
              <a:t>3.RPC</a:t>
            </a:r>
            <a:r>
              <a:rPr lang="zh-CN" altLang="en-US" sz="900"/>
              <a:t>请求，要上传</a:t>
            </a:r>
            <a:r>
              <a:rPr lang="en-US" altLang="zh-CN" sz="900"/>
              <a:t>block</a:t>
            </a:r>
            <a:r>
              <a:rPr lang="zh-CN" altLang="en-US" sz="900"/>
              <a:t>，请回应要上传到哪些</a:t>
            </a:r>
            <a:r>
              <a:rPr lang="en-US" altLang="zh-CN" sz="900"/>
              <a:t>DataNote</a:t>
            </a:r>
            <a:r>
              <a:rPr lang="zh-CN" altLang="en-US" sz="900"/>
              <a:t>上</a:t>
            </a:r>
            <a:endParaRPr lang="zh-CN" altLang="en-US" sz="900"/>
          </a:p>
        </p:txBody>
      </p:sp>
      <p:sp>
        <p:nvSpPr>
          <p:cNvPr id="16" name="文本框 15"/>
          <p:cNvSpPr txBox="1"/>
          <p:nvPr/>
        </p:nvSpPr>
        <p:spPr>
          <a:xfrm>
            <a:off x="3232785" y="2036445"/>
            <a:ext cx="1261745" cy="368300"/>
          </a:xfrm>
          <a:prstGeom prst="rect">
            <a:avLst/>
          </a:prstGeom>
          <a:noFill/>
        </p:spPr>
        <p:txBody>
          <a:bodyPr wrap="square" rtlCol="0">
            <a:spAutoFit/>
          </a:bodyPr>
          <a:p>
            <a:r>
              <a:rPr lang="en-US" sz="900"/>
              <a:t>4.</a:t>
            </a:r>
            <a:r>
              <a:rPr lang="zh-CN" altLang="en-US" sz="900"/>
              <a:t>可以在</a:t>
            </a:r>
            <a:r>
              <a:rPr lang="en-US" altLang="zh-CN" sz="900"/>
              <a:t>DN1</a:t>
            </a:r>
            <a:r>
              <a:rPr lang="zh-CN" altLang="en-US" sz="900"/>
              <a:t>，</a:t>
            </a:r>
            <a:r>
              <a:rPr lang="en-US" altLang="zh-CN" sz="900"/>
              <a:t>DN3</a:t>
            </a:r>
            <a:r>
              <a:rPr lang="zh-CN" altLang="en-US" sz="900"/>
              <a:t>，</a:t>
            </a:r>
            <a:r>
              <a:rPr lang="en-US" altLang="zh-CN" sz="900"/>
              <a:t>DN4</a:t>
            </a:r>
            <a:r>
              <a:rPr lang="zh-CN" altLang="en-US" sz="900"/>
              <a:t>三台机器</a:t>
            </a:r>
            <a:r>
              <a:rPr lang="zh-CN" altLang="en-US" sz="900"/>
              <a:t>上传</a:t>
            </a:r>
            <a:endParaRPr lang="zh-CN" altLang="en-US" sz="900"/>
          </a:p>
        </p:txBody>
      </p:sp>
      <p:cxnSp>
        <p:nvCxnSpPr>
          <p:cNvPr id="17" name="曲线连接符 16"/>
          <p:cNvCxnSpPr>
            <a:stCxn id="3" idx="2"/>
            <a:endCxn id="5" idx="1"/>
          </p:cNvCxnSpPr>
          <p:nvPr/>
        </p:nvCxnSpPr>
        <p:spPr>
          <a:xfrm rot="5400000" flipV="1">
            <a:off x="1080770" y="2207260"/>
            <a:ext cx="1414145" cy="1659255"/>
          </a:xfrm>
          <a:prstGeom prst="curvedConnector2">
            <a:avLst/>
          </a:prstGeom>
          <a:ln>
            <a:tailEnd type="arrow" w="med" len="med"/>
          </a:ln>
        </p:spPr>
        <p:style>
          <a:lnRef idx="1">
            <a:schemeClr val="dk1"/>
          </a:lnRef>
          <a:fillRef idx="0">
            <a:schemeClr val="dk1"/>
          </a:fillRef>
          <a:effectRef idx="0">
            <a:schemeClr val="dk1"/>
          </a:effectRef>
          <a:fontRef idx="minor">
            <a:schemeClr val="tx1"/>
          </a:fontRef>
        </p:style>
      </p:cxnSp>
      <p:sp>
        <p:nvSpPr>
          <p:cNvPr id="18" name="文本框 17"/>
          <p:cNvSpPr txBox="1"/>
          <p:nvPr/>
        </p:nvSpPr>
        <p:spPr>
          <a:xfrm>
            <a:off x="638175" y="3085465"/>
            <a:ext cx="1640840" cy="368300"/>
          </a:xfrm>
          <a:prstGeom prst="rect">
            <a:avLst/>
          </a:prstGeom>
          <a:noFill/>
        </p:spPr>
        <p:txBody>
          <a:bodyPr wrap="square" rtlCol="0">
            <a:spAutoFit/>
          </a:bodyPr>
          <a:p>
            <a:r>
              <a:rPr lang="en-US" sz="900"/>
              <a:t>5.1</a:t>
            </a:r>
            <a:r>
              <a:rPr lang="zh-CN" altLang="en-US" sz="900"/>
              <a:t>请求上传的通道</a:t>
            </a:r>
            <a:r>
              <a:rPr lang="en-US" altLang="zh-CN" sz="900"/>
              <a:t>Channel</a:t>
            </a:r>
            <a:endParaRPr lang="en-US" altLang="zh-CN" sz="900"/>
          </a:p>
          <a:p>
            <a:r>
              <a:rPr lang="zh-CN" altLang="en-US" sz="900"/>
              <a:t>要上传到</a:t>
            </a:r>
            <a:r>
              <a:rPr lang="en-US" altLang="zh-CN" sz="900">
                <a:sym typeface="+mn-ea"/>
              </a:rPr>
              <a:t>DN1</a:t>
            </a:r>
            <a:r>
              <a:rPr lang="zh-CN" altLang="en-US" sz="900">
                <a:sym typeface="+mn-ea"/>
              </a:rPr>
              <a:t>，</a:t>
            </a:r>
            <a:r>
              <a:rPr lang="en-US" altLang="zh-CN" sz="900">
                <a:sym typeface="+mn-ea"/>
              </a:rPr>
              <a:t>DN3</a:t>
            </a:r>
            <a:r>
              <a:rPr lang="zh-CN" altLang="en-US" sz="900">
                <a:sym typeface="+mn-ea"/>
              </a:rPr>
              <a:t>，</a:t>
            </a:r>
            <a:r>
              <a:rPr lang="en-US" altLang="zh-CN" sz="900">
                <a:sym typeface="+mn-ea"/>
              </a:rPr>
              <a:t>DN4</a:t>
            </a:r>
            <a:endParaRPr lang="zh-CN" altLang="en-US" sz="900"/>
          </a:p>
        </p:txBody>
      </p:sp>
      <p:sp>
        <p:nvSpPr>
          <p:cNvPr id="19" name="文本框 18"/>
          <p:cNvSpPr txBox="1"/>
          <p:nvPr/>
        </p:nvSpPr>
        <p:spPr>
          <a:xfrm>
            <a:off x="3104515" y="4262755"/>
            <a:ext cx="456565" cy="245110"/>
          </a:xfrm>
          <a:prstGeom prst="rect">
            <a:avLst/>
          </a:prstGeom>
          <a:noFill/>
        </p:spPr>
        <p:txBody>
          <a:bodyPr wrap="none" rtlCol="0" anchor="t">
            <a:spAutoFit/>
          </a:bodyPr>
          <a:p>
            <a:r>
              <a:rPr lang="en-US" altLang="zh-CN" sz="1000">
                <a:sym typeface="+mn-ea"/>
              </a:rPr>
              <a:t>DN1</a:t>
            </a:r>
            <a:endParaRPr lang="en-US" altLang="zh-CN" sz="1000">
              <a:sym typeface="+mn-ea"/>
            </a:endParaRPr>
          </a:p>
        </p:txBody>
      </p:sp>
      <p:sp>
        <p:nvSpPr>
          <p:cNvPr id="20" name="文本框 19"/>
          <p:cNvSpPr txBox="1"/>
          <p:nvPr/>
        </p:nvSpPr>
        <p:spPr>
          <a:xfrm>
            <a:off x="5208905" y="4262755"/>
            <a:ext cx="456565" cy="245110"/>
          </a:xfrm>
          <a:prstGeom prst="rect">
            <a:avLst/>
          </a:prstGeom>
          <a:noFill/>
        </p:spPr>
        <p:txBody>
          <a:bodyPr wrap="none" rtlCol="0" anchor="t">
            <a:spAutoFit/>
          </a:bodyPr>
          <a:p>
            <a:r>
              <a:rPr lang="en-US" altLang="zh-CN" sz="1000">
                <a:sym typeface="+mn-ea"/>
              </a:rPr>
              <a:t>DN2</a:t>
            </a:r>
            <a:endParaRPr lang="en-US" altLang="zh-CN" sz="1000">
              <a:sym typeface="+mn-ea"/>
            </a:endParaRPr>
          </a:p>
        </p:txBody>
      </p:sp>
      <p:sp>
        <p:nvSpPr>
          <p:cNvPr id="21" name="文本框 20"/>
          <p:cNvSpPr txBox="1"/>
          <p:nvPr/>
        </p:nvSpPr>
        <p:spPr>
          <a:xfrm>
            <a:off x="7497445" y="4262755"/>
            <a:ext cx="456565" cy="245110"/>
          </a:xfrm>
          <a:prstGeom prst="rect">
            <a:avLst/>
          </a:prstGeom>
          <a:noFill/>
        </p:spPr>
        <p:txBody>
          <a:bodyPr wrap="none" rtlCol="0" anchor="t">
            <a:spAutoFit/>
          </a:bodyPr>
          <a:p>
            <a:r>
              <a:rPr lang="en-US" altLang="zh-CN" sz="1000">
                <a:sym typeface="+mn-ea"/>
              </a:rPr>
              <a:t>DN3</a:t>
            </a:r>
            <a:endParaRPr lang="en-US" altLang="zh-CN" sz="1000">
              <a:sym typeface="+mn-ea"/>
            </a:endParaRPr>
          </a:p>
        </p:txBody>
      </p:sp>
      <p:sp>
        <p:nvSpPr>
          <p:cNvPr id="22" name="文本框 21"/>
          <p:cNvSpPr txBox="1"/>
          <p:nvPr/>
        </p:nvSpPr>
        <p:spPr>
          <a:xfrm>
            <a:off x="9845040" y="4262755"/>
            <a:ext cx="456565" cy="245110"/>
          </a:xfrm>
          <a:prstGeom prst="rect">
            <a:avLst/>
          </a:prstGeom>
          <a:noFill/>
        </p:spPr>
        <p:txBody>
          <a:bodyPr wrap="none" rtlCol="0" anchor="t">
            <a:spAutoFit/>
          </a:bodyPr>
          <a:p>
            <a:r>
              <a:rPr lang="en-US" altLang="zh-CN" sz="1000">
                <a:sym typeface="+mn-ea"/>
              </a:rPr>
              <a:t>DN4</a:t>
            </a:r>
            <a:endParaRPr lang="en-US" altLang="zh-CN" sz="1000">
              <a:sym typeface="+mn-ea"/>
            </a:endParaRPr>
          </a:p>
        </p:txBody>
      </p:sp>
      <p:sp>
        <p:nvSpPr>
          <p:cNvPr id="24" name="线形标注 3(无边框) 23"/>
          <p:cNvSpPr/>
          <p:nvPr/>
        </p:nvSpPr>
        <p:spPr>
          <a:xfrm>
            <a:off x="2734310" y="4719955"/>
            <a:ext cx="1236980" cy="1002030"/>
          </a:xfrm>
          <a:prstGeom prst="callout3">
            <a:avLst>
              <a:gd name="adj1" fmla="val 49375"/>
              <a:gd name="adj2" fmla="val 547"/>
              <a:gd name="adj3" fmla="val 18750"/>
              <a:gd name="adj4" fmla="val -16667"/>
              <a:gd name="adj5" fmla="val -11490"/>
              <a:gd name="adj6" fmla="val -70681"/>
              <a:gd name="adj7" fmla="val -25913"/>
              <a:gd name="adj8" fmla="val 34367"/>
            </a:avLst>
          </a:prstGeom>
        </p:spPr>
        <p:style>
          <a:lnRef idx="1">
            <a:schemeClr val="accent3"/>
          </a:lnRef>
          <a:fillRef idx="2">
            <a:schemeClr val="accent3"/>
          </a:fillRef>
          <a:effectRef idx="1">
            <a:schemeClr val="accent3"/>
          </a:effectRef>
          <a:fontRef idx="minor">
            <a:schemeClr val="dk1"/>
          </a:fontRef>
        </p:style>
        <p:txBody>
          <a:bodyPr rtlCol="0" anchor="ctr"/>
          <a:p>
            <a:pPr algn="l"/>
            <a:r>
              <a:rPr lang="zh-CN" altLang="en-US" sz="900"/>
              <a:t>客户端不会都对三台机器进行连接，这里只连接</a:t>
            </a:r>
            <a:r>
              <a:rPr lang="en-US" altLang="zh-CN" sz="900"/>
              <a:t>DN1</a:t>
            </a:r>
            <a:r>
              <a:rPr lang="zh-CN" altLang="en-US" sz="900"/>
              <a:t>，并告诉</a:t>
            </a:r>
            <a:r>
              <a:rPr lang="en-US" altLang="zh-CN" sz="900"/>
              <a:t>DN1</a:t>
            </a:r>
            <a:r>
              <a:rPr lang="zh-CN" altLang="en-US" sz="900"/>
              <a:t>，要向</a:t>
            </a:r>
            <a:r>
              <a:rPr lang="en-US" altLang="zh-CN" sz="900"/>
              <a:t>DN3</a:t>
            </a:r>
            <a:r>
              <a:rPr lang="zh-CN" altLang="en-US" sz="900"/>
              <a:t>和</a:t>
            </a:r>
            <a:r>
              <a:rPr lang="en-US" altLang="zh-CN" sz="900"/>
              <a:t>DN4</a:t>
            </a:r>
            <a:r>
              <a:rPr lang="zh-CN" altLang="en-US" sz="900"/>
              <a:t>上传，由</a:t>
            </a:r>
            <a:r>
              <a:rPr lang="en-US" altLang="zh-CN" sz="900"/>
              <a:t>DN1</a:t>
            </a:r>
            <a:r>
              <a:rPr lang="zh-CN" altLang="en-US" sz="900"/>
              <a:t>负责去建立</a:t>
            </a:r>
            <a:r>
              <a:rPr lang="en-US" altLang="zh-CN" sz="900"/>
              <a:t>DN3</a:t>
            </a:r>
            <a:r>
              <a:rPr lang="zh-CN" altLang="en-US" sz="900"/>
              <a:t>和</a:t>
            </a:r>
            <a:r>
              <a:rPr lang="en-US" altLang="zh-CN" sz="900"/>
              <a:t>DN4</a:t>
            </a:r>
            <a:r>
              <a:rPr lang="zh-CN" altLang="en-US" sz="900"/>
              <a:t>的连接通道</a:t>
            </a:r>
            <a:endParaRPr lang="zh-CN" altLang="en-US" sz="900"/>
          </a:p>
        </p:txBody>
      </p:sp>
      <p:cxnSp>
        <p:nvCxnSpPr>
          <p:cNvPr id="25" name="曲线连接符 24"/>
          <p:cNvCxnSpPr>
            <a:stCxn id="5" idx="0"/>
            <a:endCxn id="7" idx="0"/>
          </p:cNvCxnSpPr>
          <p:nvPr/>
        </p:nvCxnSpPr>
        <p:spPr>
          <a:xfrm rot="16200000">
            <a:off x="5529580" y="1118870"/>
            <a:ext cx="3175" cy="4392930"/>
          </a:xfrm>
          <a:prstGeom prst="curvedConnector3">
            <a:avLst>
              <a:gd name="adj1" fmla="val 7550000"/>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6" name="曲线连接符 25"/>
          <p:cNvCxnSpPr>
            <a:stCxn id="7" idx="0"/>
            <a:endCxn id="8" idx="0"/>
          </p:cNvCxnSpPr>
          <p:nvPr/>
        </p:nvCxnSpPr>
        <p:spPr>
          <a:xfrm rot="16200000">
            <a:off x="8874125" y="2167255"/>
            <a:ext cx="3175" cy="2296795"/>
          </a:xfrm>
          <a:prstGeom prst="curvedConnector3">
            <a:avLst>
              <a:gd name="adj1" fmla="val 7560000"/>
            </a:avLst>
          </a:prstGeom>
          <a:ln>
            <a:tailEnd type="arrow" w="med" len="med"/>
          </a:ln>
        </p:spPr>
        <p:style>
          <a:lnRef idx="1">
            <a:schemeClr val="dk1"/>
          </a:lnRef>
          <a:fillRef idx="0">
            <a:schemeClr val="dk1"/>
          </a:fillRef>
          <a:effectRef idx="0">
            <a:schemeClr val="dk1"/>
          </a:effectRef>
          <a:fontRef idx="minor">
            <a:schemeClr val="tx1"/>
          </a:fontRef>
        </p:style>
      </p:cxnSp>
      <p:sp>
        <p:nvSpPr>
          <p:cNvPr id="27" name="文本框 26"/>
          <p:cNvSpPr txBox="1"/>
          <p:nvPr/>
        </p:nvSpPr>
        <p:spPr>
          <a:xfrm>
            <a:off x="4816475" y="2855595"/>
            <a:ext cx="1430655" cy="229870"/>
          </a:xfrm>
          <a:prstGeom prst="rect">
            <a:avLst/>
          </a:prstGeom>
          <a:noFill/>
        </p:spPr>
        <p:txBody>
          <a:bodyPr wrap="square" rtlCol="0">
            <a:spAutoFit/>
          </a:bodyPr>
          <a:p>
            <a:r>
              <a:rPr lang="en-US" sz="900"/>
              <a:t>5.2</a:t>
            </a:r>
            <a:r>
              <a:rPr lang="zh-CN" altLang="en-US" sz="900"/>
              <a:t>请求建立连接通道</a:t>
            </a:r>
            <a:endParaRPr lang="zh-CN" altLang="en-US" sz="900"/>
          </a:p>
        </p:txBody>
      </p:sp>
      <p:sp>
        <p:nvSpPr>
          <p:cNvPr id="28" name="文本框 27"/>
          <p:cNvSpPr txBox="1"/>
          <p:nvPr/>
        </p:nvSpPr>
        <p:spPr>
          <a:xfrm>
            <a:off x="8242300" y="2780665"/>
            <a:ext cx="1430655" cy="229870"/>
          </a:xfrm>
          <a:prstGeom prst="rect">
            <a:avLst/>
          </a:prstGeom>
          <a:noFill/>
        </p:spPr>
        <p:txBody>
          <a:bodyPr wrap="square" rtlCol="0">
            <a:spAutoFit/>
          </a:bodyPr>
          <a:p>
            <a:r>
              <a:rPr lang="en-US" sz="900"/>
              <a:t>5.3</a:t>
            </a:r>
            <a:r>
              <a:rPr lang="zh-CN" altLang="en-US" sz="900"/>
              <a:t>请求建立连接通道</a:t>
            </a:r>
            <a:endParaRPr lang="zh-CN" altLang="en-US" sz="900"/>
          </a:p>
        </p:txBody>
      </p:sp>
      <p:cxnSp>
        <p:nvCxnSpPr>
          <p:cNvPr id="29" name="曲线连接符 28"/>
          <p:cNvCxnSpPr>
            <a:stCxn id="8" idx="2"/>
            <a:endCxn id="7" idx="2"/>
          </p:cNvCxnSpPr>
          <p:nvPr/>
        </p:nvCxnSpPr>
        <p:spPr>
          <a:xfrm rot="5400000">
            <a:off x="8874125" y="3024505"/>
            <a:ext cx="3175" cy="2296795"/>
          </a:xfrm>
          <a:prstGeom prst="curvedConnector3">
            <a:avLst>
              <a:gd name="adj1" fmla="val 7540000"/>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0" name="曲线连接符 29"/>
          <p:cNvCxnSpPr>
            <a:stCxn id="7" idx="2"/>
            <a:endCxn id="5" idx="2"/>
          </p:cNvCxnSpPr>
          <p:nvPr/>
        </p:nvCxnSpPr>
        <p:spPr>
          <a:xfrm rot="5400000">
            <a:off x="5529580" y="1976755"/>
            <a:ext cx="3175" cy="4392930"/>
          </a:xfrm>
          <a:prstGeom prst="curvedConnector3">
            <a:avLst>
              <a:gd name="adj1" fmla="val 7550000"/>
            </a:avLst>
          </a:prstGeom>
          <a:ln>
            <a:tailEnd type="arrow" w="med" len="med"/>
          </a:ln>
        </p:spPr>
        <p:style>
          <a:lnRef idx="1">
            <a:schemeClr val="dk1"/>
          </a:lnRef>
          <a:fillRef idx="0">
            <a:schemeClr val="dk1"/>
          </a:fillRef>
          <a:effectRef idx="0">
            <a:schemeClr val="dk1"/>
          </a:effectRef>
          <a:fontRef idx="minor">
            <a:schemeClr val="tx1"/>
          </a:fontRef>
        </p:style>
      </p:cxnSp>
      <p:sp>
        <p:nvSpPr>
          <p:cNvPr id="31" name="文本框 30"/>
          <p:cNvSpPr txBox="1"/>
          <p:nvPr/>
        </p:nvSpPr>
        <p:spPr>
          <a:xfrm>
            <a:off x="8242300" y="4171315"/>
            <a:ext cx="1531620" cy="229870"/>
          </a:xfrm>
          <a:prstGeom prst="rect">
            <a:avLst/>
          </a:prstGeom>
          <a:noFill/>
        </p:spPr>
        <p:txBody>
          <a:bodyPr wrap="square" rtlCol="0">
            <a:spAutoFit/>
          </a:bodyPr>
          <a:p>
            <a:r>
              <a:rPr lang="en-US" sz="900"/>
              <a:t>6.1</a:t>
            </a:r>
            <a:r>
              <a:rPr lang="zh-CN" altLang="en-US" sz="900"/>
              <a:t>回应可以</a:t>
            </a:r>
            <a:r>
              <a:rPr lang="zh-CN" altLang="en-US" sz="900"/>
              <a:t>建立连接通道</a:t>
            </a:r>
            <a:endParaRPr lang="zh-CN" altLang="en-US" sz="900"/>
          </a:p>
        </p:txBody>
      </p:sp>
      <p:sp>
        <p:nvSpPr>
          <p:cNvPr id="32" name="文本框 31"/>
          <p:cNvSpPr txBox="1"/>
          <p:nvPr/>
        </p:nvSpPr>
        <p:spPr>
          <a:xfrm>
            <a:off x="4885690" y="4401185"/>
            <a:ext cx="1772920" cy="229870"/>
          </a:xfrm>
          <a:prstGeom prst="rect">
            <a:avLst/>
          </a:prstGeom>
          <a:noFill/>
        </p:spPr>
        <p:txBody>
          <a:bodyPr wrap="square" rtlCol="0">
            <a:spAutoFit/>
          </a:bodyPr>
          <a:p>
            <a:r>
              <a:rPr lang="en-US" sz="900"/>
              <a:t>6.2</a:t>
            </a:r>
            <a:r>
              <a:rPr lang="zh-CN" altLang="en-US" sz="900">
                <a:sym typeface="+mn-ea"/>
              </a:rPr>
              <a:t>回应可以</a:t>
            </a:r>
            <a:r>
              <a:rPr lang="zh-CN" altLang="en-US" sz="900"/>
              <a:t>请求建立连接通道</a:t>
            </a:r>
            <a:endParaRPr lang="zh-CN" altLang="en-US" sz="900"/>
          </a:p>
        </p:txBody>
      </p:sp>
      <p:sp>
        <p:nvSpPr>
          <p:cNvPr id="33" name="文本框 32"/>
          <p:cNvSpPr txBox="1"/>
          <p:nvPr/>
        </p:nvSpPr>
        <p:spPr>
          <a:xfrm>
            <a:off x="133350" y="3522345"/>
            <a:ext cx="1740535" cy="229870"/>
          </a:xfrm>
          <a:prstGeom prst="rect">
            <a:avLst/>
          </a:prstGeom>
          <a:noFill/>
        </p:spPr>
        <p:txBody>
          <a:bodyPr wrap="square" rtlCol="0">
            <a:spAutoFit/>
          </a:bodyPr>
          <a:p>
            <a:r>
              <a:rPr lang="en-US" sz="900"/>
              <a:t>6.3</a:t>
            </a:r>
            <a:r>
              <a:rPr lang="zh-CN" altLang="en-US" sz="900"/>
              <a:t>请求建立连接通道</a:t>
            </a:r>
            <a:r>
              <a:rPr lang="zh-CN" altLang="en-US" sz="900">
                <a:sym typeface="+mn-ea"/>
              </a:rPr>
              <a:t>回应可以</a:t>
            </a:r>
            <a:endParaRPr lang="zh-CN" altLang="en-US" sz="900"/>
          </a:p>
        </p:txBody>
      </p:sp>
      <p:cxnSp>
        <p:nvCxnSpPr>
          <p:cNvPr id="34" name="曲线连接符 33"/>
          <p:cNvCxnSpPr>
            <a:endCxn id="3" idx="1"/>
          </p:cNvCxnSpPr>
          <p:nvPr/>
        </p:nvCxnSpPr>
        <p:spPr>
          <a:xfrm rot="10800000">
            <a:off x="558165" y="2082165"/>
            <a:ext cx="2040890" cy="1670050"/>
          </a:xfrm>
          <a:prstGeom prst="curvedConnector3">
            <a:avLst>
              <a:gd name="adj1" fmla="val 121157"/>
            </a:avLst>
          </a:prstGeom>
          <a:ln>
            <a:tailEnd type="arrow" w="med" len="med"/>
          </a:ln>
        </p:spPr>
        <p:style>
          <a:lnRef idx="1">
            <a:schemeClr val="dk1"/>
          </a:lnRef>
          <a:fillRef idx="0">
            <a:schemeClr val="dk1"/>
          </a:fillRef>
          <a:effectRef idx="0">
            <a:schemeClr val="dk1"/>
          </a:effectRef>
          <a:fontRef idx="minor">
            <a:schemeClr val="tx1"/>
          </a:fontRef>
        </p:style>
      </p:cxnSp>
      <p:sp>
        <p:nvSpPr>
          <p:cNvPr id="35" name="折角形 34"/>
          <p:cNvSpPr/>
          <p:nvPr/>
        </p:nvSpPr>
        <p:spPr>
          <a:xfrm>
            <a:off x="183515" y="1145540"/>
            <a:ext cx="521335" cy="427355"/>
          </a:xfrm>
          <a:prstGeom prst="foldedCorner">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zh-CN" altLang="en-US" sz="1000"/>
              <a:t>文件</a:t>
            </a:r>
            <a:endParaRPr lang="zh-CN" altLang="en-US" sz="1000"/>
          </a:p>
        </p:txBody>
      </p:sp>
      <p:cxnSp>
        <p:nvCxnSpPr>
          <p:cNvPr id="36" name="曲线连接符 35"/>
          <p:cNvCxnSpPr>
            <a:stCxn id="35" idx="2"/>
            <a:endCxn id="3" idx="0"/>
          </p:cNvCxnSpPr>
          <p:nvPr/>
        </p:nvCxnSpPr>
        <p:spPr>
          <a:xfrm rot="5400000" flipV="1">
            <a:off x="570865" y="1445895"/>
            <a:ext cx="260985" cy="513715"/>
          </a:xfrm>
          <a:prstGeom prst="curvedConnector3">
            <a:avLst>
              <a:gd name="adj1" fmla="val 50122"/>
            </a:avLst>
          </a:prstGeom>
          <a:ln>
            <a:tailEnd type="arrow" w="med" len="med"/>
          </a:ln>
        </p:spPr>
        <p:style>
          <a:lnRef idx="1">
            <a:schemeClr val="dk1"/>
          </a:lnRef>
          <a:fillRef idx="0">
            <a:schemeClr val="dk1"/>
          </a:fillRef>
          <a:effectRef idx="0">
            <a:schemeClr val="dk1"/>
          </a:effectRef>
          <a:fontRef idx="minor">
            <a:schemeClr val="tx1"/>
          </a:fontRef>
        </p:style>
      </p:cxnSp>
      <p:sp>
        <p:nvSpPr>
          <p:cNvPr id="37" name="文本框 36"/>
          <p:cNvSpPr txBox="1"/>
          <p:nvPr/>
        </p:nvSpPr>
        <p:spPr>
          <a:xfrm>
            <a:off x="110490" y="1664970"/>
            <a:ext cx="856615" cy="198755"/>
          </a:xfrm>
          <a:prstGeom prst="rect">
            <a:avLst/>
          </a:prstGeom>
          <a:noFill/>
        </p:spPr>
        <p:txBody>
          <a:bodyPr wrap="square" rtlCol="0">
            <a:spAutoFit/>
          </a:bodyPr>
          <a:p>
            <a:r>
              <a:rPr lang="zh-CN" altLang="en-US" sz="700"/>
              <a:t>从文件中读数据</a:t>
            </a:r>
            <a:endParaRPr lang="zh-CN" altLang="en-US" sz="700"/>
          </a:p>
        </p:txBody>
      </p:sp>
      <p:cxnSp>
        <p:nvCxnSpPr>
          <p:cNvPr id="38" name="曲线连接符 37"/>
          <p:cNvCxnSpPr/>
          <p:nvPr/>
        </p:nvCxnSpPr>
        <p:spPr>
          <a:xfrm>
            <a:off x="966470" y="2321560"/>
            <a:ext cx="1716405" cy="984250"/>
          </a:xfrm>
          <a:prstGeom prst="curvedConnector3">
            <a:avLst>
              <a:gd name="adj1" fmla="val 77950"/>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1707515" y="2560320"/>
            <a:ext cx="2340610" cy="506730"/>
          </a:xfrm>
          <a:prstGeom prst="rect">
            <a:avLst/>
          </a:prstGeom>
          <a:noFill/>
        </p:spPr>
        <p:txBody>
          <a:bodyPr wrap="square" rtlCol="0">
            <a:spAutoFit/>
          </a:bodyPr>
          <a:p>
            <a:r>
              <a:rPr lang="en-US" altLang="zh-CN" sz="900"/>
              <a:t>7.</a:t>
            </a:r>
            <a:r>
              <a:rPr lang="zh-CN" altLang="en-US" sz="900"/>
              <a:t>将数据写入</a:t>
            </a:r>
            <a:r>
              <a:rPr lang="en-US" altLang="zh-CN" sz="900"/>
              <a:t>DN</a:t>
            </a:r>
            <a:r>
              <a:rPr lang="zh-CN" altLang="en-US" sz="900"/>
              <a:t>中</a:t>
            </a:r>
            <a:endParaRPr lang="zh-CN" altLang="en-US" sz="900"/>
          </a:p>
          <a:p>
            <a:r>
              <a:rPr lang="zh-CN" altLang="en-US" sz="900"/>
              <a:t>这里不会全部写完</a:t>
            </a:r>
            <a:r>
              <a:rPr lang="en-US" altLang="zh-CN" sz="900"/>
              <a:t>128M</a:t>
            </a:r>
            <a:r>
              <a:rPr lang="zh-CN" altLang="en-US" sz="900"/>
              <a:t>后才发送数据，而是将一个一个小的数据包发送到</a:t>
            </a:r>
            <a:r>
              <a:rPr lang="en-US" altLang="zh-CN" sz="900"/>
              <a:t>DN</a:t>
            </a:r>
            <a:r>
              <a:rPr lang="zh-CN" altLang="en-US" sz="900"/>
              <a:t>中</a:t>
            </a:r>
            <a:endParaRPr lang="zh-CN" altLang="en-US" sz="9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17805" y="251460"/>
            <a:ext cx="1320800" cy="3365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000"/>
              <a:t>wordcount</a:t>
            </a:r>
            <a:r>
              <a:rPr lang="zh-CN" altLang="en-US" sz="1000"/>
              <a:t>流程</a:t>
            </a:r>
            <a:endParaRPr lang="zh-CN" altLang="en-US" sz="1000"/>
          </a:p>
        </p:txBody>
      </p:sp>
      <p:sp>
        <p:nvSpPr>
          <p:cNvPr id="3" name="文本框 2"/>
          <p:cNvSpPr txBox="1"/>
          <p:nvPr/>
        </p:nvSpPr>
        <p:spPr>
          <a:xfrm>
            <a:off x="226060" y="739775"/>
            <a:ext cx="3046095" cy="860425"/>
          </a:xfrm>
          <a:prstGeom prst="rect">
            <a:avLst/>
          </a:prstGeom>
          <a:noFill/>
        </p:spPr>
        <p:txBody>
          <a:bodyPr wrap="square" rtlCol="0">
            <a:spAutoFit/>
          </a:bodyPr>
          <a:p>
            <a:r>
              <a:rPr lang="zh-CN" altLang="en-US" sz="1000"/>
              <a:t>注意：</a:t>
            </a:r>
            <a:endParaRPr lang="zh-CN" altLang="en-US" sz="1000"/>
          </a:p>
          <a:p>
            <a:r>
              <a:rPr lang="zh-CN" altLang="en-US" sz="1000"/>
              <a:t>有几个切片，就有几个</a:t>
            </a:r>
            <a:r>
              <a:rPr lang="en-US" altLang="zh-CN" sz="1000"/>
              <a:t>Map Task</a:t>
            </a:r>
            <a:r>
              <a:rPr lang="zh-CN" altLang="en-US" sz="1000"/>
              <a:t>进程</a:t>
            </a:r>
            <a:endParaRPr lang="zh-CN" altLang="en-US" sz="1000"/>
          </a:p>
          <a:p>
            <a:r>
              <a:rPr lang="zh-CN" altLang="en-US" sz="1000"/>
              <a:t>有几个分区，就有几个</a:t>
            </a:r>
            <a:r>
              <a:rPr lang="en-US" altLang="zh-CN" sz="1000"/>
              <a:t>Reduce Task</a:t>
            </a:r>
            <a:r>
              <a:rPr lang="zh-CN" altLang="en-US" sz="1000"/>
              <a:t>进程</a:t>
            </a:r>
            <a:endParaRPr lang="zh-CN" altLang="en-US" sz="1000"/>
          </a:p>
          <a:p>
            <a:endParaRPr lang="zh-CN" altLang="en-US" sz="1000"/>
          </a:p>
          <a:p>
            <a:endParaRPr lang="zh-CN" altLang="en-US" sz="1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140335" y="239395"/>
            <a:ext cx="2136140" cy="3365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000"/>
              <a:t>MapReduce</a:t>
            </a:r>
            <a:r>
              <a:rPr lang="zh-CN" altLang="en-US" sz="1000"/>
              <a:t>（包括</a:t>
            </a:r>
            <a:r>
              <a:rPr lang="en-US" altLang="zh-CN" sz="1000"/>
              <a:t>shuffle</a:t>
            </a:r>
            <a:r>
              <a:rPr lang="zh-CN" altLang="en-US" sz="1000"/>
              <a:t>）</a:t>
            </a:r>
            <a:r>
              <a:rPr lang="zh-CN" altLang="en-US" sz="1000"/>
              <a:t>流程</a:t>
            </a:r>
            <a:endParaRPr lang="zh-CN" altLang="en-US" sz="1000"/>
          </a:p>
        </p:txBody>
      </p:sp>
      <p:sp>
        <p:nvSpPr>
          <p:cNvPr id="3" name="矩形 2"/>
          <p:cNvSpPr/>
          <p:nvPr/>
        </p:nvSpPr>
        <p:spPr>
          <a:xfrm>
            <a:off x="2637155" y="1118235"/>
            <a:ext cx="1572895" cy="146431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p>
        </p:txBody>
      </p:sp>
      <p:sp>
        <p:nvSpPr>
          <p:cNvPr id="5" name="矩形 4"/>
          <p:cNvSpPr/>
          <p:nvPr/>
        </p:nvSpPr>
        <p:spPr>
          <a:xfrm>
            <a:off x="1662430" y="1657350"/>
            <a:ext cx="1235710" cy="21018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en-US" altLang="zh-CN" sz="1000"/>
              <a:t>InputFormat</a:t>
            </a:r>
            <a:endParaRPr lang="en-US" altLang="zh-CN" sz="1000"/>
          </a:p>
        </p:txBody>
      </p:sp>
      <p:sp>
        <p:nvSpPr>
          <p:cNvPr id="6" name="文本框 5"/>
          <p:cNvSpPr txBox="1"/>
          <p:nvPr/>
        </p:nvSpPr>
        <p:spPr>
          <a:xfrm>
            <a:off x="1669415" y="1386205"/>
            <a:ext cx="1405255" cy="229870"/>
          </a:xfrm>
          <a:prstGeom prst="rect">
            <a:avLst/>
          </a:prstGeom>
          <a:noFill/>
        </p:spPr>
        <p:txBody>
          <a:bodyPr wrap="square" rtlCol="0">
            <a:spAutoFit/>
          </a:bodyPr>
          <a:p>
            <a:r>
              <a:rPr lang="zh-CN" altLang="en-US" sz="900"/>
              <a:t>默认</a:t>
            </a:r>
            <a:r>
              <a:rPr lang="en-US" altLang="zh-CN" sz="900"/>
              <a:t>FileInputFormat</a:t>
            </a:r>
            <a:endParaRPr lang="en-US" altLang="zh-CN" sz="900"/>
          </a:p>
        </p:txBody>
      </p:sp>
      <p:cxnSp>
        <p:nvCxnSpPr>
          <p:cNvPr id="7" name="直接箭头连接符 6"/>
          <p:cNvCxnSpPr/>
          <p:nvPr/>
        </p:nvCxnSpPr>
        <p:spPr>
          <a:xfrm flipH="1" flipV="1">
            <a:off x="1797050" y="1118235"/>
            <a:ext cx="479425" cy="2933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8" name="矩形 7"/>
          <p:cNvSpPr/>
          <p:nvPr/>
        </p:nvSpPr>
        <p:spPr>
          <a:xfrm>
            <a:off x="1040765" y="882650"/>
            <a:ext cx="1235710" cy="21018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en-US" altLang="zh-CN" sz="1000"/>
              <a:t>RecordReader</a:t>
            </a:r>
            <a:endParaRPr lang="en-US" altLang="zh-CN" sz="1000"/>
          </a:p>
        </p:txBody>
      </p:sp>
      <p:cxnSp>
        <p:nvCxnSpPr>
          <p:cNvPr id="9" name="直接箭头连接符 8"/>
          <p:cNvCxnSpPr>
            <a:stCxn id="8" idx="2"/>
          </p:cNvCxnSpPr>
          <p:nvPr/>
        </p:nvCxnSpPr>
        <p:spPr>
          <a:xfrm flipH="1">
            <a:off x="814705" y="1092835"/>
            <a:ext cx="843915" cy="24447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217805" y="1314450"/>
            <a:ext cx="1094105" cy="553085"/>
          </a:xfrm>
          <a:prstGeom prst="rect">
            <a:avLst/>
          </a:prstGeom>
          <a:noFill/>
        </p:spPr>
        <p:txBody>
          <a:bodyPr wrap="square" rtlCol="0">
            <a:spAutoFit/>
          </a:bodyPr>
          <a:p>
            <a:r>
              <a:rPr lang="en-US" altLang="zh-CN" sz="1000"/>
              <a:t>&lt;k,v&gt;read()</a:t>
            </a:r>
            <a:endParaRPr lang="en-US" altLang="zh-CN" sz="1000"/>
          </a:p>
          <a:p>
            <a:r>
              <a:rPr lang="en-US" altLang="zh-CN" sz="1000"/>
              <a:t>read()</a:t>
            </a:r>
            <a:r>
              <a:rPr lang="zh-CN" altLang="en-US" sz="1000"/>
              <a:t>方法一次读取一个</a:t>
            </a:r>
            <a:r>
              <a:rPr lang="en-US" altLang="zh-CN" sz="1000"/>
              <a:t>&lt;k,v&gt;</a:t>
            </a:r>
            <a:endParaRPr lang="en-US" altLang="zh-CN" sz="1000"/>
          </a:p>
        </p:txBody>
      </p:sp>
      <p:cxnSp>
        <p:nvCxnSpPr>
          <p:cNvPr id="11" name="直接箭头连接符 10"/>
          <p:cNvCxnSpPr>
            <a:stCxn id="10" idx="2"/>
          </p:cNvCxnSpPr>
          <p:nvPr/>
        </p:nvCxnSpPr>
        <p:spPr>
          <a:xfrm flipH="1">
            <a:off x="469900" y="1867535"/>
            <a:ext cx="295275" cy="20129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2" name="折角形 11"/>
          <p:cNvSpPr/>
          <p:nvPr/>
        </p:nvSpPr>
        <p:spPr>
          <a:xfrm>
            <a:off x="125095" y="2068830"/>
            <a:ext cx="689610" cy="438785"/>
          </a:xfrm>
          <a:prstGeom prst="foldedCorner">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zh-CN" altLang="en-US" sz="1000"/>
              <a:t>文件</a:t>
            </a:r>
            <a:endParaRPr lang="zh-CN" altLang="en-US" sz="1000"/>
          </a:p>
        </p:txBody>
      </p:sp>
      <p:cxnSp>
        <p:nvCxnSpPr>
          <p:cNvPr id="13" name="肘形连接符 12"/>
          <p:cNvCxnSpPr>
            <a:stCxn id="10" idx="2"/>
          </p:cNvCxnSpPr>
          <p:nvPr/>
        </p:nvCxnSpPr>
        <p:spPr>
          <a:xfrm rot="5400000" flipV="1">
            <a:off x="1724025" y="908050"/>
            <a:ext cx="167640" cy="2085975"/>
          </a:xfrm>
          <a:prstGeom prst="bentConnector2">
            <a:avLst/>
          </a:prstGeom>
          <a:ln>
            <a:tailEnd type="arrow" w="med" len="med"/>
          </a:ln>
        </p:spPr>
        <p:style>
          <a:lnRef idx="1">
            <a:schemeClr val="dk1"/>
          </a:lnRef>
          <a:fillRef idx="0">
            <a:schemeClr val="dk1"/>
          </a:fillRef>
          <a:effectRef idx="0">
            <a:schemeClr val="dk1"/>
          </a:effectRef>
          <a:fontRef idx="minor">
            <a:schemeClr val="tx1"/>
          </a:fontRef>
        </p:style>
      </p:cxnSp>
      <p:sp>
        <p:nvSpPr>
          <p:cNvPr id="14" name="文本框 13"/>
          <p:cNvSpPr txBox="1"/>
          <p:nvPr/>
        </p:nvSpPr>
        <p:spPr>
          <a:xfrm>
            <a:off x="962660" y="2019935"/>
            <a:ext cx="1527175" cy="368300"/>
          </a:xfrm>
          <a:prstGeom prst="rect">
            <a:avLst/>
          </a:prstGeom>
          <a:noFill/>
        </p:spPr>
        <p:txBody>
          <a:bodyPr wrap="square" rtlCol="0">
            <a:spAutoFit/>
          </a:bodyPr>
          <a:p>
            <a:r>
              <a:rPr lang="zh-CN" altLang="en-US" sz="900"/>
              <a:t>将读取到的</a:t>
            </a:r>
            <a:r>
              <a:rPr lang="en-US" altLang="zh-CN" sz="900"/>
              <a:t>&lt;k,v&gt;</a:t>
            </a:r>
            <a:r>
              <a:rPr lang="zh-CN" altLang="en-US" sz="900"/>
              <a:t>返回给用户定义的</a:t>
            </a:r>
            <a:r>
              <a:rPr lang="en-US" altLang="zh-CN" sz="900"/>
              <a:t>map</a:t>
            </a:r>
            <a:r>
              <a:rPr lang="zh-CN" altLang="en-US" sz="900"/>
              <a:t>方法</a:t>
            </a:r>
            <a:endParaRPr lang="zh-CN" altLang="en-US" sz="900"/>
          </a:p>
        </p:txBody>
      </p:sp>
      <p:sp>
        <p:nvSpPr>
          <p:cNvPr id="15" name="文本框 14"/>
          <p:cNvSpPr txBox="1"/>
          <p:nvPr/>
        </p:nvSpPr>
        <p:spPr>
          <a:xfrm>
            <a:off x="2948940" y="1788795"/>
            <a:ext cx="741045" cy="229870"/>
          </a:xfrm>
          <a:prstGeom prst="rect">
            <a:avLst/>
          </a:prstGeom>
          <a:noFill/>
        </p:spPr>
        <p:txBody>
          <a:bodyPr wrap="square" rtlCol="0">
            <a:spAutoFit/>
          </a:bodyPr>
          <a:p>
            <a:r>
              <a:rPr lang="en-US" sz="900"/>
              <a:t>Mapper</a:t>
            </a:r>
            <a:endParaRPr lang="en-US" sz="900"/>
          </a:p>
        </p:txBody>
      </p:sp>
      <p:sp>
        <p:nvSpPr>
          <p:cNvPr id="16" name="文本框 15"/>
          <p:cNvSpPr txBox="1"/>
          <p:nvPr/>
        </p:nvSpPr>
        <p:spPr>
          <a:xfrm>
            <a:off x="2701290" y="2010410"/>
            <a:ext cx="1315720" cy="553085"/>
          </a:xfrm>
          <a:prstGeom prst="rect">
            <a:avLst/>
          </a:prstGeom>
          <a:noFill/>
          <a:ln>
            <a:solidFill>
              <a:schemeClr val="accent1">
                <a:lumMod val="75000"/>
              </a:schemeClr>
            </a:solidFill>
          </a:ln>
        </p:spPr>
        <p:txBody>
          <a:bodyPr wrap="square" rtlCol="0">
            <a:spAutoFit/>
          </a:bodyPr>
          <a:p>
            <a:r>
              <a:rPr lang="en-US" altLang="zh-CN" sz="1000"/>
              <a:t>map(k,v)</a:t>
            </a:r>
            <a:endParaRPr lang="en-US" altLang="zh-CN" sz="1000"/>
          </a:p>
          <a:p>
            <a:r>
              <a:rPr lang="en-US" altLang="zh-CN" sz="1000"/>
              <a:t>context.write(k,v)</a:t>
            </a:r>
            <a:endParaRPr lang="en-US" altLang="zh-CN" sz="1000"/>
          </a:p>
          <a:p>
            <a:r>
              <a:rPr lang="en-US" altLang="zh-CN" sz="1000"/>
              <a:t>OutputCollector</a:t>
            </a:r>
            <a:endParaRPr lang="en-US" altLang="zh-CN" sz="1000"/>
          </a:p>
        </p:txBody>
      </p:sp>
      <p:cxnSp>
        <p:nvCxnSpPr>
          <p:cNvPr id="18" name="直接箭头连接符 17"/>
          <p:cNvCxnSpPr>
            <a:stCxn id="16" idx="3"/>
          </p:cNvCxnSpPr>
          <p:nvPr/>
        </p:nvCxnSpPr>
        <p:spPr>
          <a:xfrm flipV="1">
            <a:off x="4017010" y="1673860"/>
            <a:ext cx="424815" cy="6134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9" name="椭圆 18"/>
          <p:cNvSpPr/>
          <p:nvPr/>
        </p:nvSpPr>
        <p:spPr>
          <a:xfrm>
            <a:off x="4441825" y="1271270"/>
            <a:ext cx="681990" cy="6394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椭圆 19"/>
          <p:cNvSpPr/>
          <p:nvPr/>
        </p:nvSpPr>
        <p:spPr>
          <a:xfrm>
            <a:off x="4543425" y="1362075"/>
            <a:ext cx="479425" cy="469265"/>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1" name="文本框 20"/>
          <p:cNvSpPr txBox="1"/>
          <p:nvPr/>
        </p:nvSpPr>
        <p:spPr>
          <a:xfrm>
            <a:off x="4358640" y="882650"/>
            <a:ext cx="848995" cy="368300"/>
          </a:xfrm>
          <a:prstGeom prst="rect">
            <a:avLst/>
          </a:prstGeom>
          <a:noFill/>
        </p:spPr>
        <p:txBody>
          <a:bodyPr wrap="square" rtlCol="0">
            <a:spAutoFit/>
          </a:bodyPr>
          <a:p>
            <a:r>
              <a:rPr lang="zh-CN" altLang="en-US" sz="900"/>
              <a:t>环形缓冲区</a:t>
            </a:r>
            <a:endParaRPr lang="zh-CN" altLang="en-US" sz="900"/>
          </a:p>
          <a:p>
            <a:r>
              <a:rPr lang="zh-CN" altLang="en-US" sz="900"/>
              <a:t>默认</a:t>
            </a:r>
            <a:r>
              <a:rPr lang="en-US" altLang="zh-CN" sz="900"/>
              <a:t>:100M</a:t>
            </a:r>
            <a:endParaRPr lang="en-US" altLang="zh-CN" sz="900"/>
          </a:p>
        </p:txBody>
      </p:sp>
      <p:cxnSp>
        <p:nvCxnSpPr>
          <p:cNvPr id="24" name="直接箭头连接符 23"/>
          <p:cNvCxnSpPr>
            <a:stCxn id="25" idx="2"/>
            <a:endCxn id="19" idx="1"/>
          </p:cNvCxnSpPr>
          <p:nvPr/>
        </p:nvCxnSpPr>
        <p:spPr>
          <a:xfrm>
            <a:off x="4115435" y="798195"/>
            <a:ext cx="426085" cy="5664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2637155" y="17145"/>
            <a:ext cx="2956560" cy="7810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l"/>
            <a:r>
              <a:rPr lang="zh-CN" altLang="en-US" sz="800"/>
              <a:t>对环形缓冲区的说明：</a:t>
            </a:r>
            <a:endParaRPr lang="zh-CN" altLang="en-US" sz="800"/>
          </a:p>
          <a:p>
            <a:pPr algn="l"/>
            <a:r>
              <a:rPr lang="en-US" altLang="zh-CN" sz="800"/>
              <a:t>1.</a:t>
            </a:r>
            <a:r>
              <a:rPr lang="zh-CN" altLang="en-US" sz="800"/>
              <a:t>当缓冲区中写满</a:t>
            </a:r>
            <a:r>
              <a:rPr lang="en-US" altLang="zh-CN" sz="800"/>
              <a:t>80%</a:t>
            </a:r>
            <a:r>
              <a:rPr lang="zh-CN" altLang="en-US" sz="800"/>
              <a:t>时，将会产生溢出；</a:t>
            </a:r>
            <a:endParaRPr lang="zh-CN" altLang="en-US" sz="800"/>
          </a:p>
          <a:p>
            <a:pPr algn="l"/>
            <a:r>
              <a:rPr lang="en-US" altLang="zh-CN" sz="800"/>
              <a:t>2.</a:t>
            </a:r>
            <a:r>
              <a:rPr lang="zh-CN" altLang="en-US" sz="800"/>
              <a:t>在溢出之前，在内存中将按照</a:t>
            </a:r>
            <a:r>
              <a:rPr lang="en-US" altLang="zh-CN" sz="800"/>
              <a:t>key</a:t>
            </a:r>
            <a:r>
              <a:rPr lang="zh-CN" altLang="en-US" sz="800"/>
              <a:t>先进行排序，最终输出到</a:t>
            </a:r>
            <a:r>
              <a:rPr lang="en-US" altLang="zh-CN" sz="800"/>
              <a:t>spiller</a:t>
            </a:r>
            <a:r>
              <a:rPr lang="zh-CN" altLang="en-US" sz="800"/>
              <a:t>的文件是分区（使用</a:t>
            </a:r>
            <a:r>
              <a:rPr lang="en-US" altLang="zh-CN" sz="800"/>
              <a:t>HashPartition</a:t>
            </a:r>
            <a:r>
              <a:rPr lang="zh-CN" altLang="en-US" sz="800"/>
              <a:t>）且有序（使用快速排序）的</a:t>
            </a:r>
            <a:r>
              <a:rPr lang="en-US" altLang="zh-CN" sz="800"/>
              <a:t>.</a:t>
            </a:r>
            <a:endParaRPr lang="en-US" altLang="zh-CN" sz="800"/>
          </a:p>
          <a:p>
            <a:pPr algn="l"/>
            <a:r>
              <a:rPr lang="en-US" altLang="zh-CN" sz="800"/>
              <a:t>3.</a:t>
            </a:r>
            <a:r>
              <a:rPr lang="zh-CN" altLang="en-US" sz="800"/>
              <a:t>溢出的文件在</a:t>
            </a:r>
            <a:r>
              <a:rPr lang="en-US" altLang="zh-CN" sz="800"/>
              <a:t>map task</a:t>
            </a:r>
            <a:r>
              <a:rPr lang="zh-CN" altLang="en-US" sz="800"/>
              <a:t>的工作目录中（本地）</a:t>
            </a:r>
            <a:endParaRPr lang="zh-CN" altLang="en-US" sz="800"/>
          </a:p>
        </p:txBody>
      </p:sp>
      <p:cxnSp>
        <p:nvCxnSpPr>
          <p:cNvPr id="26" name="直接箭头连接符 25"/>
          <p:cNvCxnSpPr>
            <a:stCxn id="19" idx="4"/>
          </p:cNvCxnSpPr>
          <p:nvPr/>
        </p:nvCxnSpPr>
        <p:spPr>
          <a:xfrm flipH="1">
            <a:off x="4778375" y="1910715"/>
            <a:ext cx="4445" cy="3098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7" name="矩形 26"/>
          <p:cNvSpPr/>
          <p:nvPr/>
        </p:nvSpPr>
        <p:spPr>
          <a:xfrm>
            <a:off x="4417060" y="2220595"/>
            <a:ext cx="766445" cy="3429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en-US" altLang="zh-CN" sz="1000"/>
              <a:t>spiller</a:t>
            </a:r>
            <a:endParaRPr lang="en-US" altLang="zh-CN" sz="1000"/>
          </a:p>
        </p:txBody>
      </p:sp>
      <p:cxnSp>
        <p:nvCxnSpPr>
          <p:cNvPr id="28" name="直接箭头连接符 27"/>
          <p:cNvCxnSpPr>
            <a:stCxn id="27" idx="3"/>
          </p:cNvCxnSpPr>
          <p:nvPr/>
        </p:nvCxnSpPr>
        <p:spPr>
          <a:xfrm flipV="1">
            <a:off x="5183505" y="2084705"/>
            <a:ext cx="309880" cy="30734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9" name="矩形 28"/>
          <p:cNvSpPr/>
          <p:nvPr/>
        </p:nvSpPr>
        <p:spPr>
          <a:xfrm>
            <a:off x="5493385" y="1989455"/>
            <a:ext cx="1000760" cy="1517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sz="1000"/>
              <a:t>partition0</a:t>
            </a:r>
            <a:endParaRPr lang="en-US" altLang="zh-CN" sz="1000"/>
          </a:p>
        </p:txBody>
      </p:sp>
      <p:sp>
        <p:nvSpPr>
          <p:cNvPr id="31" name="矩形 30"/>
          <p:cNvSpPr/>
          <p:nvPr/>
        </p:nvSpPr>
        <p:spPr>
          <a:xfrm>
            <a:off x="6494145" y="1990090"/>
            <a:ext cx="1000760" cy="1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partition1</a:t>
            </a:r>
            <a:endParaRPr lang="en-US" altLang="zh-CN" sz="1000"/>
          </a:p>
        </p:txBody>
      </p:sp>
      <p:sp>
        <p:nvSpPr>
          <p:cNvPr id="32" name="文本框 31"/>
          <p:cNvSpPr txBox="1"/>
          <p:nvPr/>
        </p:nvSpPr>
        <p:spPr>
          <a:xfrm>
            <a:off x="5722620" y="1780540"/>
            <a:ext cx="1572895" cy="229870"/>
          </a:xfrm>
          <a:prstGeom prst="rect">
            <a:avLst/>
          </a:prstGeom>
          <a:noFill/>
        </p:spPr>
        <p:txBody>
          <a:bodyPr wrap="square" rtlCol="0">
            <a:spAutoFit/>
          </a:bodyPr>
          <a:p>
            <a:r>
              <a:rPr lang="zh-CN" altLang="en-US" sz="900"/>
              <a:t>溢出文件（分区且区内有序）</a:t>
            </a:r>
            <a:endParaRPr lang="zh-CN" altLang="en-US" sz="900"/>
          </a:p>
        </p:txBody>
      </p:sp>
      <p:sp>
        <p:nvSpPr>
          <p:cNvPr id="33" name="矩形 32"/>
          <p:cNvSpPr/>
          <p:nvPr/>
        </p:nvSpPr>
        <p:spPr>
          <a:xfrm>
            <a:off x="5496560" y="2355850"/>
            <a:ext cx="1000760" cy="1517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sz="1000"/>
              <a:t>partition0</a:t>
            </a:r>
            <a:endParaRPr lang="en-US" altLang="zh-CN" sz="1000"/>
          </a:p>
        </p:txBody>
      </p:sp>
      <p:sp>
        <p:nvSpPr>
          <p:cNvPr id="34" name="矩形 33"/>
          <p:cNvSpPr/>
          <p:nvPr/>
        </p:nvSpPr>
        <p:spPr>
          <a:xfrm>
            <a:off x="6494145" y="2355850"/>
            <a:ext cx="1000760" cy="1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partition1</a:t>
            </a:r>
            <a:endParaRPr lang="en-US" altLang="zh-CN" sz="1000"/>
          </a:p>
        </p:txBody>
      </p:sp>
      <p:cxnSp>
        <p:nvCxnSpPr>
          <p:cNvPr id="36" name="直接箭头连接符 35"/>
          <p:cNvCxnSpPr>
            <a:stCxn id="27" idx="3"/>
            <a:endCxn id="33" idx="1"/>
          </p:cNvCxnSpPr>
          <p:nvPr/>
        </p:nvCxnSpPr>
        <p:spPr>
          <a:xfrm>
            <a:off x="5183505" y="2392045"/>
            <a:ext cx="313055" cy="400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37" name="文本框 36"/>
          <p:cNvSpPr txBox="1"/>
          <p:nvPr/>
        </p:nvSpPr>
        <p:spPr>
          <a:xfrm>
            <a:off x="4778375" y="1867535"/>
            <a:ext cx="900430" cy="368300"/>
          </a:xfrm>
          <a:prstGeom prst="rect">
            <a:avLst/>
          </a:prstGeom>
          <a:noFill/>
        </p:spPr>
        <p:txBody>
          <a:bodyPr wrap="square" rtlCol="0">
            <a:spAutoFit/>
          </a:bodyPr>
          <a:p>
            <a:r>
              <a:rPr lang="zh-CN" altLang="en-US" sz="900"/>
              <a:t>溢出的文件可能会有多个</a:t>
            </a:r>
            <a:endParaRPr lang="zh-CN" altLang="en-US" sz="900"/>
          </a:p>
        </p:txBody>
      </p:sp>
      <p:sp>
        <p:nvSpPr>
          <p:cNvPr id="38" name="文本框 37"/>
          <p:cNvSpPr txBox="1"/>
          <p:nvPr/>
        </p:nvSpPr>
        <p:spPr>
          <a:xfrm>
            <a:off x="5722620" y="2141220"/>
            <a:ext cx="1572895" cy="229870"/>
          </a:xfrm>
          <a:prstGeom prst="rect">
            <a:avLst/>
          </a:prstGeom>
          <a:noFill/>
        </p:spPr>
        <p:txBody>
          <a:bodyPr wrap="square" rtlCol="0">
            <a:spAutoFit/>
          </a:bodyPr>
          <a:p>
            <a:r>
              <a:rPr lang="zh-CN" altLang="en-US" sz="900"/>
              <a:t>溢出文件（分区且区内有序）</a:t>
            </a:r>
            <a:endParaRPr lang="zh-CN" altLang="en-US" sz="900"/>
          </a:p>
        </p:txBody>
      </p:sp>
      <p:cxnSp>
        <p:nvCxnSpPr>
          <p:cNvPr id="39" name="直接箭头连接符 38"/>
          <p:cNvCxnSpPr>
            <a:stCxn id="31" idx="3"/>
          </p:cNvCxnSpPr>
          <p:nvPr/>
        </p:nvCxnSpPr>
        <p:spPr>
          <a:xfrm>
            <a:off x="7494905" y="2066290"/>
            <a:ext cx="254000" cy="14605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40" name="直接箭头连接符 39"/>
          <p:cNvCxnSpPr>
            <a:stCxn id="34" idx="3"/>
          </p:cNvCxnSpPr>
          <p:nvPr/>
        </p:nvCxnSpPr>
        <p:spPr>
          <a:xfrm flipV="1">
            <a:off x="7494905" y="2186940"/>
            <a:ext cx="254000" cy="2451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41" name="矩形 40"/>
          <p:cNvSpPr/>
          <p:nvPr/>
        </p:nvSpPr>
        <p:spPr>
          <a:xfrm>
            <a:off x="7769225" y="2127885"/>
            <a:ext cx="1000760" cy="1517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sz="1000"/>
              <a:t>partition0</a:t>
            </a:r>
            <a:endParaRPr lang="en-US" altLang="zh-CN" sz="1000"/>
          </a:p>
        </p:txBody>
      </p:sp>
      <p:sp>
        <p:nvSpPr>
          <p:cNvPr id="42" name="矩形 41"/>
          <p:cNvSpPr/>
          <p:nvPr/>
        </p:nvSpPr>
        <p:spPr>
          <a:xfrm>
            <a:off x="8766810" y="2127885"/>
            <a:ext cx="1000760" cy="1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partition1</a:t>
            </a:r>
            <a:endParaRPr lang="en-US" altLang="zh-CN" sz="1000"/>
          </a:p>
        </p:txBody>
      </p:sp>
      <p:sp>
        <p:nvSpPr>
          <p:cNvPr id="43" name="文本框 42"/>
          <p:cNvSpPr txBox="1"/>
          <p:nvPr/>
        </p:nvSpPr>
        <p:spPr>
          <a:xfrm>
            <a:off x="7877810" y="1776730"/>
            <a:ext cx="1807210" cy="368300"/>
          </a:xfrm>
          <a:prstGeom prst="rect">
            <a:avLst/>
          </a:prstGeom>
          <a:noFill/>
        </p:spPr>
        <p:txBody>
          <a:bodyPr wrap="square" rtlCol="0">
            <a:spAutoFit/>
          </a:bodyPr>
          <a:p>
            <a:r>
              <a:rPr lang="zh-CN" altLang="en-US" sz="900"/>
              <a:t>溢出的所有小文件合并成大文件</a:t>
            </a:r>
            <a:endParaRPr lang="zh-CN" altLang="en-US" sz="900"/>
          </a:p>
          <a:p>
            <a:r>
              <a:rPr lang="zh-CN" altLang="en-US" sz="900"/>
              <a:t>（同时进行归并排序）</a:t>
            </a:r>
            <a:endParaRPr lang="zh-CN" altLang="en-US" sz="900"/>
          </a:p>
        </p:txBody>
      </p:sp>
      <p:sp>
        <p:nvSpPr>
          <p:cNvPr id="44" name="文本框 43"/>
          <p:cNvSpPr txBox="1"/>
          <p:nvPr/>
        </p:nvSpPr>
        <p:spPr>
          <a:xfrm>
            <a:off x="7878445" y="2317115"/>
            <a:ext cx="1889125" cy="229870"/>
          </a:xfrm>
          <a:prstGeom prst="rect">
            <a:avLst/>
          </a:prstGeom>
          <a:noFill/>
        </p:spPr>
        <p:txBody>
          <a:bodyPr wrap="square" rtlCol="0">
            <a:spAutoFit/>
          </a:bodyPr>
          <a:p>
            <a:r>
              <a:rPr lang="zh-CN" altLang="en-US" sz="900"/>
              <a:t>该文件是</a:t>
            </a:r>
            <a:r>
              <a:rPr lang="en-US" altLang="zh-CN" sz="900"/>
              <a:t>map task</a:t>
            </a:r>
            <a:r>
              <a:rPr lang="zh-CN" altLang="en-US" sz="900"/>
              <a:t>的最终文件</a:t>
            </a:r>
            <a:endParaRPr lang="zh-CN" altLang="en-US" sz="900"/>
          </a:p>
        </p:txBody>
      </p:sp>
      <p:cxnSp>
        <p:nvCxnSpPr>
          <p:cNvPr id="45" name="肘形连接符 44"/>
          <p:cNvCxnSpPr>
            <a:stCxn id="42" idx="3"/>
          </p:cNvCxnSpPr>
          <p:nvPr/>
        </p:nvCxnSpPr>
        <p:spPr>
          <a:xfrm flipH="1">
            <a:off x="789940" y="2204085"/>
            <a:ext cx="8977630" cy="824230"/>
          </a:xfrm>
          <a:prstGeom prst="bentConnector3">
            <a:avLst>
              <a:gd name="adj1" fmla="val -2652"/>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10088245" y="2111375"/>
            <a:ext cx="1859915" cy="368300"/>
          </a:xfrm>
          <a:prstGeom prst="rect">
            <a:avLst/>
          </a:prstGeom>
          <a:noFill/>
        </p:spPr>
        <p:txBody>
          <a:bodyPr wrap="square" rtlCol="0">
            <a:spAutoFit/>
          </a:bodyPr>
          <a:p>
            <a:r>
              <a:rPr lang="zh-CN" altLang="en-US" sz="900"/>
              <a:t>这里有两个</a:t>
            </a:r>
            <a:r>
              <a:rPr lang="en-US" altLang="zh-CN" sz="900"/>
              <a:t>partition</a:t>
            </a:r>
            <a:r>
              <a:rPr lang="zh-CN" altLang="en-US" sz="900"/>
              <a:t>，就表示将会有两个</a:t>
            </a:r>
            <a:r>
              <a:rPr lang="en-US" altLang="zh-CN" sz="900"/>
              <a:t>reducer</a:t>
            </a:r>
            <a:endParaRPr lang="en-US" altLang="zh-CN" sz="900"/>
          </a:p>
        </p:txBody>
      </p:sp>
      <p:sp>
        <p:nvSpPr>
          <p:cNvPr id="47" name="文本框 46"/>
          <p:cNvSpPr txBox="1"/>
          <p:nvPr/>
        </p:nvSpPr>
        <p:spPr>
          <a:xfrm>
            <a:off x="125095" y="3078480"/>
            <a:ext cx="2150110" cy="645160"/>
          </a:xfrm>
          <a:prstGeom prst="rect">
            <a:avLst/>
          </a:prstGeom>
          <a:noFill/>
        </p:spPr>
        <p:txBody>
          <a:bodyPr wrap="square" rtlCol="0">
            <a:spAutoFit/>
          </a:bodyPr>
          <a:p>
            <a:r>
              <a:rPr lang="en-US" altLang="zh-CN" sz="900"/>
              <a:t>reduce</a:t>
            </a:r>
            <a:r>
              <a:rPr lang="zh-CN" altLang="en-US" sz="900"/>
              <a:t>会去下</a:t>
            </a:r>
            <a:r>
              <a:rPr lang="en-US" altLang="zh-CN" sz="900"/>
              <a:t>map task</a:t>
            </a:r>
            <a:r>
              <a:rPr lang="zh-CN" altLang="en-US" sz="900"/>
              <a:t>生成的文件</a:t>
            </a:r>
            <a:endParaRPr lang="zh-CN" altLang="en-US" sz="900"/>
          </a:p>
          <a:p>
            <a:r>
              <a:rPr lang="zh-CN" altLang="en-US" sz="900"/>
              <a:t>下载到</a:t>
            </a:r>
            <a:r>
              <a:rPr lang="en-US" altLang="zh-CN" sz="900"/>
              <a:t>reduce task</a:t>
            </a:r>
            <a:r>
              <a:rPr lang="zh-CN" altLang="en-US" sz="900"/>
              <a:t>本地目录后，会将所有</a:t>
            </a:r>
            <a:r>
              <a:rPr lang="en-US" altLang="zh-CN" sz="900"/>
              <a:t>map task</a:t>
            </a:r>
            <a:r>
              <a:rPr lang="zh-CN" altLang="en-US" sz="900"/>
              <a:t>的文件按分区进行合并，并进行归并排好序</a:t>
            </a:r>
            <a:endParaRPr lang="zh-CN" altLang="en-US" sz="900"/>
          </a:p>
        </p:txBody>
      </p:sp>
      <p:sp>
        <p:nvSpPr>
          <p:cNvPr id="48" name="矩形 47"/>
          <p:cNvSpPr/>
          <p:nvPr/>
        </p:nvSpPr>
        <p:spPr>
          <a:xfrm>
            <a:off x="5290185" y="3353435"/>
            <a:ext cx="2204720" cy="206121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l"/>
            <a:endParaRPr lang="zh-CN" altLang="en-US" sz="1200"/>
          </a:p>
        </p:txBody>
      </p:sp>
      <p:sp>
        <p:nvSpPr>
          <p:cNvPr id="49" name="文本框 48"/>
          <p:cNvSpPr txBox="1"/>
          <p:nvPr/>
        </p:nvSpPr>
        <p:spPr>
          <a:xfrm>
            <a:off x="5927090" y="3505200"/>
            <a:ext cx="1035050" cy="275590"/>
          </a:xfrm>
          <a:prstGeom prst="rect">
            <a:avLst/>
          </a:prstGeom>
          <a:noFill/>
        </p:spPr>
        <p:txBody>
          <a:bodyPr wrap="square" rtlCol="0">
            <a:spAutoFit/>
          </a:bodyPr>
          <a:p>
            <a:r>
              <a:rPr lang="en-US" altLang="zh-CN" sz="1200"/>
              <a:t>Reducer</a:t>
            </a:r>
            <a:endParaRPr lang="en-US" altLang="zh-CN" sz="1200"/>
          </a:p>
        </p:txBody>
      </p:sp>
      <p:sp>
        <p:nvSpPr>
          <p:cNvPr id="52" name="矩形 51"/>
          <p:cNvSpPr/>
          <p:nvPr/>
        </p:nvSpPr>
        <p:spPr>
          <a:xfrm>
            <a:off x="2543175" y="3353435"/>
            <a:ext cx="1000760" cy="1517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sz="1000"/>
              <a:t>partition0</a:t>
            </a:r>
            <a:endParaRPr lang="en-US" altLang="zh-CN" sz="1000"/>
          </a:p>
        </p:txBody>
      </p:sp>
      <p:sp>
        <p:nvSpPr>
          <p:cNvPr id="53" name="矩形 52"/>
          <p:cNvSpPr/>
          <p:nvPr/>
        </p:nvSpPr>
        <p:spPr>
          <a:xfrm>
            <a:off x="3540760" y="3353435"/>
            <a:ext cx="1000760" cy="1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partition1</a:t>
            </a:r>
            <a:endParaRPr lang="en-US" altLang="zh-CN" sz="1000"/>
          </a:p>
        </p:txBody>
      </p:sp>
      <p:cxnSp>
        <p:nvCxnSpPr>
          <p:cNvPr id="54" name="曲线连接符 53"/>
          <p:cNvCxnSpPr>
            <a:stCxn id="52" idx="2"/>
            <a:endCxn id="48" idx="1"/>
          </p:cNvCxnSpPr>
          <p:nvPr/>
        </p:nvCxnSpPr>
        <p:spPr>
          <a:xfrm rot="5400000" flipV="1">
            <a:off x="3727450" y="2821305"/>
            <a:ext cx="878840" cy="2246630"/>
          </a:xfrm>
          <a:prstGeom prst="curvedConnector2">
            <a:avLst/>
          </a:prstGeom>
          <a:ln>
            <a:tailEnd type="arrow" w="med" len="med"/>
          </a:ln>
        </p:spPr>
        <p:style>
          <a:lnRef idx="1">
            <a:schemeClr val="dk1"/>
          </a:lnRef>
          <a:fillRef idx="0">
            <a:schemeClr val="dk1"/>
          </a:fillRef>
          <a:effectRef idx="0">
            <a:schemeClr val="dk1"/>
          </a:effectRef>
          <a:fontRef idx="minor">
            <a:schemeClr val="tx1"/>
          </a:fontRef>
        </p:style>
      </p:cxnSp>
      <p:sp>
        <p:nvSpPr>
          <p:cNvPr id="55" name="矩形 54"/>
          <p:cNvSpPr/>
          <p:nvPr/>
        </p:nvSpPr>
        <p:spPr>
          <a:xfrm>
            <a:off x="5494020" y="3974465"/>
            <a:ext cx="1801495" cy="43878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000"/>
              <a:t>reduce</a:t>
            </a:r>
            <a:endParaRPr lang="en-US" altLang="zh-CN" sz="1000"/>
          </a:p>
          <a:p>
            <a:pPr algn="ctr"/>
            <a:r>
              <a:rPr lang="en-US" altLang="zh-CN" sz="1000"/>
              <a:t>context.write(k,values)</a:t>
            </a:r>
            <a:endParaRPr lang="en-US" altLang="zh-CN" sz="1000"/>
          </a:p>
        </p:txBody>
      </p:sp>
      <p:cxnSp>
        <p:nvCxnSpPr>
          <p:cNvPr id="56" name="曲线连接符 55"/>
          <p:cNvCxnSpPr>
            <a:stCxn id="55" idx="2"/>
          </p:cNvCxnSpPr>
          <p:nvPr/>
        </p:nvCxnSpPr>
        <p:spPr>
          <a:xfrm rot="5400000" flipV="1">
            <a:off x="6653530" y="4154170"/>
            <a:ext cx="398780" cy="916305"/>
          </a:xfrm>
          <a:prstGeom prst="curvedConnector2">
            <a:avLst/>
          </a:prstGeom>
          <a:ln>
            <a:tailEnd type="arrow" w="med" len="med"/>
          </a:ln>
        </p:spPr>
        <p:style>
          <a:lnRef idx="1">
            <a:schemeClr val="dk1"/>
          </a:lnRef>
          <a:fillRef idx="0">
            <a:schemeClr val="dk1"/>
          </a:fillRef>
          <a:effectRef idx="0">
            <a:schemeClr val="dk1"/>
          </a:effectRef>
          <a:fontRef idx="minor">
            <a:schemeClr val="tx1"/>
          </a:fontRef>
        </p:style>
      </p:cxnSp>
      <p:sp>
        <p:nvSpPr>
          <p:cNvPr id="57" name="矩形 56"/>
          <p:cNvSpPr/>
          <p:nvPr/>
        </p:nvSpPr>
        <p:spPr>
          <a:xfrm>
            <a:off x="7311390" y="4651375"/>
            <a:ext cx="1256030" cy="24511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1000"/>
              <a:t>OutputFormat</a:t>
            </a:r>
            <a:endParaRPr lang="en-US" altLang="zh-CN" sz="1000"/>
          </a:p>
        </p:txBody>
      </p:sp>
      <p:sp>
        <p:nvSpPr>
          <p:cNvPr id="58" name="矩形 57"/>
          <p:cNvSpPr/>
          <p:nvPr/>
        </p:nvSpPr>
        <p:spPr>
          <a:xfrm>
            <a:off x="7748905" y="5055870"/>
            <a:ext cx="1256030" cy="24511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1000"/>
              <a:t>RecordWrite</a:t>
            </a:r>
            <a:endParaRPr lang="en-US" altLang="zh-CN" sz="1000"/>
          </a:p>
        </p:txBody>
      </p:sp>
      <p:cxnSp>
        <p:nvCxnSpPr>
          <p:cNvPr id="59" name="曲线连接符 58"/>
          <p:cNvCxnSpPr>
            <a:stCxn id="57" idx="2"/>
            <a:endCxn id="58" idx="0"/>
          </p:cNvCxnSpPr>
          <p:nvPr/>
        </p:nvCxnSpPr>
        <p:spPr>
          <a:xfrm rot="5400000" flipV="1">
            <a:off x="8078470" y="4756785"/>
            <a:ext cx="159385" cy="437515"/>
          </a:xfrm>
          <a:prstGeom prst="curvedConnector3">
            <a:avLst>
              <a:gd name="adj1" fmla="val 50199"/>
            </a:avLst>
          </a:prstGeom>
          <a:ln>
            <a:tailEnd type="arrow" w="med" len="med"/>
          </a:ln>
        </p:spPr>
        <p:style>
          <a:lnRef idx="1">
            <a:schemeClr val="dk1"/>
          </a:lnRef>
          <a:fillRef idx="0">
            <a:schemeClr val="dk1"/>
          </a:fillRef>
          <a:effectRef idx="0">
            <a:schemeClr val="dk1"/>
          </a:effectRef>
          <a:fontRef idx="minor">
            <a:schemeClr val="tx1"/>
          </a:fontRef>
        </p:style>
      </p:cxnSp>
      <p:sp>
        <p:nvSpPr>
          <p:cNvPr id="60" name="矩形 59"/>
          <p:cNvSpPr/>
          <p:nvPr/>
        </p:nvSpPr>
        <p:spPr>
          <a:xfrm>
            <a:off x="8195310" y="5536565"/>
            <a:ext cx="1256030" cy="24511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1000"/>
              <a:t>write&lt;k,v&gt;</a:t>
            </a:r>
            <a:endParaRPr lang="en-US" altLang="zh-CN" sz="1000"/>
          </a:p>
        </p:txBody>
      </p:sp>
      <p:cxnSp>
        <p:nvCxnSpPr>
          <p:cNvPr id="62" name="曲线连接符 61"/>
          <p:cNvCxnSpPr>
            <a:stCxn id="58" idx="2"/>
            <a:endCxn id="60" idx="0"/>
          </p:cNvCxnSpPr>
          <p:nvPr/>
        </p:nvCxnSpPr>
        <p:spPr>
          <a:xfrm rot="5400000" flipV="1">
            <a:off x="8482330" y="5194935"/>
            <a:ext cx="235585" cy="446405"/>
          </a:xfrm>
          <a:prstGeom prst="curvedConnector3">
            <a:avLst>
              <a:gd name="adj1" fmla="val 50135"/>
            </a:avLst>
          </a:prstGeom>
          <a:ln>
            <a:tailEnd type="arrow" w="med" len="med"/>
          </a:ln>
        </p:spPr>
        <p:style>
          <a:lnRef idx="1">
            <a:schemeClr val="dk1"/>
          </a:lnRef>
          <a:fillRef idx="0">
            <a:schemeClr val="dk1"/>
          </a:fillRef>
          <a:effectRef idx="0">
            <a:schemeClr val="dk1"/>
          </a:effectRef>
          <a:fontRef idx="minor">
            <a:schemeClr val="tx1"/>
          </a:fontRef>
        </p:style>
      </p:cxnSp>
      <p:cxnSp>
        <p:nvCxnSpPr>
          <p:cNvPr id="63" name="曲线连接符 62"/>
          <p:cNvCxnSpPr>
            <a:stCxn id="60" idx="3"/>
            <a:endCxn id="64" idx="1"/>
          </p:cNvCxnSpPr>
          <p:nvPr/>
        </p:nvCxnSpPr>
        <p:spPr>
          <a:xfrm flipV="1">
            <a:off x="9451340" y="5102860"/>
            <a:ext cx="871855" cy="556260"/>
          </a:xfrm>
          <a:prstGeom prst="curvedConnector3">
            <a:avLst>
              <a:gd name="adj1" fmla="val 50036"/>
            </a:avLst>
          </a:prstGeom>
          <a:ln>
            <a:tailEnd type="arrow" w="med" len="med"/>
          </a:ln>
        </p:spPr>
        <p:style>
          <a:lnRef idx="1">
            <a:schemeClr val="dk1"/>
          </a:lnRef>
          <a:fillRef idx="0">
            <a:schemeClr val="dk1"/>
          </a:fillRef>
          <a:effectRef idx="0">
            <a:schemeClr val="dk1"/>
          </a:effectRef>
          <a:fontRef idx="minor">
            <a:schemeClr val="tx1"/>
          </a:fontRef>
        </p:style>
      </p:cxnSp>
      <p:sp>
        <p:nvSpPr>
          <p:cNvPr id="64" name="矩形 63"/>
          <p:cNvSpPr/>
          <p:nvPr/>
        </p:nvSpPr>
        <p:spPr>
          <a:xfrm>
            <a:off x="10323195" y="4029710"/>
            <a:ext cx="967740" cy="214566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sz="800"/>
              <a:t>part-0-00000</a:t>
            </a:r>
            <a:endParaRPr lang="en-US" altLang="zh-CN" sz="800"/>
          </a:p>
        </p:txBody>
      </p:sp>
      <p:sp>
        <p:nvSpPr>
          <p:cNvPr id="65" name="文本框 64"/>
          <p:cNvSpPr txBox="1"/>
          <p:nvPr/>
        </p:nvSpPr>
        <p:spPr>
          <a:xfrm>
            <a:off x="10543540" y="3793490"/>
            <a:ext cx="529590" cy="229870"/>
          </a:xfrm>
          <a:prstGeom prst="rect">
            <a:avLst/>
          </a:prstGeom>
          <a:noFill/>
        </p:spPr>
        <p:txBody>
          <a:bodyPr wrap="square" rtlCol="0">
            <a:spAutoFit/>
          </a:bodyPr>
          <a:p>
            <a:r>
              <a:rPr lang="en-US" altLang="zh-CN" sz="900"/>
              <a:t>HDFS</a:t>
            </a:r>
            <a:endParaRPr lang="en-US" altLang="zh-CN" sz="9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140335" y="239395"/>
            <a:ext cx="1245235" cy="3365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sz="1000"/>
              <a:t>Yarn</a:t>
            </a:r>
            <a:r>
              <a:rPr lang="zh-CN" altLang="en-US" sz="1000"/>
              <a:t>的原理</a:t>
            </a:r>
            <a:endParaRPr lang="zh-CN" altLang="en-US" sz="1000"/>
          </a:p>
        </p:txBody>
      </p:sp>
      <p:sp>
        <p:nvSpPr>
          <p:cNvPr id="3" name="矩形 2"/>
          <p:cNvSpPr/>
          <p:nvPr/>
        </p:nvSpPr>
        <p:spPr>
          <a:xfrm>
            <a:off x="140335" y="1124585"/>
            <a:ext cx="1747520" cy="183642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l"/>
            <a:r>
              <a:rPr lang="en-US" altLang="zh-CN" sz="900"/>
              <a:t>../wordcount.jar</a:t>
            </a:r>
            <a:endParaRPr lang="en-US" altLang="zh-CN" sz="900"/>
          </a:p>
          <a:p>
            <a:pPr algn="l"/>
            <a:r>
              <a:rPr lang="en-US" altLang="zh-CN" sz="900"/>
              <a:t>{</a:t>
            </a:r>
            <a:endParaRPr lang="en-US" altLang="zh-CN" sz="900"/>
          </a:p>
          <a:p>
            <a:pPr algn="l"/>
            <a:r>
              <a:rPr lang="en-US" altLang="zh-CN" sz="900"/>
              <a:t>main()</a:t>
            </a:r>
            <a:endParaRPr lang="en-US" altLang="zh-CN" sz="900"/>
          </a:p>
          <a:p>
            <a:pPr algn="l"/>
            <a:r>
              <a:rPr lang="en-US" altLang="zh-CN" sz="900"/>
              <a:t>job.submit()</a:t>
            </a:r>
            <a:endParaRPr lang="en-US" altLang="zh-CN" sz="900"/>
          </a:p>
          <a:p>
            <a:pPr algn="l"/>
            <a:r>
              <a:rPr lang="en-US" altLang="zh-CN" sz="900"/>
              <a:t>}</a:t>
            </a:r>
            <a:endParaRPr lang="en-US" altLang="zh-CN" sz="900"/>
          </a:p>
        </p:txBody>
      </p:sp>
      <p:sp>
        <p:nvSpPr>
          <p:cNvPr id="4" name="矩形 3"/>
          <p:cNvSpPr/>
          <p:nvPr/>
        </p:nvSpPr>
        <p:spPr>
          <a:xfrm>
            <a:off x="309880" y="2515235"/>
            <a:ext cx="1363345" cy="2692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000"/>
              <a:t>YarnRunner</a:t>
            </a:r>
            <a:endParaRPr lang="en-US" altLang="zh-CN" sz="1000"/>
          </a:p>
        </p:txBody>
      </p:sp>
      <p:sp>
        <p:nvSpPr>
          <p:cNvPr id="5" name="文本框 4"/>
          <p:cNvSpPr txBox="1"/>
          <p:nvPr/>
        </p:nvSpPr>
        <p:spPr>
          <a:xfrm>
            <a:off x="1438275" y="2228850"/>
            <a:ext cx="547370" cy="229870"/>
          </a:xfrm>
          <a:prstGeom prst="rect">
            <a:avLst/>
          </a:prstGeom>
          <a:noFill/>
        </p:spPr>
        <p:txBody>
          <a:bodyPr wrap="square" rtlCol="0">
            <a:spAutoFit/>
          </a:bodyPr>
          <a:p>
            <a:r>
              <a:rPr lang="en-US" altLang="zh-CN" sz="900"/>
              <a:t>proxy</a:t>
            </a:r>
            <a:endParaRPr lang="en-US" altLang="zh-CN" sz="900"/>
          </a:p>
        </p:txBody>
      </p:sp>
      <p:sp>
        <p:nvSpPr>
          <p:cNvPr id="6" name="矩形 5"/>
          <p:cNvSpPr/>
          <p:nvPr/>
        </p:nvSpPr>
        <p:spPr>
          <a:xfrm>
            <a:off x="3532505" y="121920"/>
            <a:ext cx="2877820" cy="108521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1000"/>
              <a:t>Resource Manager</a:t>
            </a:r>
            <a:endParaRPr lang="en-US" altLang="zh-CN" sz="1000"/>
          </a:p>
          <a:p>
            <a:pPr algn="ctr"/>
            <a:r>
              <a:rPr lang="en-US" altLang="zh-CN" sz="1000"/>
              <a:t>5.</a:t>
            </a:r>
            <a:r>
              <a:rPr lang="zh-CN" altLang="en-US" sz="1000"/>
              <a:t>将用户请求初始化为一个</a:t>
            </a:r>
            <a:r>
              <a:rPr lang="en-US" altLang="zh-CN" sz="1000"/>
              <a:t>task</a:t>
            </a:r>
            <a:endParaRPr lang="en-US" altLang="zh-CN" sz="1000"/>
          </a:p>
          <a:p>
            <a:pPr algn="ctr"/>
            <a:r>
              <a:rPr lang="zh-CN" altLang="en-US" sz="1000"/>
              <a:t>采用</a:t>
            </a:r>
            <a:r>
              <a:rPr lang="en-US" altLang="zh-CN" sz="1000"/>
              <a:t>FIFO</a:t>
            </a:r>
            <a:r>
              <a:rPr lang="zh-CN" altLang="en-US" sz="1000"/>
              <a:t>调度策略</a:t>
            </a:r>
            <a:endParaRPr lang="zh-CN" altLang="en-US" sz="1000"/>
          </a:p>
        </p:txBody>
      </p:sp>
      <p:cxnSp>
        <p:nvCxnSpPr>
          <p:cNvPr id="7" name="曲线连接符 6"/>
          <p:cNvCxnSpPr>
            <a:stCxn id="4" idx="3"/>
            <a:endCxn id="6" idx="1"/>
          </p:cNvCxnSpPr>
          <p:nvPr/>
        </p:nvCxnSpPr>
        <p:spPr>
          <a:xfrm flipV="1">
            <a:off x="1673225" y="664845"/>
            <a:ext cx="1859280" cy="1985010"/>
          </a:xfrm>
          <a:prstGeom prst="curvedConnector3">
            <a:avLst>
              <a:gd name="adj1" fmla="val 50000"/>
            </a:avLst>
          </a:prstGeom>
          <a:ln>
            <a:tailEnd type="arrow" w="med" len="med"/>
          </a:ln>
        </p:spPr>
        <p:style>
          <a:lnRef idx="1">
            <a:schemeClr val="dk1"/>
          </a:lnRef>
          <a:fillRef idx="0">
            <a:schemeClr val="dk1"/>
          </a:fillRef>
          <a:effectRef idx="0">
            <a:schemeClr val="dk1"/>
          </a:effectRef>
          <a:fontRef idx="minor">
            <a:schemeClr val="tx1"/>
          </a:fontRef>
        </p:style>
      </p:cxnSp>
      <p:sp>
        <p:nvSpPr>
          <p:cNvPr id="8" name="文本框 7"/>
          <p:cNvSpPr txBox="1"/>
          <p:nvPr/>
        </p:nvSpPr>
        <p:spPr>
          <a:xfrm>
            <a:off x="1438275" y="1998980"/>
            <a:ext cx="756920" cy="229870"/>
          </a:xfrm>
          <a:prstGeom prst="rect">
            <a:avLst/>
          </a:prstGeom>
          <a:noFill/>
        </p:spPr>
        <p:txBody>
          <a:bodyPr wrap="square" rtlCol="0">
            <a:spAutoFit/>
          </a:bodyPr>
          <a:p>
            <a:r>
              <a:rPr lang="en-US" altLang="zh-CN" sz="900"/>
              <a:t>RPC</a:t>
            </a:r>
            <a:r>
              <a:rPr lang="zh-CN" altLang="en-US" sz="900"/>
              <a:t>通信</a:t>
            </a:r>
            <a:endParaRPr lang="zh-CN" altLang="en-US" sz="900"/>
          </a:p>
        </p:txBody>
      </p:sp>
      <p:sp>
        <p:nvSpPr>
          <p:cNvPr id="9" name="文本框 8"/>
          <p:cNvSpPr txBox="1"/>
          <p:nvPr/>
        </p:nvSpPr>
        <p:spPr>
          <a:xfrm>
            <a:off x="2009140" y="1344930"/>
            <a:ext cx="1523365" cy="245110"/>
          </a:xfrm>
          <a:prstGeom prst="rect">
            <a:avLst/>
          </a:prstGeom>
          <a:noFill/>
        </p:spPr>
        <p:txBody>
          <a:bodyPr wrap="square" rtlCol="0">
            <a:spAutoFit/>
          </a:bodyPr>
          <a:p>
            <a:r>
              <a:rPr lang="en-US" altLang="zh-CN" sz="1000"/>
              <a:t>1.</a:t>
            </a:r>
            <a:r>
              <a:rPr lang="zh-CN" altLang="en-US" sz="1000"/>
              <a:t>申请提交</a:t>
            </a:r>
            <a:r>
              <a:rPr lang="en-US" altLang="zh-CN" sz="1000"/>
              <a:t>application</a:t>
            </a:r>
            <a:endParaRPr lang="en-US" altLang="zh-CN" sz="1000"/>
          </a:p>
        </p:txBody>
      </p:sp>
      <p:cxnSp>
        <p:nvCxnSpPr>
          <p:cNvPr id="10" name="曲线连接符 9"/>
          <p:cNvCxnSpPr>
            <a:stCxn id="6" idx="2"/>
          </p:cNvCxnSpPr>
          <p:nvPr/>
        </p:nvCxnSpPr>
        <p:spPr>
          <a:xfrm rot="5400000">
            <a:off x="2402840" y="476885"/>
            <a:ext cx="1838325" cy="3298190"/>
          </a:xfrm>
          <a:prstGeom prst="curvedConnector2">
            <a:avLst/>
          </a:prstGeom>
          <a:ln>
            <a:tailEnd type="arrow" w="med" len="med"/>
          </a:ln>
        </p:spPr>
        <p:style>
          <a:lnRef idx="1">
            <a:schemeClr val="dk1"/>
          </a:lnRef>
          <a:fillRef idx="0">
            <a:schemeClr val="dk1"/>
          </a:fillRef>
          <a:effectRef idx="0">
            <a:schemeClr val="dk1"/>
          </a:effectRef>
          <a:fontRef idx="minor">
            <a:schemeClr val="tx1"/>
          </a:fontRef>
        </p:style>
      </p:cxnSp>
      <p:sp>
        <p:nvSpPr>
          <p:cNvPr id="11" name="文本框 10"/>
          <p:cNvSpPr txBox="1"/>
          <p:nvPr/>
        </p:nvSpPr>
        <p:spPr>
          <a:xfrm>
            <a:off x="3532505" y="1700530"/>
            <a:ext cx="1615440" cy="398780"/>
          </a:xfrm>
          <a:prstGeom prst="rect">
            <a:avLst/>
          </a:prstGeom>
          <a:noFill/>
        </p:spPr>
        <p:txBody>
          <a:bodyPr wrap="square" rtlCol="0">
            <a:spAutoFit/>
          </a:bodyPr>
          <a:p>
            <a:r>
              <a:rPr lang="en-US" altLang="zh-CN" sz="1000"/>
              <a:t>2.application</a:t>
            </a:r>
            <a:r>
              <a:rPr lang="zh-CN" altLang="en-US" sz="1000"/>
              <a:t>的资源请求提交路径</a:t>
            </a:r>
            <a:endParaRPr lang="zh-CN" altLang="en-US" sz="1000"/>
          </a:p>
        </p:txBody>
      </p:sp>
      <p:cxnSp>
        <p:nvCxnSpPr>
          <p:cNvPr id="12" name="曲线连接符 11"/>
          <p:cNvCxnSpPr>
            <a:stCxn id="4" idx="2"/>
          </p:cNvCxnSpPr>
          <p:nvPr/>
        </p:nvCxnSpPr>
        <p:spPr>
          <a:xfrm rot="5400000">
            <a:off x="66675" y="3171190"/>
            <a:ext cx="1312545" cy="538480"/>
          </a:xfrm>
          <a:prstGeom prst="curvedConnector3">
            <a:avLst>
              <a:gd name="adj1" fmla="val 50000"/>
            </a:avLst>
          </a:prstGeom>
          <a:ln>
            <a:tailEnd type="arrow" w="med" len="med"/>
          </a:ln>
        </p:spPr>
        <p:style>
          <a:lnRef idx="1">
            <a:schemeClr val="dk1"/>
          </a:lnRef>
          <a:fillRef idx="0">
            <a:schemeClr val="dk1"/>
          </a:fillRef>
          <a:effectRef idx="0">
            <a:schemeClr val="dk1"/>
          </a:effectRef>
          <a:fontRef idx="minor">
            <a:schemeClr val="tx1"/>
          </a:fontRef>
        </p:style>
      </p:cxnSp>
      <p:sp>
        <p:nvSpPr>
          <p:cNvPr id="13" name="圆角矩形 12"/>
          <p:cNvSpPr/>
          <p:nvPr/>
        </p:nvSpPr>
        <p:spPr>
          <a:xfrm>
            <a:off x="125095" y="4114165"/>
            <a:ext cx="1312545" cy="150622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l"/>
            <a:r>
              <a:rPr lang="en-US" altLang="zh-CN" sz="1000"/>
              <a:t>HDFS</a:t>
            </a:r>
            <a:endParaRPr lang="en-US" altLang="zh-CN" sz="1000"/>
          </a:p>
          <a:p>
            <a:pPr algn="l"/>
            <a:r>
              <a:rPr lang="en-US" altLang="zh-CN" sz="1000"/>
              <a:t>{</a:t>
            </a:r>
            <a:endParaRPr lang="en-US" altLang="zh-CN" sz="1000"/>
          </a:p>
          <a:p>
            <a:pPr algn="l"/>
            <a:r>
              <a:rPr lang="en-US" altLang="zh-CN" sz="1000"/>
              <a:t>split.jar</a:t>
            </a:r>
            <a:endParaRPr lang="en-US" altLang="zh-CN" sz="1000"/>
          </a:p>
          <a:p>
            <a:pPr algn="l"/>
            <a:r>
              <a:rPr lang="en-US" altLang="zh-CN" sz="1000"/>
              <a:t>job.xml</a:t>
            </a:r>
            <a:endParaRPr lang="en-US" altLang="zh-CN" sz="1000"/>
          </a:p>
          <a:p>
            <a:pPr algn="l"/>
            <a:r>
              <a:rPr lang="en-US" altLang="zh-CN" sz="1000"/>
              <a:t>wordcount.jar</a:t>
            </a:r>
            <a:endParaRPr lang="en-US" altLang="zh-CN" sz="1000"/>
          </a:p>
          <a:p>
            <a:pPr algn="l"/>
            <a:r>
              <a:rPr lang="en-US" altLang="zh-CN" sz="1000"/>
              <a:t>}</a:t>
            </a:r>
            <a:endParaRPr lang="en-US" altLang="zh-CN" sz="1000"/>
          </a:p>
          <a:p>
            <a:pPr algn="l"/>
            <a:endParaRPr lang="en-US" altLang="zh-CN" sz="1000"/>
          </a:p>
        </p:txBody>
      </p:sp>
      <p:sp>
        <p:nvSpPr>
          <p:cNvPr id="14" name="文本框 13"/>
          <p:cNvSpPr txBox="1"/>
          <p:nvPr/>
        </p:nvSpPr>
        <p:spPr>
          <a:xfrm>
            <a:off x="146050" y="3406775"/>
            <a:ext cx="1472565" cy="245110"/>
          </a:xfrm>
          <a:prstGeom prst="rect">
            <a:avLst/>
          </a:prstGeom>
          <a:noFill/>
        </p:spPr>
        <p:txBody>
          <a:bodyPr wrap="square" rtlCol="0">
            <a:spAutoFit/>
          </a:bodyPr>
          <a:p>
            <a:r>
              <a:rPr lang="en-US" altLang="zh-CN" sz="1000"/>
              <a:t>3.</a:t>
            </a:r>
            <a:r>
              <a:rPr lang="zh-CN" altLang="en-US" sz="1000"/>
              <a:t>提交资源到</a:t>
            </a:r>
            <a:r>
              <a:rPr lang="en-US" altLang="zh-CN" sz="1000"/>
              <a:t>HDFS</a:t>
            </a:r>
            <a:r>
              <a:rPr lang="zh-CN" altLang="en-US" sz="1000"/>
              <a:t>中</a:t>
            </a:r>
            <a:endParaRPr lang="zh-CN" altLang="en-US" sz="1000"/>
          </a:p>
        </p:txBody>
      </p:sp>
      <p:cxnSp>
        <p:nvCxnSpPr>
          <p:cNvPr id="15" name="曲线连接符 14"/>
          <p:cNvCxnSpPr/>
          <p:nvPr/>
        </p:nvCxnSpPr>
        <p:spPr>
          <a:xfrm flipV="1">
            <a:off x="1681480" y="1185545"/>
            <a:ext cx="2415540" cy="1379855"/>
          </a:xfrm>
          <a:prstGeom prst="curvedConnector3">
            <a:avLst>
              <a:gd name="adj1" fmla="val 50026"/>
            </a:avLst>
          </a:prstGeom>
          <a:ln>
            <a:tailEnd type="arrow" w="med" len="med"/>
          </a:ln>
        </p:spPr>
        <p:style>
          <a:lnRef idx="1">
            <a:schemeClr val="dk1"/>
          </a:lnRef>
          <a:fillRef idx="0">
            <a:schemeClr val="dk1"/>
          </a:fillRef>
          <a:effectRef idx="0">
            <a:schemeClr val="dk1"/>
          </a:effectRef>
          <a:fontRef idx="minor">
            <a:schemeClr val="tx1"/>
          </a:fontRef>
        </p:style>
      </p:cxnSp>
      <p:sp>
        <p:nvSpPr>
          <p:cNvPr id="16" name="文本框 15"/>
          <p:cNvSpPr txBox="1"/>
          <p:nvPr/>
        </p:nvSpPr>
        <p:spPr>
          <a:xfrm>
            <a:off x="2667635" y="1590040"/>
            <a:ext cx="1523365" cy="245110"/>
          </a:xfrm>
          <a:prstGeom prst="rect">
            <a:avLst/>
          </a:prstGeom>
          <a:noFill/>
        </p:spPr>
        <p:txBody>
          <a:bodyPr wrap="square" rtlCol="0">
            <a:spAutoFit/>
          </a:bodyPr>
          <a:p>
            <a:r>
              <a:rPr lang="en-US" altLang="zh-CN" sz="1000"/>
              <a:t>4.</a:t>
            </a:r>
            <a:r>
              <a:rPr lang="zh-CN" sz="1000"/>
              <a:t>资源提交完毕</a:t>
            </a:r>
            <a:endParaRPr lang="zh-CN" sz="1000"/>
          </a:p>
        </p:txBody>
      </p:sp>
      <p:sp>
        <p:nvSpPr>
          <p:cNvPr id="17" name="矩形 16"/>
          <p:cNvSpPr/>
          <p:nvPr/>
        </p:nvSpPr>
        <p:spPr>
          <a:xfrm>
            <a:off x="3608705" y="3768725"/>
            <a:ext cx="1632585" cy="2036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1000"/>
          </a:p>
        </p:txBody>
      </p:sp>
      <p:sp>
        <p:nvSpPr>
          <p:cNvPr id="18" name="矩形 17"/>
          <p:cNvSpPr/>
          <p:nvPr/>
        </p:nvSpPr>
        <p:spPr>
          <a:xfrm>
            <a:off x="6217285" y="3768725"/>
            <a:ext cx="1632585" cy="2036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矩形 18"/>
          <p:cNvSpPr/>
          <p:nvPr/>
        </p:nvSpPr>
        <p:spPr>
          <a:xfrm>
            <a:off x="8709025" y="3768725"/>
            <a:ext cx="1632585" cy="2036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0" name="曲线连接符 19"/>
          <p:cNvCxnSpPr>
            <a:stCxn id="17" idx="0"/>
          </p:cNvCxnSpPr>
          <p:nvPr/>
        </p:nvCxnSpPr>
        <p:spPr>
          <a:xfrm rot="16200000">
            <a:off x="3448685" y="2245995"/>
            <a:ext cx="2498725" cy="546735"/>
          </a:xfrm>
          <a:prstGeom prst="curvedConnector3">
            <a:avLst>
              <a:gd name="adj1" fmla="val 49987"/>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1" name="曲线连接符 20"/>
          <p:cNvCxnSpPr>
            <a:stCxn id="18" idx="0"/>
          </p:cNvCxnSpPr>
          <p:nvPr/>
        </p:nvCxnSpPr>
        <p:spPr>
          <a:xfrm rot="16200000" flipV="1">
            <a:off x="4735830" y="1470660"/>
            <a:ext cx="2549525" cy="2045970"/>
          </a:xfrm>
          <a:prstGeom prst="curvedConnector3">
            <a:avLst>
              <a:gd name="adj1" fmla="val 50000"/>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2" name="曲线连接符 21"/>
          <p:cNvCxnSpPr>
            <a:stCxn id="19" idx="0"/>
            <a:endCxn id="6" idx="2"/>
          </p:cNvCxnSpPr>
          <p:nvPr/>
        </p:nvCxnSpPr>
        <p:spPr>
          <a:xfrm rot="16200000" flipV="1">
            <a:off x="5967730" y="210820"/>
            <a:ext cx="2561590" cy="4554220"/>
          </a:xfrm>
          <a:prstGeom prst="curvedConnector3">
            <a:avLst>
              <a:gd name="adj1" fmla="val 50000"/>
            </a:avLst>
          </a:prstGeom>
          <a:ln>
            <a:tailEnd type="arrow" w="med" len="med"/>
          </a:ln>
        </p:spPr>
        <p:style>
          <a:lnRef idx="1">
            <a:schemeClr val="dk1"/>
          </a:lnRef>
          <a:fillRef idx="0">
            <a:schemeClr val="dk1"/>
          </a:fillRef>
          <a:effectRef idx="0">
            <a:schemeClr val="dk1"/>
          </a:effectRef>
          <a:fontRef idx="minor">
            <a:schemeClr val="tx1"/>
          </a:fontRef>
        </p:style>
      </p:cxnSp>
      <p:sp>
        <p:nvSpPr>
          <p:cNvPr id="23" name="文本框 22"/>
          <p:cNvSpPr txBox="1"/>
          <p:nvPr/>
        </p:nvSpPr>
        <p:spPr>
          <a:xfrm>
            <a:off x="3865245" y="3406775"/>
            <a:ext cx="1246505" cy="245110"/>
          </a:xfrm>
          <a:prstGeom prst="rect">
            <a:avLst/>
          </a:prstGeom>
          <a:noFill/>
        </p:spPr>
        <p:txBody>
          <a:bodyPr wrap="square" rtlCol="0">
            <a:spAutoFit/>
          </a:bodyPr>
          <a:p>
            <a:r>
              <a:rPr lang="en-US" altLang="zh-CN" sz="1000">
                <a:sym typeface="+mn-ea"/>
              </a:rPr>
              <a:t>Node Manager</a:t>
            </a:r>
            <a:endParaRPr lang="en-US" altLang="zh-CN" sz="1000"/>
          </a:p>
        </p:txBody>
      </p:sp>
      <p:sp>
        <p:nvSpPr>
          <p:cNvPr id="24" name="文本框 23"/>
          <p:cNvSpPr txBox="1"/>
          <p:nvPr/>
        </p:nvSpPr>
        <p:spPr>
          <a:xfrm>
            <a:off x="6482715" y="3458210"/>
            <a:ext cx="1246505" cy="245110"/>
          </a:xfrm>
          <a:prstGeom prst="rect">
            <a:avLst/>
          </a:prstGeom>
          <a:noFill/>
        </p:spPr>
        <p:txBody>
          <a:bodyPr wrap="square" rtlCol="0">
            <a:spAutoFit/>
          </a:bodyPr>
          <a:p>
            <a:r>
              <a:rPr lang="en-US" altLang="zh-CN" sz="1000">
                <a:sym typeface="+mn-ea"/>
              </a:rPr>
              <a:t>Node Manager</a:t>
            </a:r>
            <a:endParaRPr lang="en-US" altLang="zh-CN" sz="1000"/>
          </a:p>
        </p:txBody>
      </p:sp>
      <p:sp>
        <p:nvSpPr>
          <p:cNvPr id="25" name="文本框 24"/>
          <p:cNvSpPr txBox="1"/>
          <p:nvPr/>
        </p:nvSpPr>
        <p:spPr>
          <a:xfrm>
            <a:off x="8902065" y="3457575"/>
            <a:ext cx="1246505" cy="245110"/>
          </a:xfrm>
          <a:prstGeom prst="rect">
            <a:avLst/>
          </a:prstGeom>
          <a:noFill/>
        </p:spPr>
        <p:txBody>
          <a:bodyPr wrap="square" rtlCol="0">
            <a:spAutoFit/>
          </a:bodyPr>
          <a:p>
            <a:r>
              <a:rPr lang="en-US" altLang="zh-CN" sz="1000">
                <a:sym typeface="+mn-ea"/>
              </a:rPr>
              <a:t>Node Manager</a:t>
            </a:r>
            <a:endParaRPr lang="en-US" altLang="zh-CN" sz="1000"/>
          </a:p>
        </p:txBody>
      </p:sp>
      <p:sp>
        <p:nvSpPr>
          <p:cNvPr id="26" name="矩形 25"/>
          <p:cNvSpPr/>
          <p:nvPr/>
        </p:nvSpPr>
        <p:spPr>
          <a:xfrm>
            <a:off x="3865880" y="3996055"/>
            <a:ext cx="1245235" cy="9505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en-US" altLang="zh-CN" sz="1000"/>
              <a:t>container</a:t>
            </a:r>
            <a:endParaRPr lang="en-US" altLang="zh-CN" sz="1000"/>
          </a:p>
          <a:p>
            <a:pPr algn="ctr"/>
            <a:endParaRPr lang="en-US" altLang="zh-CN" sz="1000"/>
          </a:p>
          <a:p>
            <a:pPr algn="ctr"/>
            <a:r>
              <a:rPr lang="en-US" altLang="zh-CN" sz="1000"/>
              <a:t>MRAppMaster</a:t>
            </a:r>
            <a:endParaRPr lang="en-US" altLang="zh-CN" sz="1000"/>
          </a:p>
          <a:p>
            <a:pPr algn="ctr"/>
            <a:r>
              <a:rPr lang="zh-CN" altLang="en-US" sz="1000"/>
              <a:t>（它会监控</a:t>
            </a:r>
            <a:r>
              <a:rPr lang="en-US" altLang="zh-CN" sz="1000"/>
              <a:t>map task</a:t>
            </a:r>
            <a:r>
              <a:rPr lang="zh-CN" altLang="en-US" sz="1000"/>
              <a:t>的运行状态</a:t>
            </a:r>
            <a:r>
              <a:rPr lang="zh-CN" altLang="en-US" sz="1000"/>
              <a:t>）</a:t>
            </a:r>
            <a:endParaRPr lang="zh-CN" altLang="en-US" sz="1000"/>
          </a:p>
        </p:txBody>
      </p:sp>
      <p:cxnSp>
        <p:nvCxnSpPr>
          <p:cNvPr id="27" name="曲线连接符 26"/>
          <p:cNvCxnSpPr>
            <a:stCxn id="13" idx="3"/>
            <a:endCxn id="26" idx="1"/>
          </p:cNvCxnSpPr>
          <p:nvPr/>
        </p:nvCxnSpPr>
        <p:spPr>
          <a:xfrm flipV="1">
            <a:off x="1437640" y="4471670"/>
            <a:ext cx="2428240" cy="395605"/>
          </a:xfrm>
          <a:prstGeom prst="curvedConnector3">
            <a:avLst>
              <a:gd name="adj1" fmla="val 50000"/>
            </a:avLst>
          </a:prstGeom>
          <a:ln>
            <a:tailEnd type="arrow" w="med" len="med"/>
          </a:ln>
        </p:spPr>
        <p:style>
          <a:lnRef idx="1">
            <a:schemeClr val="dk1"/>
          </a:lnRef>
          <a:fillRef idx="0">
            <a:schemeClr val="dk1"/>
          </a:fillRef>
          <a:effectRef idx="0">
            <a:schemeClr val="dk1"/>
          </a:effectRef>
          <a:fontRef idx="minor">
            <a:schemeClr val="tx1"/>
          </a:fontRef>
        </p:style>
      </p:cxnSp>
      <p:sp>
        <p:nvSpPr>
          <p:cNvPr id="28" name="文本框 27"/>
          <p:cNvSpPr txBox="1"/>
          <p:nvPr/>
        </p:nvSpPr>
        <p:spPr>
          <a:xfrm>
            <a:off x="1791970" y="4348480"/>
            <a:ext cx="1816100" cy="245110"/>
          </a:xfrm>
          <a:prstGeom prst="rect">
            <a:avLst/>
          </a:prstGeom>
          <a:noFill/>
        </p:spPr>
        <p:txBody>
          <a:bodyPr wrap="square" rtlCol="0">
            <a:spAutoFit/>
          </a:bodyPr>
          <a:p>
            <a:r>
              <a:rPr lang="en-US" altLang="zh-CN" sz="1000"/>
              <a:t>7.</a:t>
            </a:r>
            <a:r>
              <a:rPr lang="zh-CN" altLang="en-US" sz="1000"/>
              <a:t>从</a:t>
            </a:r>
            <a:r>
              <a:rPr lang="en-US" altLang="zh-CN" sz="1000"/>
              <a:t>HDFS</a:t>
            </a:r>
            <a:r>
              <a:rPr lang="zh-CN" altLang="en-US" sz="1000"/>
              <a:t>中下载资源到本地</a:t>
            </a:r>
            <a:endParaRPr lang="zh-CN" altLang="en-US" sz="1000"/>
          </a:p>
        </p:txBody>
      </p:sp>
      <p:sp>
        <p:nvSpPr>
          <p:cNvPr id="29" name="矩形 28"/>
          <p:cNvSpPr/>
          <p:nvPr/>
        </p:nvSpPr>
        <p:spPr>
          <a:xfrm>
            <a:off x="4155440" y="882650"/>
            <a:ext cx="1717040" cy="1936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800"/>
              <a:t>这里表示有很多请求要运行的任务</a:t>
            </a:r>
            <a:endParaRPr lang="zh-CN" altLang="en-US" sz="800"/>
          </a:p>
        </p:txBody>
      </p:sp>
      <p:sp>
        <p:nvSpPr>
          <p:cNvPr id="30" name="文本框 29"/>
          <p:cNvSpPr txBox="1"/>
          <p:nvPr/>
        </p:nvSpPr>
        <p:spPr>
          <a:xfrm>
            <a:off x="3865245" y="2649855"/>
            <a:ext cx="1106170" cy="245110"/>
          </a:xfrm>
          <a:prstGeom prst="rect">
            <a:avLst/>
          </a:prstGeom>
          <a:noFill/>
        </p:spPr>
        <p:txBody>
          <a:bodyPr wrap="square" rtlCol="0">
            <a:spAutoFit/>
          </a:bodyPr>
          <a:p>
            <a:r>
              <a:rPr lang="en-US" altLang="zh-CN" sz="1000"/>
              <a:t>6.</a:t>
            </a:r>
            <a:r>
              <a:rPr lang="zh-CN" altLang="en-US" sz="1000"/>
              <a:t>领取</a:t>
            </a:r>
            <a:r>
              <a:rPr lang="en-US" altLang="zh-CN" sz="1000"/>
              <a:t>task</a:t>
            </a:r>
            <a:r>
              <a:rPr lang="zh-CN" altLang="en-US" sz="1000"/>
              <a:t>任务</a:t>
            </a:r>
            <a:endParaRPr lang="zh-CN" altLang="en-US" sz="1000"/>
          </a:p>
        </p:txBody>
      </p:sp>
      <p:cxnSp>
        <p:nvCxnSpPr>
          <p:cNvPr id="33" name="曲线连接符 32"/>
          <p:cNvCxnSpPr>
            <a:stCxn id="26" idx="0"/>
          </p:cNvCxnSpPr>
          <p:nvPr/>
        </p:nvCxnSpPr>
        <p:spPr>
          <a:xfrm rot="16200000">
            <a:off x="3670300" y="1929130"/>
            <a:ext cx="2885440" cy="1249045"/>
          </a:xfrm>
          <a:prstGeom prst="curvedConnector3">
            <a:avLst>
              <a:gd name="adj1" fmla="val 12070"/>
            </a:avLst>
          </a:prstGeom>
          <a:ln>
            <a:tailEnd type="arrow" w="med" len="med"/>
          </a:ln>
        </p:spPr>
        <p:style>
          <a:lnRef idx="1">
            <a:schemeClr val="accent2"/>
          </a:lnRef>
          <a:fillRef idx="0">
            <a:schemeClr val="accent2"/>
          </a:fillRef>
          <a:effectRef idx="0">
            <a:schemeClr val="accent2"/>
          </a:effectRef>
          <a:fontRef idx="minor">
            <a:schemeClr val="tx1"/>
          </a:fontRef>
        </p:style>
      </p:cxnSp>
      <p:sp>
        <p:nvSpPr>
          <p:cNvPr id="34" name="文本框 33"/>
          <p:cNvSpPr txBox="1"/>
          <p:nvPr/>
        </p:nvSpPr>
        <p:spPr>
          <a:xfrm>
            <a:off x="4980305" y="3045460"/>
            <a:ext cx="1299845" cy="398780"/>
          </a:xfrm>
          <a:prstGeom prst="rect">
            <a:avLst/>
          </a:prstGeom>
          <a:noFill/>
        </p:spPr>
        <p:txBody>
          <a:bodyPr wrap="square" rtlCol="0">
            <a:spAutoFit/>
          </a:bodyPr>
          <a:p>
            <a:r>
              <a:rPr lang="en-US" altLang="zh-CN" sz="1000"/>
              <a:t>8.</a:t>
            </a:r>
            <a:r>
              <a:rPr lang="zh-CN" sz="1000"/>
              <a:t>请求分配运行</a:t>
            </a:r>
            <a:r>
              <a:rPr lang="en-US" altLang="zh-CN" sz="1000"/>
              <a:t>map task</a:t>
            </a:r>
            <a:r>
              <a:rPr lang="zh-CN" altLang="en-US" sz="1000"/>
              <a:t>的容器</a:t>
            </a:r>
            <a:endParaRPr lang="zh-CN" altLang="en-US" sz="1000"/>
          </a:p>
        </p:txBody>
      </p:sp>
      <p:sp>
        <p:nvSpPr>
          <p:cNvPr id="36" name="矩形 35"/>
          <p:cNvSpPr/>
          <p:nvPr/>
        </p:nvSpPr>
        <p:spPr>
          <a:xfrm>
            <a:off x="6452870" y="4172585"/>
            <a:ext cx="1161415" cy="5384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en-US" altLang="zh-CN" sz="1000"/>
              <a:t>container</a:t>
            </a:r>
            <a:endParaRPr lang="en-US" altLang="zh-CN" sz="1000"/>
          </a:p>
        </p:txBody>
      </p:sp>
      <p:sp>
        <p:nvSpPr>
          <p:cNvPr id="37" name="矩形 36"/>
          <p:cNvSpPr/>
          <p:nvPr/>
        </p:nvSpPr>
        <p:spPr>
          <a:xfrm>
            <a:off x="8987155" y="4172585"/>
            <a:ext cx="1161415" cy="5384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en-US" altLang="zh-CN" sz="1000">
                <a:sym typeface="+mn-ea"/>
              </a:rPr>
              <a:t>container</a:t>
            </a:r>
            <a:endParaRPr lang="zh-CN" altLang="en-US" sz="1000"/>
          </a:p>
        </p:txBody>
      </p:sp>
      <p:cxnSp>
        <p:nvCxnSpPr>
          <p:cNvPr id="38" name="曲线连接符 37"/>
          <p:cNvCxnSpPr>
            <a:endCxn id="36" idx="1"/>
          </p:cNvCxnSpPr>
          <p:nvPr/>
        </p:nvCxnSpPr>
        <p:spPr>
          <a:xfrm rot="5400000" flipV="1">
            <a:off x="4311650" y="2299970"/>
            <a:ext cx="3248025" cy="1035050"/>
          </a:xfrm>
          <a:prstGeom prst="curvedConnector2">
            <a:avLst/>
          </a:prstGeom>
          <a:ln>
            <a:tailEnd type="arrow" w="med" len="med"/>
          </a:ln>
        </p:spPr>
        <p:style>
          <a:lnRef idx="1">
            <a:schemeClr val="accent2"/>
          </a:lnRef>
          <a:fillRef idx="0">
            <a:schemeClr val="accent2"/>
          </a:fillRef>
          <a:effectRef idx="0">
            <a:schemeClr val="accent2"/>
          </a:effectRef>
          <a:fontRef idx="minor">
            <a:schemeClr val="tx1"/>
          </a:fontRef>
        </p:style>
      </p:cxnSp>
      <p:cxnSp>
        <p:nvCxnSpPr>
          <p:cNvPr id="39" name="曲线连接符 38"/>
          <p:cNvCxnSpPr>
            <a:endCxn id="37" idx="1"/>
          </p:cNvCxnSpPr>
          <p:nvPr/>
        </p:nvCxnSpPr>
        <p:spPr>
          <a:xfrm>
            <a:off x="5384165" y="1219200"/>
            <a:ext cx="3602990" cy="3222625"/>
          </a:xfrm>
          <a:prstGeom prst="curvedConnector3">
            <a:avLst>
              <a:gd name="adj1" fmla="val 50018"/>
            </a:avLst>
          </a:prstGeom>
          <a:ln>
            <a:tailEnd type="arrow" w="med" len="med"/>
          </a:ln>
        </p:spPr>
        <p:style>
          <a:lnRef idx="1">
            <a:schemeClr val="accent2"/>
          </a:lnRef>
          <a:fillRef idx="0">
            <a:schemeClr val="accent2"/>
          </a:fillRef>
          <a:effectRef idx="0">
            <a:schemeClr val="accent2"/>
          </a:effectRef>
          <a:fontRef idx="minor">
            <a:schemeClr val="tx1"/>
          </a:fontRef>
        </p:style>
      </p:cxnSp>
      <p:sp>
        <p:nvSpPr>
          <p:cNvPr id="40" name="文本框 39"/>
          <p:cNvSpPr txBox="1"/>
          <p:nvPr/>
        </p:nvSpPr>
        <p:spPr>
          <a:xfrm>
            <a:off x="6150610" y="1700530"/>
            <a:ext cx="1871980" cy="245110"/>
          </a:xfrm>
          <a:prstGeom prst="rect">
            <a:avLst/>
          </a:prstGeom>
          <a:noFill/>
        </p:spPr>
        <p:txBody>
          <a:bodyPr wrap="square" rtlCol="0">
            <a:spAutoFit/>
          </a:bodyPr>
          <a:p>
            <a:r>
              <a:rPr lang="en-US" altLang="zh-CN" sz="1000"/>
              <a:t>9.</a:t>
            </a:r>
            <a:r>
              <a:rPr lang="zh-CN" altLang="en-US" sz="1000"/>
              <a:t>启动运行</a:t>
            </a:r>
            <a:r>
              <a:rPr lang="en-US" altLang="zh-CN" sz="1000"/>
              <a:t>map task</a:t>
            </a:r>
            <a:r>
              <a:rPr lang="zh-CN" altLang="en-US" sz="1000"/>
              <a:t>的容器</a:t>
            </a:r>
            <a:endParaRPr lang="zh-CN" altLang="en-US" sz="1000"/>
          </a:p>
        </p:txBody>
      </p:sp>
      <p:sp>
        <p:nvSpPr>
          <p:cNvPr id="41" name="文本框 40"/>
          <p:cNvSpPr txBox="1"/>
          <p:nvPr/>
        </p:nvSpPr>
        <p:spPr>
          <a:xfrm>
            <a:off x="9382760" y="4671695"/>
            <a:ext cx="1016000" cy="229870"/>
          </a:xfrm>
          <a:prstGeom prst="rect">
            <a:avLst/>
          </a:prstGeom>
          <a:noFill/>
        </p:spPr>
        <p:txBody>
          <a:bodyPr wrap="square" rtlCol="0">
            <a:spAutoFit/>
          </a:bodyPr>
          <a:p>
            <a:r>
              <a:rPr lang="en-US" sz="900">
                <a:sym typeface="+mn-ea"/>
              </a:rPr>
              <a:t>YarnChild</a:t>
            </a:r>
            <a:r>
              <a:rPr lang="zh-CN" altLang="en-US" sz="900">
                <a:sym typeface="+mn-ea"/>
              </a:rPr>
              <a:t>进程</a:t>
            </a:r>
            <a:endParaRPr lang="zh-CN" altLang="en-US" sz="900"/>
          </a:p>
        </p:txBody>
      </p:sp>
      <p:sp>
        <p:nvSpPr>
          <p:cNvPr id="42" name="文本框 41"/>
          <p:cNvSpPr txBox="1"/>
          <p:nvPr/>
        </p:nvSpPr>
        <p:spPr>
          <a:xfrm>
            <a:off x="6884035" y="4672330"/>
            <a:ext cx="1016000" cy="229870"/>
          </a:xfrm>
          <a:prstGeom prst="rect">
            <a:avLst/>
          </a:prstGeom>
          <a:noFill/>
        </p:spPr>
        <p:txBody>
          <a:bodyPr wrap="square" rtlCol="0">
            <a:spAutoFit/>
          </a:bodyPr>
          <a:p>
            <a:r>
              <a:rPr lang="en-US" sz="900">
                <a:sym typeface="+mn-ea"/>
              </a:rPr>
              <a:t>YarnChild</a:t>
            </a:r>
            <a:r>
              <a:rPr lang="zh-CN" altLang="en-US" sz="900">
                <a:sym typeface="+mn-ea"/>
              </a:rPr>
              <a:t>进程</a:t>
            </a:r>
            <a:endParaRPr lang="zh-CN" altLang="en-US" sz="900"/>
          </a:p>
        </p:txBody>
      </p:sp>
      <p:sp>
        <p:nvSpPr>
          <p:cNvPr id="43" name="文本框 42"/>
          <p:cNvSpPr txBox="1"/>
          <p:nvPr/>
        </p:nvSpPr>
        <p:spPr>
          <a:xfrm>
            <a:off x="4368165" y="3867150"/>
            <a:ext cx="1016000" cy="229870"/>
          </a:xfrm>
          <a:prstGeom prst="rect">
            <a:avLst/>
          </a:prstGeom>
          <a:noFill/>
        </p:spPr>
        <p:txBody>
          <a:bodyPr wrap="square" rtlCol="0">
            <a:spAutoFit/>
          </a:bodyPr>
          <a:p>
            <a:r>
              <a:rPr lang="en-US" sz="900">
                <a:sym typeface="+mn-ea"/>
              </a:rPr>
              <a:t>7.</a:t>
            </a:r>
            <a:r>
              <a:rPr lang="zh-CN" altLang="en-US" sz="900">
                <a:sym typeface="+mn-ea"/>
              </a:rPr>
              <a:t>创建容器</a:t>
            </a:r>
            <a:endParaRPr lang="zh-CN" altLang="en-US" sz="900">
              <a:sym typeface="+mn-ea"/>
            </a:endParaRPr>
          </a:p>
        </p:txBody>
      </p:sp>
      <p:cxnSp>
        <p:nvCxnSpPr>
          <p:cNvPr id="44" name="曲线连接符 43"/>
          <p:cNvCxnSpPr>
            <a:stCxn id="26" idx="3"/>
            <a:endCxn id="36" idx="1"/>
          </p:cNvCxnSpPr>
          <p:nvPr/>
        </p:nvCxnSpPr>
        <p:spPr>
          <a:xfrm flipV="1">
            <a:off x="5111115" y="4441825"/>
            <a:ext cx="1341755" cy="29845"/>
          </a:xfrm>
          <a:prstGeom prst="curvedConnector3">
            <a:avLst>
              <a:gd name="adj1" fmla="val 50024"/>
            </a:avLst>
          </a:prstGeom>
          <a:ln>
            <a:tailEnd type="arrow" w="med" len="med"/>
          </a:ln>
        </p:spPr>
        <p:style>
          <a:lnRef idx="1">
            <a:schemeClr val="accent2"/>
          </a:lnRef>
          <a:fillRef idx="0">
            <a:schemeClr val="accent2"/>
          </a:fillRef>
          <a:effectRef idx="0">
            <a:schemeClr val="accent2"/>
          </a:effectRef>
          <a:fontRef idx="minor">
            <a:schemeClr val="tx1"/>
          </a:fontRef>
        </p:style>
      </p:cxnSp>
      <p:sp>
        <p:nvSpPr>
          <p:cNvPr id="45" name="文本框 44"/>
          <p:cNvSpPr txBox="1"/>
          <p:nvPr/>
        </p:nvSpPr>
        <p:spPr>
          <a:xfrm>
            <a:off x="5147310" y="4497705"/>
            <a:ext cx="1306195" cy="229870"/>
          </a:xfrm>
          <a:prstGeom prst="rect">
            <a:avLst/>
          </a:prstGeom>
          <a:noFill/>
        </p:spPr>
        <p:txBody>
          <a:bodyPr wrap="square" rtlCol="0">
            <a:spAutoFit/>
          </a:bodyPr>
          <a:p>
            <a:r>
              <a:rPr lang="en-US" sz="900">
                <a:sym typeface="+mn-ea"/>
              </a:rPr>
              <a:t>10.</a:t>
            </a:r>
            <a:r>
              <a:rPr lang="zh-CN" altLang="en-US" sz="900">
                <a:sym typeface="+mn-ea"/>
              </a:rPr>
              <a:t>启动程序运行脚本</a:t>
            </a:r>
            <a:endParaRPr lang="zh-CN" altLang="en-US" sz="900">
              <a:sym typeface="+mn-ea"/>
            </a:endParaRPr>
          </a:p>
        </p:txBody>
      </p:sp>
      <p:cxnSp>
        <p:nvCxnSpPr>
          <p:cNvPr id="47" name="曲线连接符 46"/>
          <p:cNvCxnSpPr/>
          <p:nvPr/>
        </p:nvCxnSpPr>
        <p:spPr>
          <a:xfrm rot="5400000">
            <a:off x="6470015" y="4643755"/>
            <a:ext cx="689610" cy="454660"/>
          </a:xfrm>
          <a:prstGeom prst="curvedConnector3">
            <a:avLst>
              <a:gd name="adj1" fmla="val 50092"/>
            </a:avLst>
          </a:prstGeom>
          <a:ln>
            <a:tailEnd type="arrow" w="med" len="med"/>
          </a:ln>
        </p:spPr>
        <p:style>
          <a:lnRef idx="1">
            <a:schemeClr val="dk1"/>
          </a:lnRef>
          <a:fillRef idx="0">
            <a:schemeClr val="dk1"/>
          </a:fillRef>
          <a:effectRef idx="0">
            <a:schemeClr val="dk1"/>
          </a:effectRef>
          <a:fontRef idx="minor">
            <a:schemeClr val="tx1"/>
          </a:fontRef>
        </p:style>
      </p:cxnSp>
      <p:sp>
        <p:nvSpPr>
          <p:cNvPr id="48" name="矩形 47"/>
          <p:cNvSpPr/>
          <p:nvPr/>
        </p:nvSpPr>
        <p:spPr>
          <a:xfrm>
            <a:off x="6444615" y="5224780"/>
            <a:ext cx="302895" cy="15113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49" name="矩形 48"/>
          <p:cNvSpPr/>
          <p:nvPr/>
        </p:nvSpPr>
        <p:spPr>
          <a:xfrm>
            <a:off x="6747510" y="5224780"/>
            <a:ext cx="302895" cy="1511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50" name="矩形 49"/>
          <p:cNvSpPr/>
          <p:nvPr/>
        </p:nvSpPr>
        <p:spPr>
          <a:xfrm>
            <a:off x="7026275" y="5224780"/>
            <a:ext cx="302895" cy="1511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51" name="文本框 50"/>
          <p:cNvSpPr txBox="1"/>
          <p:nvPr/>
        </p:nvSpPr>
        <p:spPr>
          <a:xfrm>
            <a:off x="6482715" y="5375910"/>
            <a:ext cx="846455" cy="229870"/>
          </a:xfrm>
          <a:prstGeom prst="rect">
            <a:avLst/>
          </a:prstGeom>
          <a:noFill/>
        </p:spPr>
        <p:txBody>
          <a:bodyPr wrap="square" rtlCol="0">
            <a:spAutoFit/>
          </a:bodyPr>
          <a:p>
            <a:r>
              <a:rPr lang="zh-CN" altLang="en-US" sz="900"/>
              <a:t>分区且有序</a:t>
            </a:r>
            <a:endParaRPr lang="zh-CN" altLang="en-US" sz="900"/>
          </a:p>
        </p:txBody>
      </p:sp>
      <p:sp>
        <p:nvSpPr>
          <p:cNvPr id="52" name="矩形 51"/>
          <p:cNvSpPr/>
          <p:nvPr/>
        </p:nvSpPr>
        <p:spPr>
          <a:xfrm>
            <a:off x="9106535" y="5224780"/>
            <a:ext cx="302895" cy="15113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53" name="矩形 52"/>
          <p:cNvSpPr/>
          <p:nvPr/>
        </p:nvSpPr>
        <p:spPr>
          <a:xfrm>
            <a:off x="9409430" y="5224780"/>
            <a:ext cx="302895" cy="1511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54" name="矩形 53"/>
          <p:cNvSpPr/>
          <p:nvPr/>
        </p:nvSpPr>
        <p:spPr>
          <a:xfrm>
            <a:off x="9688195" y="5224780"/>
            <a:ext cx="302895" cy="1511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55" name="文本框 54"/>
          <p:cNvSpPr txBox="1"/>
          <p:nvPr/>
        </p:nvSpPr>
        <p:spPr>
          <a:xfrm>
            <a:off x="9144635" y="5375910"/>
            <a:ext cx="846455" cy="229870"/>
          </a:xfrm>
          <a:prstGeom prst="rect">
            <a:avLst/>
          </a:prstGeom>
          <a:noFill/>
        </p:spPr>
        <p:txBody>
          <a:bodyPr wrap="square" rtlCol="0">
            <a:spAutoFit/>
          </a:bodyPr>
          <a:p>
            <a:r>
              <a:rPr lang="zh-CN" altLang="en-US" sz="900"/>
              <a:t>分区且有序</a:t>
            </a:r>
            <a:endParaRPr lang="zh-CN" altLang="en-US" sz="900"/>
          </a:p>
        </p:txBody>
      </p:sp>
      <p:cxnSp>
        <p:nvCxnSpPr>
          <p:cNvPr id="56" name="曲线连接符 55"/>
          <p:cNvCxnSpPr/>
          <p:nvPr/>
        </p:nvCxnSpPr>
        <p:spPr>
          <a:xfrm rot="5400000">
            <a:off x="9006205" y="4778375"/>
            <a:ext cx="660400" cy="206375"/>
          </a:xfrm>
          <a:prstGeom prst="curvedConnector3">
            <a:avLst>
              <a:gd name="adj1" fmla="val 50048"/>
            </a:avLst>
          </a:prstGeom>
          <a:ln>
            <a:tailEnd type="arrow" w="med" len="med"/>
          </a:ln>
        </p:spPr>
        <p:style>
          <a:lnRef idx="1">
            <a:schemeClr val="dk1"/>
          </a:lnRef>
          <a:fillRef idx="0">
            <a:schemeClr val="dk1"/>
          </a:fillRef>
          <a:effectRef idx="0">
            <a:schemeClr val="dk1"/>
          </a:effectRef>
          <a:fontRef idx="minor">
            <a:schemeClr val="tx1"/>
          </a:fontRef>
        </p:style>
      </p:cxnSp>
      <p:sp>
        <p:nvSpPr>
          <p:cNvPr id="57" name="矩形 56"/>
          <p:cNvSpPr/>
          <p:nvPr/>
        </p:nvSpPr>
        <p:spPr>
          <a:xfrm>
            <a:off x="5363845" y="5888990"/>
            <a:ext cx="1464310" cy="866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Reduce task</a:t>
            </a:r>
            <a:endParaRPr lang="zh-CN" altLang="en-US" sz="1000"/>
          </a:p>
          <a:p>
            <a:pPr algn="ctr"/>
            <a:endParaRPr lang="zh-CN" altLang="en-US" sz="1000"/>
          </a:p>
          <a:p>
            <a:pPr algn="ctr"/>
            <a:endParaRPr lang="zh-CN" altLang="en-US" sz="1000"/>
          </a:p>
        </p:txBody>
      </p:sp>
      <p:cxnSp>
        <p:nvCxnSpPr>
          <p:cNvPr id="58" name="曲线连接符 57"/>
          <p:cNvCxnSpPr>
            <a:stCxn id="26" idx="2"/>
            <a:endCxn id="57" idx="1"/>
          </p:cNvCxnSpPr>
          <p:nvPr/>
        </p:nvCxnSpPr>
        <p:spPr>
          <a:xfrm rot="5400000" flipV="1">
            <a:off x="4238625" y="5196840"/>
            <a:ext cx="1376045" cy="875030"/>
          </a:xfrm>
          <a:prstGeom prst="curvedConnector2">
            <a:avLst/>
          </a:prstGeom>
          <a:ln>
            <a:tailEnd type="arrow" w="med" len="med"/>
          </a:ln>
        </p:spPr>
        <p:style>
          <a:lnRef idx="1">
            <a:schemeClr val="dk1"/>
          </a:lnRef>
          <a:fillRef idx="0">
            <a:schemeClr val="dk1"/>
          </a:fillRef>
          <a:effectRef idx="0">
            <a:schemeClr val="dk1"/>
          </a:effectRef>
          <a:fontRef idx="minor">
            <a:schemeClr val="tx1"/>
          </a:fontRef>
        </p:style>
      </p:cxnSp>
      <p:sp>
        <p:nvSpPr>
          <p:cNvPr id="59" name="文本框 58"/>
          <p:cNvSpPr txBox="1"/>
          <p:nvPr/>
        </p:nvSpPr>
        <p:spPr>
          <a:xfrm>
            <a:off x="6793865" y="6175375"/>
            <a:ext cx="1456055" cy="368300"/>
          </a:xfrm>
          <a:prstGeom prst="rect">
            <a:avLst/>
          </a:prstGeom>
          <a:noFill/>
        </p:spPr>
        <p:txBody>
          <a:bodyPr wrap="square" rtlCol="0">
            <a:spAutoFit/>
          </a:bodyPr>
          <a:p>
            <a:r>
              <a:rPr lang="zh-CN" altLang="en-US" sz="900"/>
              <a:t>运行完</a:t>
            </a:r>
            <a:r>
              <a:rPr lang="en-US" altLang="zh-CN" sz="900"/>
              <a:t>map task</a:t>
            </a:r>
            <a:r>
              <a:rPr lang="zh-CN" altLang="en-US" sz="900"/>
              <a:t>后，开始运行</a:t>
            </a:r>
            <a:r>
              <a:rPr lang="en-US" altLang="zh-CN" sz="900"/>
              <a:t>reduce task</a:t>
            </a:r>
            <a:endParaRPr lang="en-US" altLang="zh-CN" sz="900"/>
          </a:p>
        </p:txBody>
      </p:sp>
      <p:sp>
        <p:nvSpPr>
          <p:cNvPr id="60" name="文本框 59"/>
          <p:cNvSpPr txBox="1"/>
          <p:nvPr/>
        </p:nvSpPr>
        <p:spPr>
          <a:xfrm>
            <a:off x="3726180" y="5973445"/>
            <a:ext cx="1287780" cy="368300"/>
          </a:xfrm>
          <a:prstGeom prst="rect">
            <a:avLst/>
          </a:prstGeom>
          <a:noFill/>
        </p:spPr>
        <p:txBody>
          <a:bodyPr wrap="square" rtlCol="0">
            <a:spAutoFit/>
          </a:bodyPr>
          <a:p>
            <a:r>
              <a:rPr lang="en-US" altLang="zh-CN" sz="900"/>
              <a:t>11.</a:t>
            </a:r>
            <a:r>
              <a:rPr lang="zh-CN" altLang="en-US" sz="900"/>
              <a:t>向</a:t>
            </a:r>
            <a:r>
              <a:rPr lang="en-US" altLang="zh-CN" sz="900"/>
              <a:t>RM</a:t>
            </a:r>
            <a:r>
              <a:rPr lang="zh-CN" altLang="en-US" sz="900"/>
              <a:t>申请运行</a:t>
            </a:r>
            <a:r>
              <a:rPr lang="en-US" altLang="zh-CN" sz="900"/>
              <a:t>reduce task</a:t>
            </a:r>
            <a:r>
              <a:rPr lang="zh-CN" altLang="en-US" sz="900"/>
              <a:t>的</a:t>
            </a:r>
            <a:r>
              <a:rPr lang="zh-CN" altLang="en-US" sz="900"/>
              <a:t>容器</a:t>
            </a:r>
            <a:endParaRPr lang="zh-CN" altLang="en-US" sz="900"/>
          </a:p>
        </p:txBody>
      </p:sp>
      <p:sp>
        <p:nvSpPr>
          <p:cNvPr id="61" name="矩形 60"/>
          <p:cNvSpPr/>
          <p:nvPr/>
        </p:nvSpPr>
        <p:spPr>
          <a:xfrm>
            <a:off x="5515610" y="6323330"/>
            <a:ext cx="1161415" cy="2679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en-US" altLang="zh-CN" sz="1000"/>
              <a:t>container</a:t>
            </a:r>
            <a:endParaRPr lang="en-US" altLang="zh-CN" sz="1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1954</Words>
  <Application>WPS 演示</Application>
  <PresentationFormat>宽屏</PresentationFormat>
  <Paragraphs>218</Paragraphs>
  <Slides>6</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6</vt:i4>
      </vt:variant>
    </vt:vector>
  </HeadingPairs>
  <TitlesOfParts>
    <vt:vector size="19" baseType="lpstr">
      <vt:lpstr>Arial</vt:lpstr>
      <vt:lpstr>宋体</vt:lpstr>
      <vt:lpstr>Wingdings</vt:lpstr>
      <vt:lpstr>news</vt:lpstr>
      <vt:lpstr>Gubbi</vt:lpstr>
      <vt:lpstr>宋体</vt:lpstr>
      <vt:lpstr>Droid Sans Fallback</vt:lpstr>
      <vt:lpstr>DejaVu Sans</vt:lpstr>
      <vt:lpstr>Calibri</vt:lpstr>
      <vt:lpstr>微软雅黑</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wps</dc:creator>
  <cp:lastModifiedBy>root</cp:lastModifiedBy>
  <cp:revision>22</cp:revision>
  <dcterms:created xsi:type="dcterms:W3CDTF">2019-09-06T12:14:09Z</dcterms:created>
  <dcterms:modified xsi:type="dcterms:W3CDTF">2019-09-06T12:14:09Z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2052-10.1.0.6757</vt:lpwstr>
  </property>
</Properties>
</file>