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213360" y="146050"/>
            <a:ext cx="849630" cy="3257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树的问题</a:t>
            </a:r>
            <a:endParaRPr lang="zh-CN" altLang="en-US" sz="1000"/>
          </a:p>
        </p:txBody>
      </p:sp>
      <p:sp>
        <p:nvSpPr>
          <p:cNvPr id="5" name="文本框 4"/>
          <p:cNvSpPr txBox="1"/>
          <p:nvPr/>
        </p:nvSpPr>
        <p:spPr>
          <a:xfrm>
            <a:off x="239395" y="635635"/>
            <a:ext cx="4813300" cy="706755"/>
          </a:xfrm>
          <a:prstGeom prst="rect">
            <a:avLst/>
          </a:prstGeom>
          <a:noFill/>
        </p:spPr>
        <p:txBody>
          <a:bodyPr wrap="square" rtlCol="0">
            <a:spAutoFit/>
          </a:bodyPr>
          <a:p>
            <a:r>
              <a:rPr lang="en-US" altLang="zh-CN" sz="1000" b="1"/>
              <a:t>1.</a:t>
            </a:r>
            <a:r>
              <a:rPr lang="zh-CN" altLang="en-US" sz="1000" b="1"/>
              <a:t>按之字形打印二叉树</a:t>
            </a:r>
            <a:endParaRPr lang="zh-CN" altLang="en-US" sz="1000" b="1"/>
          </a:p>
          <a:p>
            <a:r>
              <a:rPr lang="en-US" altLang="zh-CN" sz="1000" b="1"/>
              <a:t>- </a:t>
            </a:r>
            <a:r>
              <a:rPr lang="zh-CN" altLang="en-US" sz="1000" b="1"/>
              <a:t>使用队列（</a:t>
            </a:r>
            <a:r>
              <a:rPr lang="en-US" altLang="zh-CN" sz="1000" b="1"/>
              <a:t>queue</a:t>
            </a:r>
            <a:r>
              <a:rPr lang="zh-CN" altLang="en-US" sz="1000" b="1"/>
              <a:t>）</a:t>
            </a:r>
            <a:r>
              <a:rPr lang="zh-CN" altLang="en-US" sz="1000"/>
              <a:t>，需要先将根结点加入到队列中</a:t>
            </a:r>
            <a:endParaRPr lang="zh-CN" altLang="en-US" sz="1000"/>
          </a:p>
          <a:p>
            <a:r>
              <a:rPr lang="zh-CN" altLang="en-US" sz="1000"/>
              <a:t>每打印一层，就将该层所有结点的子结点加入到队列中</a:t>
            </a:r>
            <a:endParaRPr lang="zh-CN" altLang="en-US" sz="1000" b="1"/>
          </a:p>
          <a:p>
            <a:r>
              <a:rPr lang="en-US" altLang="zh-CN" sz="1000" b="1"/>
              <a:t>- </a:t>
            </a:r>
            <a:r>
              <a:rPr lang="zh-CN" altLang="en-US" sz="1000"/>
              <a:t>接着根据奇数层和偶数层翻转对应的</a:t>
            </a:r>
            <a:r>
              <a:rPr lang="en-US" altLang="zh-CN" sz="1000"/>
              <a:t>list</a:t>
            </a:r>
            <a:endParaRPr lang="zh-CN" altLang="en-US" sz="1000"/>
          </a:p>
        </p:txBody>
      </p:sp>
      <p:sp>
        <p:nvSpPr>
          <p:cNvPr id="6" name="文本框 5"/>
          <p:cNvSpPr txBox="1"/>
          <p:nvPr/>
        </p:nvSpPr>
        <p:spPr>
          <a:xfrm>
            <a:off x="239395" y="1284605"/>
            <a:ext cx="4985385" cy="398780"/>
          </a:xfrm>
          <a:prstGeom prst="rect">
            <a:avLst/>
          </a:prstGeom>
          <a:noFill/>
        </p:spPr>
        <p:txBody>
          <a:bodyPr wrap="square" rtlCol="0">
            <a:spAutoFit/>
          </a:bodyPr>
          <a:p>
            <a:r>
              <a:rPr lang="en-US" altLang="zh-CN" sz="1000" b="1"/>
              <a:t>2.</a:t>
            </a:r>
            <a:r>
              <a:rPr lang="zh-CN" altLang="en-US" sz="1000" b="1"/>
              <a:t>把二叉树打印成多行（与题目</a:t>
            </a:r>
            <a:r>
              <a:rPr lang="en-US" altLang="zh-CN" sz="1000" b="1"/>
              <a:t>1</a:t>
            </a:r>
            <a:r>
              <a:rPr lang="zh-CN" altLang="en-US" sz="1000" b="1"/>
              <a:t>类似，只是少了翻转的步骤）</a:t>
            </a:r>
            <a:endParaRPr lang="zh-CN" altLang="en-US" sz="1000" b="1"/>
          </a:p>
          <a:p>
            <a:r>
              <a:rPr lang="en-US" altLang="zh-CN" sz="1000" b="1"/>
              <a:t>- </a:t>
            </a:r>
            <a:r>
              <a:rPr lang="zh-CN" altLang="en-US" sz="1000" b="1"/>
              <a:t>使用队列（</a:t>
            </a:r>
            <a:r>
              <a:rPr lang="en-US" altLang="zh-CN" sz="1000" b="1"/>
              <a:t>queue</a:t>
            </a:r>
            <a:r>
              <a:rPr lang="zh-CN" altLang="en-US" sz="1000" b="1"/>
              <a:t>）</a:t>
            </a:r>
            <a:r>
              <a:rPr lang="zh-CN" altLang="en-US" sz="1000"/>
              <a:t>，每打印一层，就将该层所有结点的子结点加入到队列中即可</a:t>
            </a:r>
            <a:endParaRPr lang="zh-CN" altLang="en-US" sz="1000"/>
          </a:p>
        </p:txBody>
      </p:sp>
      <p:sp>
        <p:nvSpPr>
          <p:cNvPr id="7" name="文本框 6"/>
          <p:cNvSpPr txBox="1"/>
          <p:nvPr/>
        </p:nvSpPr>
        <p:spPr>
          <a:xfrm>
            <a:off x="239395" y="1849120"/>
            <a:ext cx="4985385" cy="553085"/>
          </a:xfrm>
          <a:prstGeom prst="rect">
            <a:avLst/>
          </a:prstGeom>
          <a:noFill/>
        </p:spPr>
        <p:txBody>
          <a:bodyPr wrap="square" rtlCol="0">
            <a:spAutoFit/>
          </a:bodyPr>
          <a:p>
            <a:r>
              <a:rPr lang="en-US" altLang="zh-CN" sz="1000" b="1"/>
              <a:t>3.</a:t>
            </a:r>
            <a:r>
              <a:rPr lang="zh-CN" altLang="en-US" sz="1000" b="1"/>
              <a:t>把二叉树打印成多行（与题目</a:t>
            </a:r>
            <a:r>
              <a:rPr lang="en-US" altLang="zh-CN" sz="1000" b="1"/>
              <a:t>1</a:t>
            </a:r>
            <a:r>
              <a:rPr lang="zh-CN" altLang="en-US" sz="1000" b="1"/>
              <a:t>类似，只是少了翻转的步骤）</a:t>
            </a:r>
            <a:endParaRPr lang="zh-CN" altLang="en-US" sz="1000" b="1"/>
          </a:p>
          <a:p>
            <a:r>
              <a:rPr lang="en-US" altLang="zh-CN" sz="1000" b="1"/>
              <a:t>- </a:t>
            </a:r>
            <a:r>
              <a:rPr lang="zh-CN" altLang="en-US" sz="1000" b="1"/>
              <a:t>使用队列（</a:t>
            </a:r>
            <a:r>
              <a:rPr lang="en-US" altLang="zh-CN" sz="1000" b="1"/>
              <a:t>queue</a:t>
            </a:r>
            <a:r>
              <a:rPr lang="zh-CN" altLang="en-US" sz="1000" b="1"/>
              <a:t>）</a:t>
            </a:r>
            <a:r>
              <a:rPr lang="zh-CN" altLang="en-US" sz="1000"/>
              <a:t>，但是需要将根结点先加入到队列中</a:t>
            </a:r>
            <a:endParaRPr lang="zh-CN" altLang="en-US" sz="1000"/>
          </a:p>
          <a:p>
            <a:r>
              <a:rPr lang="zh-CN" altLang="en-US" sz="1000"/>
              <a:t>每打印一层，就将该层所有结点的子结点加入到队列中即可</a:t>
            </a:r>
            <a:endParaRPr lang="zh-CN" altLang="en-US" sz="1000"/>
          </a:p>
        </p:txBody>
      </p:sp>
      <p:sp>
        <p:nvSpPr>
          <p:cNvPr id="2" name="文本框 1"/>
          <p:cNvSpPr txBox="1"/>
          <p:nvPr/>
        </p:nvSpPr>
        <p:spPr>
          <a:xfrm>
            <a:off x="239395" y="2478405"/>
            <a:ext cx="5043805" cy="706755"/>
          </a:xfrm>
          <a:prstGeom prst="rect">
            <a:avLst/>
          </a:prstGeom>
          <a:noFill/>
        </p:spPr>
        <p:txBody>
          <a:bodyPr wrap="square" rtlCol="0">
            <a:spAutoFit/>
          </a:bodyPr>
          <a:p>
            <a:r>
              <a:rPr lang="en-US" altLang="zh-CN" sz="1000" b="1"/>
              <a:t>4.</a:t>
            </a:r>
            <a:r>
              <a:rPr lang="zh-CN" sz="1000" b="1"/>
              <a:t>序列化和反序列化二叉树</a:t>
            </a:r>
            <a:endParaRPr lang="zh-CN" sz="1000" b="1"/>
          </a:p>
          <a:p>
            <a:r>
              <a:rPr lang="en-US" altLang="zh-CN" sz="1000"/>
              <a:t>- </a:t>
            </a:r>
            <a:r>
              <a:rPr lang="zh-CN" altLang="en-US" sz="1000"/>
              <a:t>序列化：我采用了非递归方法（非递归前序遍历）</a:t>
            </a:r>
            <a:r>
              <a:rPr lang="en-US" altLang="zh-CN" sz="1000"/>
              <a:t>.</a:t>
            </a:r>
            <a:r>
              <a:rPr lang="zh-CN" altLang="en-US" sz="1000"/>
              <a:t>使用栈来实现</a:t>
            </a:r>
            <a:r>
              <a:rPr lang="zh-CN" altLang="en-US" sz="1000">
                <a:sym typeface="+mn-ea"/>
              </a:rPr>
              <a:t>非递归前序遍历</a:t>
            </a:r>
            <a:r>
              <a:rPr lang="en-US" altLang="zh-CN" sz="1000">
                <a:sym typeface="+mn-ea"/>
              </a:rPr>
              <a:t>.</a:t>
            </a:r>
            <a:endParaRPr lang="en-US" altLang="zh-CN" sz="1000">
              <a:sym typeface="+mn-ea"/>
            </a:endParaRPr>
          </a:p>
          <a:p>
            <a:r>
              <a:rPr lang="en-US" altLang="zh-CN" sz="1000">
                <a:sym typeface="+mn-ea"/>
              </a:rPr>
              <a:t>- </a:t>
            </a:r>
            <a:r>
              <a:rPr lang="zh-CN" altLang="en-US" sz="1000">
                <a:sym typeface="+mn-ea"/>
              </a:rPr>
              <a:t>反序列化：递归方法</a:t>
            </a:r>
            <a:r>
              <a:rPr lang="en-US" altLang="zh-CN" sz="1000">
                <a:sym typeface="+mn-ea"/>
              </a:rPr>
              <a:t>.</a:t>
            </a:r>
            <a:r>
              <a:rPr lang="zh-CN" altLang="en-US" sz="1000">
                <a:sym typeface="+mn-ea"/>
              </a:rPr>
              <a:t>因为定义的是静态类型的字符串，所以每次取出一个字符后，就移除掉该字符，只要遇到当前为空的结点，就返回空，从而进入到右子树中，继续递归</a:t>
            </a:r>
            <a:endParaRPr lang="zh-CN" altLang="en-US" sz="1000">
              <a:sym typeface="+mn-ea"/>
            </a:endParaRPr>
          </a:p>
        </p:txBody>
      </p:sp>
      <p:sp>
        <p:nvSpPr>
          <p:cNvPr id="3" name="文本框 2"/>
          <p:cNvSpPr txBox="1"/>
          <p:nvPr/>
        </p:nvSpPr>
        <p:spPr>
          <a:xfrm>
            <a:off x="239395" y="3407410"/>
            <a:ext cx="5043805" cy="706755"/>
          </a:xfrm>
          <a:prstGeom prst="rect">
            <a:avLst/>
          </a:prstGeom>
          <a:noFill/>
        </p:spPr>
        <p:txBody>
          <a:bodyPr wrap="square" rtlCol="0">
            <a:spAutoFit/>
          </a:bodyPr>
          <a:p>
            <a:r>
              <a:rPr lang="en-US" altLang="zh-CN" sz="1000" b="1"/>
              <a:t>5.</a:t>
            </a:r>
            <a:r>
              <a:rPr lang="zh-CN" sz="1000" b="1"/>
              <a:t>序列化和反序列化二叉树</a:t>
            </a:r>
            <a:endParaRPr lang="zh-CN" sz="1000" b="1"/>
          </a:p>
          <a:p>
            <a:r>
              <a:rPr lang="en-US" altLang="zh-CN" sz="1000"/>
              <a:t>- </a:t>
            </a:r>
            <a:r>
              <a:rPr lang="zh-CN" altLang="en-US" sz="1000"/>
              <a:t>序列化：我采用了非递归方法（非递归前序遍历）</a:t>
            </a:r>
            <a:r>
              <a:rPr lang="en-US" altLang="zh-CN" sz="1000"/>
              <a:t>.</a:t>
            </a:r>
            <a:r>
              <a:rPr lang="zh-CN" altLang="en-US" sz="1000"/>
              <a:t>使用栈来实现</a:t>
            </a:r>
            <a:r>
              <a:rPr lang="zh-CN" altLang="en-US" sz="1000">
                <a:sym typeface="+mn-ea"/>
              </a:rPr>
              <a:t>非递归前序遍历</a:t>
            </a:r>
            <a:r>
              <a:rPr lang="en-US" altLang="zh-CN" sz="1000">
                <a:sym typeface="+mn-ea"/>
              </a:rPr>
              <a:t>.</a:t>
            </a:r>
            <a:endParaRPr lang="en-US" altLang="zh-CN" sz="1000">
              <a:sym typeface="+mn-ea"/>
            </a:endParaRPr>
          </a:p>
          <a:p>
            <a:r>
              <a:rPr lang="en-US" altLang="zh-CN" sz="1000">
                <a:sym typeface="+mn-ea"/>
              </a:rPr>
              <a:t>- </a:t>
            </a:r>
            <a:r>
              <a:rPr lang="zh-CN" altLang="en-US" sz="1000">
                <a:sym typeface="+mn-ea"/>
              </a:rPr>
              <a:t>反序列化：递归方法</a:t>
            </a:r>
            <a:r>
              <a:rPr lang="en-US" altLang="zh-CN" sz="1000">
                <a:sym typeface="+mn-ea"/>
              </a:rPr>
              <a:t>.</a:t>
            </a:r>
            <a:r>
              <a:rPr lang="zh-CN" altLang="en-US" sz="1000">
                <a:sym typeface="+mn-ea"/>
              </a:rPr>
              <a:t>因为定义的是静态类型的字符串，所以每次取出一个字符后，就移除掉该字符，只要遇到当前为空的结点，就返回空，从而进入到右子树中，继续递归</a:t>
            </a:r>
            <a:endParaRPr lang="zh-CN" altLang="en-US" sz="1000">
              <a:sym typeface="+mn-ea"/>
            </a:endParaRPr>
          </a:p>
        </p:txBody>
      </p:sp>
      <p:sp>
        <p:nvSpPr>
          <p:cNvPr id="8" name="文本框 7"/>
          <p:cNvSpPr txBox="1"/>
          <p:nvPr/>
        </p:nvSpPr>
        <p:spPr>
          <a:xfrm>
            <a:off x="239395" y="4274820"/>
            <a:ext cx="5043805" cy="553085"/>
          </a:xfrm>
          <a:prstGeom prst="rect">
            <a:avLst/>
          </a:prstGeom>
          <a:noFill/>
        </p:spPr>
        <p:txBody>
          <a:bodyPr wrap="square" rtlCol="0">
            <a:spAutoFit/>
          </a:bodyPr>
          <a:p>
            <a:r>
              <a:rPr lang="en-US" altLang="zh-CN" sz="1000" b="1"/>
              <a:t>6.二叉搜索树</a:t>
            </a:r>
            <a:r>
              <a:rPr lang="zh-CN" altLang="en-US" sz="1000" b="1"/>
              <a:t>转化成</a:t>
            </a:r>
            <a:r>
              <a:rPr lang="en-US" altLang="zh-CN" sz="1000" b="1"/>
              <a:t>双向链表</a:t>
            </a:r>
            <a:endParaRPr lang="en-US" altLang="zh-CN" sz="1000" b="1"/>
          </a:p>
          <a:p>
            <a:r>
              <a:rPr lang="en-US" altLang="zh-CN" sz="1000"/>
              <a:t>- </a:t>
            </a:r>
            <a:r>
              <a:rPr lang="zh-CN" altLang="en-US" sz="1000"/>
              <a:t>由于二叉搜索树的中序遍历得到的序列是排好序的，因为可以根据这个特点进行考虑</a:t>
            </a:r>
            <a:r>
              <a:rPr lang="en-US" altLang="zh-CN" sz="1000"/>
              <a:t>.</a:t>
            </a:r>
            <a:endParaRPr lang="en-US" altLang="zh-CN" sz="1000"/>
          </a:p>
          <a:p>
            <a:endParaRPr lang="en-US" altLang="zh-CN" sz="1000">
              <a:sym typeface="+mn-ea"/>
            </a:endParaRPr>
          </a:p>
        </p:txBody>
      </p:sp>
      <p:sp>
        <p:nvSpPr>
          <p:cNvPr id="9" name="文本框 8"/>
          <p:cNvSpPr txBox="1"/>
          <p:nvPr/>
        </p:nvSpPr>
        <p:spPr>
          <a:xfrm>
            <a:off x="5692775" y="635635"/>
            <a:ext cx="5043805" cy="1168400"/>
          </a:xfrm>
          <a:prstGeom prst="rect">
            <a:avLst/>
          </a:prstGeom>
          <a:noFill/>
        </p:spPr>
        <p:txBody>
          <a:bodyPr wrap="square" rtlCol="0">
            <a:spAutoFit/>
          </a:bodyPr>
          <a:p>
            <a:r>
              <a:rPr lang="en-US" altLang="zh-CN" sz="1000" b="1"/>
              <a:t>7.</a:t>
            </a:r>
            <a:r>
              <a:rPr sz="1000" b="1"/>
              <a:t>判断输入的一个数组是否为某二叉搜索树的后序遍历结果</a:t>
            </a:r>
            <a:endParaRPr sz="1000" b="1"/>
          </a:p>
          <a:p>
            <a:r>
              <a:rPr lang="en-US" altLang="zh-CN" sz="1000"/>
              <a:t>- </a:t>
            </a:r>
            <a:r>
              <a:rPr lang="zh-CN" altLang="en-US" sz="1000"/>
              <a:t>递归方法</a:t>
            </a:r>
            <a:endParaRPr lang="zh-CN" altLang="en-US" sz="1000"/>
          </a:p>
          <a:p>
            <a:r>
              <a:rPr lang="en-US" altLang="zh-CN" sz="1000">
                <a:sym typeface="+mn-ea"/>
              </a:rPr>
              <a:t>- </a:t>
            </a:r>
            <a:r>
              <a:rPr lang="zh-CN" altLang="en-US" sz="1000">
                <a:sym typeface="+mn-ea"/>
              </a:rPr>
              <a:t>由于后序遍历的最后一个结点为根结点，同时搜索树的左子树都小于根结点，右子树都大于根结点，所以每次递归取出后序遍历的最后一个结点，找到比该结点小的序列为左子树，剩下的结点都大于根结点的作为右子树</a:t>
            </a:r>
            <a:r>
              <a:rPr lang="en-US" altLang="zh-CN" sz="1000">
                <a:sym typeface="+mn-ea"/>
              </a:rPr>
              <a:t>.</a:t>
            </a:r>
            <a:endParaRPr lang="en-US" altLang="zh-CN" sz="1000">
              <a:sym typeface="+mn-ea"/>
            </a:endParaRPr>
          </a:p>
          <a:p>
            <a:r>
              <a:rPr lang="zh-CN" altLang="en-US" sz="1000">
                <a:sym typeface="+mn-ea"/>
              </a:rPr>
              <a:t>递归判断左子树，直到返回</a:t>
            </a:r>
            <a:r>
              <a:rPr lang="en-US" altLang="zh-CN" sz="1000">
                <a:sym typeface="+mn-ea"/>
              </a:rPr>
              <a:t>true</a:t>
            </a:r>
            <a:r>
              <a:rPr lang="zh-CN" altLang="en-US" sz="1000">
                <a:sym typeface="+mn-ea"/>
              </a:rPr>
              <a:t>，再递归判断右子树，直到返回</a:t>
            </a:r>
            <a:r>
              <a:rPr lang="en-US" altLang="zh-CN" sz="1000">
                <a:sym typeface="+mn-ea"/>
              </a:rPr>
              <a:t>true</a:t>
            </a:r>
            <a:r>
              <a:rPr lang="zh-CN" altLang="en-US" sz="1000">
                <a:sym typeface="+mn-ea"/>
              </a:rPr>
              <a:t>，从而得到该序列是否为二叉搜索树的后序遍历序列</a:t>
            </a:r>
            <a:endParaRPr lang="zh-CN" altLang="en-US" sz="1000">
              <a:sym typeface="+mn-ea"/>
            </a:endParaRPr>
          </a:p>
        </p:txBody>
      </p:sp>
      <p:sp>
        <p:nvSpPr>
          <p:cNvPr id="10" name="文本框 9"/>
          <p:cNvSpPr txBox="1"/>
          <p:nvPr/>
        </p:nvSpPr>
        <p:spPr>
          <a:xfrm>
            <a:off x="5692775" y="1925320"/>
            <a:ext cx="5043805" cy="553085"/>
          </a:xfrm>
          <a:prstGeom prst="rect">
            <a:avLst/>
          </a:prstGeom>
          <a:noFill/>
        </p:spPr>
        <p:txBody>
          <a:bodyPr wrap="square" rtlCol="0">
            <a:spAutoFit/>
          </a:bodyPr>
          <a:p>
            <a:r>
              <a:rPr lang="en-US" altLang="zh-CN" sz="1000" b="1"/>
              <a:t>8.二叉搜索树</a:t>
            </a:r>
            <a:r>
              <a:rPr lang="zh-CN" sz="1000" b="1"/>
              <a:t>的第</a:t>
            </a:r>
            <a:r>
              <a:rPr lang="en-US" altLang="zh-CN" sz="1000" b="1"/>
              <a:t>k</a:t>
            </a:r>
            <a:r>
              <a:rPr lang="zh-CN" altLang="en-US" sz="1000" b="1"/>
              <a:t>个最大的结点</a:t>
            </a:r>
            <a:endParaRPr lang="zh-CN" altLang="en-US" sz="1000" b="1"/>
          </a:p>
          <a:p>
            <a:r>
              <a:rPr lang="en-US" altLang="zh-CN" sz="1000"/>
              <a:t>- </a:t>
            </a:r>
            <a:r>
              <a:rPr lang="zh-CN" altLang="en-US" sz="1000"/>
              <a:t>由于二叉搜索树的中序遍历得到的序列是排好序的，因为可以根据这个特点进行考虑</a:t>
            </a:r>
            <a:r>
              <a:rPr lang="en-US" altLang="zh-CN" sz="1000"/>
              <a:t>.</a:t>
            </a:r>
            <a:endParaRPr lang="en-US" altLang="zh-CN" sz="1000"/>
          </a:p>
          <a:p>
            <a:r>
              <a:rPr lang="zh-CN" altLang="en-US" sz="1000">
                <a:sym typeface="+mn-ea"/>
              </a:rPr>
              <a:t>将中序遍历结果保存到一个数组中，接着直接取出第</a:t>
            </a:r>
            <a:r>
              <a:rPr lang="en-US" altLang="zh-CN" sz="1000">
                <a:sym typeface="+mn-ea"/>
              </a:rPr>
              <a:t>k</a:t>
            </a:r>
            <a:r>
              <a:rPr lang="zh-CN" altLang="en-US" sz="1000">
                <a:sym typeface="+mn-ea"/>
              </a:rPr>
              <a:t>个最大的结点</a:t>
            </a:r>
            <a:endParaRPr lang="zh-CN" altLang="en-US" sz="1000">
              <a:sym typeface="+mn-ea"/>
            </a:endParaRPr>
          </a:p>
        </p:txBody>
      </p:sp>
      <p:sp>
        <p:nvSpPr>
          <p:cNvPr id="11" name="文本框 10"/>
          <p:cNvSpPr txBox="1"/>
          <p:nvPr/>
        </p:nvSpPr>
        <p:spPr>
          <a:xfrm>
            <a:off x="5692775" y="2722245"/>
            <a:ext cx="5043805" cy="706755"/>
          </a:xfrm>
          <a:prstGeom prst="rect">
            <a:avLst/>
          </a:prstGeom>
          <a:noFill/>
        </p:spPr>
        <p:txBody>
          <a:bodyPr wrap="square" rtlCol="0">
            <a:spAutoFit/>
          </a:bodyPr>
          <a:p>
            <a:r>
              <a:rPr lang="en-US" altLang="zh-CN" sz="1000" b="1"/>
              <a:t>9.</a:t>
            </a:r>
            <a:r>
              <a:rPr sz="1000" b="1"/>
              <a:t>二叉树中两个结点的最近公共祖先</a:t>
            </a:r>
            <a:endParaRPr sz="1000" b="1"/>
          </a:p>
          <a:p>
            <a:r>
              <a:rPr lang="en-US" altLang="zh-CN" sz="1000"/>
              <a:t>- </a:t>
            </a:r>
            <a:r>
              <a:rPr lang="zh-CN" altLang="en-US" sz="1000"/>
              <a:t>思路：先分别求出从根结点到两个结点的路径（返回两个数组），注意对返回的数组要判断是否为空；</a:t>
            </a:r>
            <a:endParaRPr lang="zh-CN" altLang="en-US" sz="1000"/>
          </a:p>
          <a:p>
            <a:r>
              <a:rPr lang="zh-CN" altLang="en-US" sz="1000">
                <a:sym typeface="+mn-ea"/>
              </a:rPr>
              <a:t>然后求出两个数组中最后一个相同的结点，该结点就是最近公共祖先</a:t>
            </a:r>
            <a:r>
              <a:rPr lang="en-US" altLang="zh-CN" sz="1000">
                <a:sym typeface="+mn-ea"/>
              </a:rPr>
              <a:t>.</a:t>
            </a:r>
            <a:endParaRPr lang="en-US" altLang="zh-CN" sz="1000">
              <a:sym typeface="+mn-ea"/>
            </a:endParaRPr>
          </a:p>
        </p:txBody>
      </p:sp>
      <p:sp>
        <p:nvSpPr>
          <p:cNvPr id="12" name="文本框 11"/>
          <p:cNvSpPr txBox="1"/>
          <p:nvPr/>
        </p:nvSpPr>
        <p:spPr>
          <a:xfrm>
            <a:off x="5692775" y="3445510"/>
            <a:ext cx="5043805" cy="1168400"/>
          </a:xfrm>
          <a:prstGeom prst="rect">
            <a:avLst/>
          </a:prstGeom>
          <a:noFill/>
        </p:spPr>
        <p:txBody>
          <a:bodyPr wrap="square" rtlCol="0">
            <a:spAutoFit/>
          </a:bodyPr>
          <a:p>
            <a:r>
              <a:rPr lang="en-US" altLang="zh-CN" sz="1000" b="1"/>
              <a:t>10.</a:t>
            </a:r>
            <a:r>
              <a:rPr sz="1000" b="1"/>
              <a:t>打印二叉树中结点值的和为输入整数的所有路径</a:t>
            </a:r>
            <a:endParaRPr sz="1000" b="1"/>
          </a:p>
          <a:p>
            <a:r>
              <a:rPr lang="zh-CN" sz="1000" b="1"/>
              <a:t>（路径定义为从树的根结点开始往下一直到叶节点所经过的结点形成的一条路径）</a:t>
            </a:r>
            <a:endParaRPr sz="1000" b="1"/>
          </a:p>
          <a:p>
            <a:r>
              <a:rPr lang="en-US" altLang="zh-CN" sz="1000"/>
              <a:t>- </a:t>
            </a:r>
            <a:r>
              <a:rPr lang="zh-CN" altLang="en-US" sz="1000"/>
              <a:t>递归方法：先递归左子树，判断是否有符合条件的路径（每次判断的时候，要先把当前结点加入到候选路径中，并使用输入值减去该该结点的值，如果为零，且为叶子结点，则符合条件，得到一条路径；如果不为零，则继续递归判断。每一次结束后，不管是否符合前面的条件，都需要移除根结点的最后一个结点，因为负荷情况的条件下，移除最后一个结点，继续查找新的路径，不符合条件的也同理）</a:t>
            </a:r>
            <a:endParaRPr lang="zh-CN" altLang="en-US" sz="1000">
              <a:sym typeface="+mn-ea"/>
            </a:endParaRPr>
          </a:p>
        </p:txBody>
      </p:sp>
      <p:sp>
        <p:nvSpPr>
          <p:cNvPr id="13" name="文本框 12"/>
          <p:cNvSpPr txBox="1"/>
          <p:nvPr/>
        </p:nvSpPr>
        <p:spPr>
          <a:xfrm>
            <a:off x="5692775" y="4613910"/>
            <a:ext cx="5043805" cy="553085"/>
          </a:xfrm>
          <a:prstGeom prst="rect">
            <a:avLst/>
          </a:prstGeom>
          <a:noFill/>
        </p:spPr>
        <p:txBody>
          <a:bodyPr wrap="square" rtlCol="0">
            <a:spAutoFit/>
          </a:bodyPr>
          <a:p>
            <a:r>
              <a:rPr lang="en-US" altLang="zh-CN" sz="1000" b="1"/>
              <a:t>11.给定一颗二叉树和其中一个节点，找出中序遍历序列中的下一个节点</a:t>
            </a:r>
            <a:endParaRPr lang="en-US" altLang="zh-CN" sz="1000" b="1"/>
          </a:p>
          <a:p>
            <a:r>
              <a:rPr lang="en-US" altLang="zh-CN" sz="1000"/>
              <a:t>- </a:t>
            </a:r>
            <a:endParaRPr lang="en-US" altLang="zh-CN" sz="1000"/>
          </a:p>
          <a:p>
            <a:endParaRPr lang="en-US" altLang="zh-CN" sz="1000">
              <a:sym typeface="+mn-ea"/>
            </a:endParaRPr>
          </a:p>
        </p:txBody>
      </p:sp>
      <p:sp>
        <p:nvSpPr>
          <p:cNvPr id="14" name="文本框 13"/>
          <p:cNvSpPr txBox="1"/>
          <p:nvPr/>
        </p:nvSpPr>
        <p:spPr>
          <a:xfrm>
            <a:off x="5692775" y="5321935"/>
            <a:ext cx="5043805" cy="553085"/>
          </a:xfrm>
          <a:prstGeom prst="rect">
            <a:avLst/>
          </a:prstGeom>
          <a:noFill/>
        </p:spPr>
        <p:txBody>
          <a:bodyPr wrap="square" rtlCol="0">
            <a:spAutoFit/>
          </a:bodyPr>
          <a:p>
            <a:r>
              <a:rPr lang="en-US" altLang="zh-CN" sz="1000" b="1"/>
              <a:t>12.</a:t>
            </a:r>
            <a:r>
              <a:rPr lang="zh-CN" altLang="en-US" sz="1000" b="1"/>
              <a:t>二叉树的宽度</a:t>
            </a:r>
            <a:endParaRPr lang="zh-CN" altLang="en-US" sz="1000" b="1"/>
          </a:p>
          <a:p>
            <a:r>
              <a:rPr lang="en-US" altLang="zh-CN" sz="1000"/>
              <a:t>- </a:t>
            </a:r>
            <a:r>
              <a:rPr lang="zh-CN" altLang="en-US" sz="1000"/>
              <a:t>按层次遍历二叉树，</a:t>
            </a:r>
            <a:r>
              <a:rPr lang="zh-CN" altLang="en-US" sz="1000" b="1"/>
              <a:t>将每层的结点加入到队列中</a:t>
            </a:r>
            <a:r>
              <a:rPr lang="en-US" altLang="zh-CN" sz="1000"/>
              <a:t>.</a:t>
            </a:r>
            <a:r>
              <a:rPr lang="zh-CN" altLang="en-US" sz="1000"/>
              <a:t>求出</a:t>
            </a:r>
            <a:r>
              <a:rPr lang="zh-CN" altLang="en-US" sz="1000"/>
              <a:t>每一层的宽度，不断更新最大宽度，当队列长度为零时，退出，并返回宽度</a:t>
            </a:r>
            <a:endParaRPr lang="en-US" altLang="zh-CN" sz="1000">
              <a:sym typeface="+mn-ea"/>
            </a:endParaRPr>
          </a:p>
        </p:txBody>
      </p:sp>
      <p:sp>
        <p:nvSpPr>
          <p:cNvPr id="15" name="文本框 14"/>
          <p:cNvSpPr txBox="1"/>
          <p:nvPr/>
        </p:nvSpPr>
        <p:spPr>
          <a:xfrm>
            <a:off x="5692775" y="5875020"/>
            <a:ext cx="5043805" cy="398780"/>
          </a:xfrm>
          <a:prstGeom prst="rect">
            <a:avLst/>
          </a:prstGeom>
          <a:noFill/>
        </p:spPr>
        <p:txBody>
          <a:bodyPr wrap="square" rtlCol="0">
            <a:spAutoFit/>
          </a:bodyPr>
          <a:p>
            <a:r>
              <a:rPr lang="en-US" altLang="zh-CN" sz="1000" b="1"/>
              <a:t>13.</a:t>
            </a:r>
            <a:r>
              <a:rPr lang="zh-CN" altLang="en-US" sz="1000" b="1"/>
              <a:t>二叉树的深度</a:t>
            </a:r>
            <a:endParaRPr lang="zh-CN" altLang="en-US" sz="1000" b="1"/>
          </a:p>
          <a:p>
            <a:r>
              <a:rPr lang="zh-CN" altLang="en-US" sz="1000">
                <a:sym typeface="+mn-ea"/>
              </a:rPr>
              <a:t>递归求左子树和右子树两者中的最大值，当结点为空，则退出到上层结点</a:t>
            </a:r>
            <a:endParaRPr lang="zh-CN" altLang="en-US" sz="1000">
              <a:sym typeface="+mn-ea"/>
            </a:endParaRPr>
          </a:p>
        </p:txBody>
      </p:sp>
      <p:sp>
        <p:nvSpPr>
          <p:cNvPr id="16" name="文本框 15"/>
          <p:cNvSpPr txBox="1"/>
          <p:nvPr/>
        </p:nvSpPr>
        <p:spPr>
          <a:xfrm>
            <a:off x="239395" y="4827905"/>
            <a:ext cx="5043805" cy="398780"/>
          </a:xfrm>
          <a:prstGeom prst="rect">
            <a:avLst/>
          </a:prstGeom>
          <a:noFill/>
        </p:spPr>
        <p:txBody>
          <a:bodyPr wrap="square" rtlCol="0">
            <a:spAutoFit/>
          </a:bodyPr>
          <a:p>
            <a:r>
              <a:rPr lang="en-US" altLang="zh-CN" sz="1000" b="1"/>
              <a:t>14.</a:t>
            </a:r>
            <a:r>
              <a:rPr lang="zh-CN" altLang="en-US" sz="1000" b="1"/>
              <a:t>二叉树的镜像</a:t>
            </a:r>
            <a:endParaRPr lang="zh-CN" altLang="en-US" sz="1000" b="1"/>
          </a:p>
          <a:p>
            <a:r>
              <a:rPr lang="zh-CN" altLang="en-US" sz="1000">
                <a:sym typeface="+mn-ea"/>
              </a:rPr>
              <a:t>递归每一层交换左子树和右子树</a:t>
            </a:r>
            <a:endParaRPr lang="zh-CN" altLang="en-US" sz="100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1331</Words>
  <Application>WPS 演示</Application>
  <PresentationFormat>宽屏</PresentationFormat>
  <Paragraphs>56</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宋体</vt:lpstr>
      <vt:lpstr>Wingdings</vt:lpstr>
      <vt:lpstr>Droid Sans Fallback</vt:lpstr>
      <vt:lpstr>Calibri</vt:lpstr>
      <vt:lpstr>DejaVu Sans</vt:lpstr>
      <vt:lpstr>微软雅黑</vt:lpstr>
      <vt:lpstr>宋体</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root</cp:lastModifiedBy>
  <cp:revision>15</cp:revision>
  <dcterms:created xsi:type="dcterms:W3CDTF">2019-09-08T03:04:53Z</dcterms:created>
  <dcterms:modified xsi:type="dcterms:W3CDTF">2019-09-08T03:04:53Z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