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4" r:id="rId10"/>
    <p:sldId id="265" r:id="rId11"/>
    <p:sldId id="260" r:id="rId12"/>
    <p:sldId id="268" r:id="rId13"/>
    <p:sldId id="273" r:id="rId14"/>
    <p:sldId id="274" r:id="rId15"/>
    <p:sldId id="275" r:id="rId16"/>
    <p:sldId id="269" r:id="rId17"/>
    <p:sldId id="270" r:id="rId18"/>
    <p:sldId id="281" r:id="rId19"/>
    <p:sldId id="271" r:id="rId20"/>
    <p:sldId id="285" r:id="rId21"/>
    <p:sldId id="272" r:id="rId22"/>
    <p:sldId id="267" r:id="rId23"/>
    <p:sldId id="286" r:id="rId24"/>
    <p:sldId id="287" r:id="rId25"/>
    <p:sldId id="292" r:id="rId26"/>
    <p:sldId id="293" r:id="rId27"/>
    <p:sldId id="294" r:id="rId28"/>
    <p:sldId id="295" r:id="rId29"/>
    <p:sldId id="296" r:id="rId30"/>
    <p:sldId id="297" r:id="rId31"/>
    <p:sldId id="298" r:id="rId32"/>
    <p:sldId id="299" r:id="rId33"/>
    <p:sldId id="300" r:id="rId34"/>
    <p:sldId id="320" r:id="rId35"/>
    <p:sldId id="321" r:id="rId36"/>
    <p:sldId id="322" r:id="rId37"/>
    <p:sldId id="301" r:id="rId38"/>
    <p:sldId id="341" r:id="rId39"/>
    <p:sldId id="342" r:id="rId40"/>
    <p:sldId id="343" r:id="rId41"/>
    <p:sldId id="344" r:id="rId42"/>
    <p:sldId id="363" r:id="rId43"/>
    <p:sldId id="364" r:id="rId44"/>
    <p:sldId id="365" r:id="rId45"/>
    <p:sldId id="366" r:id="rId46"/>
    <p:sldId id="367" r:id="rId47"/>
    <p:sldId id="368" r:id="rId48"/>
    <p:sldId id="369" r:id="rId49"/>
    <p:sldId id="370" r:id="rId50"/>
    <p:sldId id="371" r:id="rId51"/>
    <p:sldId id="345" r:id="rId52"/>
    <p:sldId id="302" r:id="rId53"/>
    <p:sldId id="305" r:id="rId54"/>
    <p:sldId id="288" r:id="rId55"/>
    <p:sldId id="306" r:id="rId56"/>
    <p:sldId id="307" r:id="rId57"/>
    <p:sldId id="308" r:id="rId58"/>
    <p:sldId id="309" r:id="rId59"/>
    <p:sldId id="372" r:id="rId60"/>
    <p:sldId id="373" r:id="rId61"/>
    <p:sldId id="374" r:id="rId62"/>
    <p:sldId id="375" r:id="rId63"/>
    <p:sldId id="311" r:id="rId64"/>
    <p:sldId id="310" r:id="rId65"/>
    <p:sldId id="312" r:id="rId66"/>
    <p:sldId id="313" r:id="rId67"/>
    <p:sldId id="314" r:id="rId68"/>
    <p:sldId id="315" r:id="rId69"/>
    <p:sldId id="316" r:id="rId70"/>
    <p:sldId id="317" r:id="rId71"/>
    <p:sldId id="318" r:id="rId72"/>
    <p:sldId id="289"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æ æ ·å¼ï¼ç½æ ¼å">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a:off x="1549400" y="1194435"/>
            <a:ext cx="5478780" cy="0"/>
          </a:xfrm>
          <a:prstGeom prst="line">
            <a:avLst/>
          </a:prstGeom>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549400" y="918845"/>
            <a:ext cx="5017770" cy="275590"/>
          </a:xfrm>
          <a:prstGeom prst="rect">
            <a:avLst/>
          </a:prstGeom>
          <a:noFill/>
        </p:spPr>
        <p:txBody>
          <a:bodyPr wrap="square" rtlCol="0">
            <a:spAutoFit/>
          </a:bodyPr>
          <a:p>
            <a:r>
              <a:rPr lang="en-US" altLang="zh-CN" sz="1200"/>
              <a:t>h=hashcode():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6" name="文本框 5"/>
          <p:cNvSpPr txBox="1"/>
          <p:nvPr/>
        </p:nvSpPr>
        <p:spPr>
          <a:xfrm>
            <a:off x="2539365" y="1533525"/>
            <a:ext cx="3891915" cy="275590"/>
          </a:xfrm>
          <a:prstGeom prst="rect">
            <a:avLst/>
          </a:prstGeom>
          <a:noFill/>
        </p:spPr>
        <p:txBody>
          <a:bodyPr wrap="square" rtlCol="0">
            <a:spAutoFit/>
          </a:bodyPr>
          <a:p>
            <a:r>
              <a:rPr lang="en-US" altLang="zh-CN" sz="1200"/>
              <a:t>h: </a:t>
            </a:r>
            <a:r>
              <a:rPr lang="en-US" altLang="zh-CN" sz="1200">
                <a:solidFill>
                  <a:srgbClr val="FF0000"/>
                </a:solidFill>
              </a:rPr>
              <a:t>1111 1111 1111 1111</a:t>
            </a:r>
            <a:r>
              <a:rPr lang="en-US" altLang="zh-CN" sz="1200"/>
              <a:t> </a:t>
            </a:r>
            <a:r>
              <a:rPr lang="en-US" altLang="zh-CN" sz="1200">
                <a:solidFill>
                  <a:schemeClr val="accent1">
                    <a:lumMod val="75000"/>
                  </a:schemeClr>
                </a:solidFill>
              </a:rPr>
              <a:t>1111 0000 1110 1010</a:t>
            </a:r>
            <a:endParaRPr lang="en-US" altLang="zh-CN" sz="1200">
              <a:solidFill>
                <a:schemeClr val="accent1">
                  <a:lumMod val="75000"/>
                </a:schemeClr>
              </a:solidFill>
            </a:endParaRPr>
          </a:p>
        </p:txBody>
      </p:sp>
      <p:sp>
        <p:nvSpPr>
          <p:cNvPr id="7" name="文本框 6"/>
          <p:cNvSpPr txBox="1"/>
          <p:nvPr/>
        </p:nvSpPr>
        <p:spPr>
          <a:xfrm>
            <a:off x="1961515" y="1817370"/>
            <a:ext cx="4605020" cy="275590"/>
          </a:xfrm>
          <a:prstGeom prst="rect">
            <a:avLst/>
          </a:prstGeom>
          <a:noFill/>
        </p:spPr>
        <p:txBody>
          <a:bodyPr wrap="square" rtlCol="0">
            <a:spAutoFit/>
          </a:bodyPr>
          <a:p>
            <a:r>
              <a:rPr lang="en-US" altLang="zh-CN" sz="1200"/>
              <a:t>h&gt;&gt;&gt;16: </a:t>
            </a:r>
            <a:r>
              <a:rPr lang="en-US" altLang="zh-CN" sz="1200">
                <a:solidFill>
                  <a:schemeClr val="accent1">
                    <a:lumMod val="75000"/>
                  </a:schemeClr>
                </a:solidFill>
              </a:rPr>
              <a:t>0000 0000 0000 0000</a:t>
            </a:r>
            <a:r>
              <a:rPr lang="en-US" altLang="zh-CN" sz="1200"/>
              <a:t> </a:t>
            </a:r>
            <a:r>
              <a:rPr lang="en-US" altLang="zh-CN" sz="1200">
                <a:solidFill>
                  <a:srgbClr val="FF0000"/>
                </a:solidFill>
                <a:sym typeface="+mn-ea"/>
              </a:rPr>
              <a:t>1111 1111 1111 1111</a:t>
            </a:r>
            <a:endParaRPr lang="en-US" altLang="zh-CN" sz="1200">
              <a:solidFill>
                <a:schemeClr val="accent1">
                  <a:lumMod val="75000"/>
                </a:schemeClr>
              </a:solidFill>
            </a:endParaRPr>
          </a:p>
        </p:txBody>
      </p:sp>
      <p:sp>
        <p:nvSpPr>
          <p:cNvPr id="8" name="文本框 7"/>
          <p:cNvSpPr txBox="1"/>
          <p:nvPr/>
        </p:nvSpPr>
        <p:spPr>
          <a:xfrm>
            <a:off x="1126490" y="2339975"/>
            <a:ext cx="5478780" cy="275590"/>
          </a:xfrm>
          <a:prstGeom prst="rect">
            <a:avLst/>
          </a:prstGeom>
          <a:noFill/>
        </p:spPr>
        <p:txBody>
          <a:bodyPr wrap="square" rtlCol="0">
            <a:spAutoFit/>
          </a:bodyPr>
          <a:p>
            <a:r>
              <a:rPr lang="en-US" altLang="zh-CN" sz="1200"/>
              <a:t>hash=h^(h&gt;&gt;&gt;16): </a:t>
            </a:r>
            <a:r>
              <a:rPr lang="en-US" altLang="zh-CN" sz="1200">
                <a:solidFill>
                  <a:srgbClr val="FF0000"/>
                </a:solidFill>
                <a:sym typeface="+mn-ea"/>
              </a:rPr>
              <a:t>1111 1111 1111 1111</a:t>
            </a:r>
            <a:r>
              <a:rPr lang="en-US" altLang="zh-CN" sz="1200"/>
              <a:t> </a:t>
            </a:r>
            <a:r>
              <a:rPr lang="en-US" altLang="zh-CN" sz="1200">
                <a:solidFill>
                  <a:schemeClr val="accent1">
                    <a:lumMod val="75000"/>
                  </a:schemeClr>
                </a:solidFill>
              </a:rPr>
              <a:t>0000</a:t>
            </a:r>
            <a:r>
              <a:rPr lang="en-US" altLang="zh-CN" sz="1200">
                <a:solidFill>
                  <a:schemeClr val="accent1">
                    <a:lumMod val="75000"/>
                  </a:schemeClr>
                </a:solidFill>
                <a:sym typeface="+mn-ea"/>
              </a:rPr>
              <a:t> 1111 0001 0101</a:t>
            </a:r>
            <a:endParaRPr lang="en-US" altLang="zh-CN" sz="1200">
              <a:solidFill>
                <a:schemeClr val="accent1">
                  <a:lumMod val="75000"/>
                </a:schemeClr>
              </a:solidFill>
              <a:sym typeface="+mn-ea"/>
            </a:endParaRPr>
          </a:p>
        </p:txBody>
      </p:sp>
      <p:sp>
        <p:nvSpPr>
          <p:cNvPr id="9" name="下箭头 8"/>
          <p:cNvSpPr/>
          <p:nvPr/>
        </p:nvSpPr>
        <p:spPr>
          <a:xfrm>
            <a:off x="4114800" y="126365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0" name="下箭头 9"/>
          <p:cNvSpPr/>
          <p:nvPr/>
        </p:nvSpPr>
        <p:spPr>
          <a:xfrm>
            <a:off x="4114800" y="209296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cxnSp>
        <p:nvCxnSpPr>
          <p:cNvPr id="11" name="直接连接符 10"/>
          <p:cNvCxnSpPr/>
          <p:nvPr/>
        </p:nvCxnSpPr>
        <p:spPr>
          <a:xfrm>
            <a:off x="1549400" y="2062480"/>
            <a:ext cx="5478780"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549400" y="2615565"/>
            <a:ext cx="5478780"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1153795" y="3030855"/>
            <a:ext cx="5478780" cy="460375"/>
          </a:xfrm>
          <a:prstGeom prst="rect">
            <a:avLst/>
          </a:prstGeom>
          <a:noFill/>
        </p:spPr>
        <p:txBody>
          <a:bodyPr wrap="square" rtlCol="0">
            <a:spAutoFit/>
          </a:bodyPr>
          <a:p>
            <a:r>
              <a:rPr lang="en-US" altLang="zh-CN" sz="1200"/>
              <a:t>(n-1)&amp;hash: </a:t>
            </a:r>
            <a:r>
              <a:rPr lang="en-US" altLang="zh-CN" sz="1200">
                <a:solidFill>
                  <a:schemeClr val="accent1">
                    <a:lumMod val="75000"/>
                  </a:schemeClr>
                </a:solidFill>
              </a:rPr>
              <a:t>0000 0000 0000 0000 0000 0000 0000</a:t>
            </a:r>
            <a:r>
              <a:rPr lang="en-US" altLang="zh-CN" sz="1200"/>
              <a:t> 1111</a:t>
            </a:r>
            <a:endParaRPr lang="en-US" altLang="zh-CN" sz="1200"/>
          </a:p>
          <a:p>
            <a:r>
              <a:rPr lang="en-US" altLang="zh-CN" sz="1200"/>
              <a:t>                    </a:t>
            </a:r>
            <a:r>
              <a:rPr lang="en-US" altLang="zh-CN" sz="1200">
                <a:solidFill>
                  <a:schemeClr val="accent1">
                    <a:lumMod val="75000"/>
                  </a:schemeClr>
                </a:solidFill>
                <a:sym typeface="+mn-ea"/>
              </a:rPr>
              <a:t>1111 1111 1111 1111</a:t>
            </a:r>
            <a:r>
              <a:rPr lang="en-US" altLang="zh-CN" sz="1200">
                <a:solidFill>
                  <a:schemeClr val="accent1">
                    <a:lumMod val="75000"/>
                  </a:schemeClr>
                </a:solidFill>
              </a:rPr>
              <a:t> 0000</a:t>
            </a:r>
            <a:r>
              <a:rPr lang="en-US" altLang="zh-CN" sz="1200">
                <a:solidFill>
                  <a:schemeClr val="accent1">
                    <a:lumMod val="75000"/>
                  </a:schemeClr>
                </a:solidFill>
                <a:sym typeface="+mn-ea"/>
              </a:rPr>
              <a:t> 1111 0001</a:t>
            </a:r>
            <a:r>
              <a:rPr lang="en-US" altLang="zh-CN" sz="1200">
                <a:solidFill>
                  <a:srgbClr val="FF0000"/>
                </a:solidFill>
                <a:sym typeface="+mn-ea"/>
              </a:rPr>
              <a:t> 0101</a:t>
            </a:r>
            <a:endParaRPr lang="en-US" altLang="zh-CN" sz="1200">
              <a:solidFill>
                <a:schemeClr val="accent1">
                  <a:lumMod val="75000"/>
                </a:schemeClr>
              </a:solidFill>
            </a:endParaRPr>
          </a:p>
        </p:txBody>
      </p:sp>
      <p:cxnSp>
        <p:nvCxnSpPr>
          <p:cNvPr id="14" name="直接连接符 13"/>
          <p:cNvCxnSpPr/>
          <p:nvPr/>
        </p:nvCxnSpPr>
        <p:spPr>
          <a:xfrm>
            <a:off x="1549400" y="3547110"/>
            <a:ext cx="5478780" cy="0"/>
          </a:xfrm>
          <a:prstGeom prst="line">
            <a:avLst/>
          </a:prstGeom>
        </p:spPr>
        <p:style>
          <a:lnRef idx="1">
            <a:schemeClr val="dk1"/>
          </a:lnRef>
          <a:fillRef idx="0">
            <a:schemeClr val="dk1"/>
          </a:fillRef>
          <a:effectRef idx="0">
            <a:schemeClr val="dk1"/>
          </a:effectRef>
          <a:fontRef idx="minor">
            <a:schemeClr val="tx1"/>
          </a:fontRef>
        </p:style>
      </p:cxnSp>
      <p:sp>
        <p:nvSpPr>
          <p:cNvPr id="15" name="下箭头 14"/>
          <p:cNvSpPr/>
          <p:nvPr/>
        </p:nvSpPr>
        <p:spPr>
          <a:xfrm>
            <a:off x="4114800" y="2745740"/>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6" name="下箭头 15"/>
          <p:cNvSpPr/>
          <p:nvPr/>
        </p:nvSpPr>
        <p:spPr>
          <a:xfrm>
            <a:off x="5408295" y="3632835"/>
            <a:ext cx="75565" cy="21336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7" name="文本框 16"/>
          <p:cNvSpPr txBox="1"/>
          <p:nvPr/>
        </p:nvSpPr>
        <p:spPr>
          <a:xfrm>
            <a:off x="5133975" y="3909060"/>
            <a:ext cx="911225" cy="275590"/>
          </a:xfrm>
          <a:prstGeom prst="rect">
            <a:avLst/>
          </a:prstGeom>
          <a:noFill/>
        </p:spPr>
        <p:txBody>
          <a:bodyPr wrap="square" rtlCol="0">
            <a:spAutoFit/>
          </a:bodyPr>
          <a:p>
            <a:r>
              <a:rPr lang="en-US" altLang="zh-CN" sz="1200"/>
              <a:t>0101=5</a:t>
            </a:r>
            <a:endParaRPr lang="en-US" altLang="zh-CN" sz="1200"/>
          </a:p>
        </p:txBody>
      </p:sp>
      <p:sp>
        <p:nvSpPr>
          <p:cNvPr id="18" name="矩形 17"/>
          <p:cNvSpPr/>
          <p:nvPr/>
        </p:nvSpPr>
        <p:spPr>
          <a:xfrm>
            <a:off x="254000" y="170815"/>
            <a:ext cx="5791835" cy="3289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关于</a:t>
            </a:r>
            <a:r>
              <a:rPr lang="en-US" altLang="zh-CN" sz="1000"/>
              <a:t>hashmap</a:t>
            </a:r>
            <a:r>
              <a:rPr lang="zh-CN" altLang="en-US" sz="1000"/>
              <a:t>的相关解答：</a:t>
            </a:r>
            <a:endParaRPr lang="zh-CN" altLang="en-US" sz="1000"/>
          </a:p>
          <a:p>
            <a:pPr algn="l"/>
            <a:r>
              <a:rPr lang="zh-CN" altLang="en-US" sz="1000"/>
              <a:t>https://baijiahao.baidu.com/s?id=1618550070727689060&amp;wfr=spider&amp;for=pc</a:t>
            </a:r>
            <a:endParaRPr lang="zh-CN" altLang="en-US"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p:cNvPicPr>
            <a:picLocks noChangeAspect="1" noChangeArrowheads="1"/>
          </p:cNvPicPr>
          <p:nvPr/>
        </p:nvPicPr>
        <p:blipFill>
          <a:blip r:embed="rId1" cstate="print"/>
          <a:srcRect/>
          <a:stretch>
            <a:fillRect/>
          </a:stretch>
        </p:blipFill>
        <p:spPr>
          <a:xfrm>
            <a:off x="1630045" y="1623060"/>
            <a:ext cx="8931910" cy="282194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87960" y="157480"/>
            <a:ext cx="4055110" cy="22472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latin typeface="news" charset="0"/>
                <a:ea typeface="news" charset="0"/>
                <a:cs typeface="news" charset="0"/>
              </a:rPr>
              <a:t>触发器：</a:t>
            </a:r>
            <a:endParaRPr lang="zh-CN" altLang="en-US" sz="1000">
              <a:latin typeface="news" charset="0"/>
              <a:ea typeface="news" charset="0"/>
              <a:cs typeface="news" charset="0"/>
            </a:endParaRPr>
          </a:p>
          <a:p>
            <a:pPr algn="l"/>
            <a:r>
              <a:rPr lang="zh-CN" altLang="en-US" sz="1000">
                <a:latin typeface="news" charset="0"/>
                <a:ea typeface="news" charset="0"/>
                <a:cs typeface="news" charset="0"/>
              </a:rPr>
              <a:t>是一个关联到表中的数据库对象，当对表的特定事件出现时，触发器将会被激活</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某条</a:t>
            </a:r>
            <a:r>
              <a:rPr lang="en-US" altLang="zh-CN" sz="1000">
                <a:latin typeface="news" charset="0"/>
                <a:ea typeface="news" charset="0"/>
                <a:cs typeface="news" charset="0"/>
              </a:rPr>
              <a:t>MySQL</a:t>
            </a:r>
            <a:r>
              <a:rPr lang="zh-CN" altLang="en-US" sz="1000">
                <a:latin typeface="news" charset="0"/>
                <a:ea typeface="news" charset="0"/>
                <a:cs typeface="news" charset="0"/>
              </a:rPr>
              <a:t>语句在特定事件发生时自动执行</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作用：触发器用于保护数据表中的数据，保证数据的完整性以及多个之间数据的一致性</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endParaRPr lang="en-US" altLang="zh-CN" sz="1000">
              <a:latin typeface="news" charset="0"/>
              <a:ea typeface="news" charset="0"/>
              <a:cs typeface="news" charset="0"/>
            </a:endParaRPr>
          </a:p>
          <a:p>
            <a:pPr algn="l"/>
            <a:r>
              <a:rPr lang="zh-CN" altLang="en-US" sz="1000">
                <a:latin typeface="news" charset="0"/>
                <a:ea typeface="news" charset="0"/>
                <a:cs typeface="news" charset="0"/>
              </a:rPr>
              <a:t>触发器是响应</a:t>
            </a:r>
            <a:r>
              <a:rPr lang="en-US" altLang="zh-CN" sz="1000" b="1">
                <a:latin typeface="news" charset="0"/>
                <a:ea typeface="news" charset="0"/>
                <a:cs typeface="news" charset="0"/>
              </a:rPr>
              <a:t>INSERT</a:t>
            </a:r>
            <a:r>
              <a:rPr lang="zh-CN" altLang="en-US" sz="1000" b="1">
                <a:latin typeface="news" charset="0"/>
                <a:ea typeface="news" charset="0"/>
                <a:cs typeface="news" charset="0"/>
              </a:rPr>
              <a:t>、</a:t>
            </a:r>
            <a:r>
              <a:rPr lang="en-US" altLang="zh-CN" sz="1000" b="1">
                <a:latin typeface="news" charset="0"/>
                <a:ea typeface="news" charset="0"/>
                <a:cs typeface="news" charset="0"/>
              </a:rPr>
              <a:t>DELETE</a:t>
            </a:r>
            <a:r>
              <a:rPr lang="zh-CN" altLang="en-US" sz="1000" b="1">
                <a:latin typeface="news" charset="0"/>
                <a:ea typeface="news" charset="0"/>
                <a:cs typeface="news" charset="0"/>
              </a:rPr>
              <a:t>和</a:t>
            </a:r>
            <a:r>
              <a:rPr lang="en-US" altLang="zh-CN" sz="1000" b="1">
                <a:latin typeface="news" charset="0"/>
                <a:ea typeface="news" charset="0"/>
                <a:cs typeface="news" charset="0"/>
              </a:rPr>
              <a:t>UPDATE</a:t>
            </a:r>
            <a:r>
              <a:rPr lang="zh-CN" altLang="en-US" sz="1000">
                <a:latin typeface="news" charset="0"/>
                <a:ea typeface="news" charset="0"/>
                <a:cs typeface="news" charset="0"/>
              </a:rPr>
              <a:t>语句自动执行的一条</a:t>
            </a:r>
            <a:r>
              <a:rPr lang="en-US" altLang="zh-CN" sz="1000">
                <a:latin typeface="news" charset="0"/>
                <a:ea typeface="news" charset="0"/>
                <a:cs typeface="news" charset="0"/>
              </a:rPr>
              <a:t>MySQL</a:t>
            </a:r>
            <a:r>
              <a:rPr lang="zh-CN" altLang="en-US" sz="1000">
                <a:latin typeface="news" charset="0"/>
                <a:ea typeface="news" charset="0"/>
                <a:cs typeface="news" charset="0"/>
              </a:rPr>
              <a:t>语句</a:t>
            </a:r>
            <a:r>
              <a:rPr lang="en-US" altLang="zh-CN" sz="1000">
                <a:latin typeface="news" charset="0"/>
                <a:ea typeface="news" charset="0"/>
                <a:cs typeface="news" charset="0"/>
              </a:rPr>
              <a:t>.</a:t>
            </a:r>
            <a:r>
              <a:rPr lang="zh-CN" altLang="en-US" sz="1000">
                <a:latin typeface="news" charset="0"/>
                <a:ea typeface="宋体" charset="0"/>
                <a:cs typeface="news" charset="0"/>
              </a:rPr>
              <a:t>而其他语句不支持触发器</a:t>
            </a:r>
            <a:r>
              <a:rPr lang="en-US" altLang="zh-CN" sz="1000">
                <a:latin typeface="news" charset="0"/>
                <a:ea typeface="宋体" charset="0"/>
                <a:cs typeface="news" charset="0"/>
              </a:rPr>
              <a:t>.</a:t>
            </a:r>
            <a:endParaRPr lang="en-US" altLang="zh-CN" sz="1000">
              <a:latin typeface="news" charset="0"/>
              <a:ea typeface="宋体" charset="0"/>
              <a:cs typeface="news" charset="0"/>
            </a:endParaRPr>
          </a:p>
          <a:p>
            <a:pPr algn="l"/>
            <a:r>
              <a:rPr lang="zh-CN" altLang="en-US" sz="1000">
                <a:latin typeface="news" charset="0"/>
                <a:ea typeface="宋体" charset="0"/>
                <a:cs typeface="news" charset="0"/>
              </a:rPr>
              <a:t>即分为三种触发器：</a:t>
            </a:r>
            <a:endParaRPr lang="zh-CN" altLang="en-US" sz="1000">
              <a:latin typeface="news" charset="0"/>
              <a:ea typeface="宋体" charset="0"/>
              <a:cs typeface="news" charset="0"/>
            </a:endParaRPr>
          </a:p>
          <a:p>
            <a:pPr algn="l"/>
            <a:r>
              <a:rPr lang="en-US" altLang="zh-CN" sz="1000">
                <a:latin typeface="news" charset="0"/>
                <a:ea typeface="宋体" charset="0"/>
                <a:cs typeface="news" charset="0"/>
              </a:rPr>
              <a:t>INSERT</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DELETE</a:t>
            </a:r>
            <a:endParaRPr lang="en-US" altLang="zh-CN" sz="1000">
              <a:latin typeface="news" charset="0"/>
              <a:ea typeface="宋体" charset="0"/>
              <a:cs typeface="news" charset="0"/>
            </a:endParaRPr>
          </a:p>
          <a:p>
            <a:pPr algn="l"/>
            <a:r>
              <a:rPr lang="en-US" altLang="zh-CN" sz="1000">
                <a:latin typeface="news" charset="0"/>
                <a:ea typeface="宋体" charset="0"/>
                <a:cs typeface="news" charset="0"/>
              </a:rPr>
              <a:t>UPDATE</a:t>
            </a:r>
            <a:endParaRPr lang="en-US" altLang="zh-CN" sz="1000">
              <a:latin typeface="news" charset="0"/>
              <a:ea typeface="宋体" charset="0"/>
              <a:cs typeface="news" charset="0"/>
            </a:endParaRPr>
          </a:p>
        </p:txBody>
      </p:sp>
      <p:sp>
        <p:nvSpPr>
          <p:cNvPr id="3" name="左箭头 2"/>
          <p:cNvSpPr/>
          <p:nvPr/>
        </p:nvSpPr>
        <p:spPr>
          <a:xfrm rot="10800000">
            <a:off x="4363085" y="895350"/>
            <a:ext cx="711835" cy="248285"/>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圆角矩形 3"/>
          <p:cNvSpPr/>
          <p:nvPr/>
        </p:nvSpPr>
        <p:spPr>
          <a:xfrm>
            <a:off x="5126355" y="157480"/>
            <a:ext cx="5984240" cy="172275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1200"/>
              <a:t>-- </a:t>
            </a:r>
            <a:r>
              <a:rPr lang="zh-CN" altLang="en-US" sz="1200"/>
              <a:t>建立触发器</a:t>
            </a:r>
            <a:endParaRPr lang="zh-CN" altLang="en-US" sz="1200"/>
          </a:p>
          <a:p>
            <a:pPr algn="l"/>
            <a:r>
              <a:rPr lang="en-US" altLang="zh-CN" sz="1200"/>
              <a:t>CREATE TRIGGER MyTest1.db_P_insert_tigger </a:t>
            </a:r>
            <a:r>
              <a:rPr lang="en-US" altLang="zh-CN" sz="1200" b="1"/>
              <a:t>AFTER INSERT</a:t>
            </a:r>
            <a:endParaRPr lang="en-US" altLang="zh-CN" sz="1200"/>
          </a:p>
          <a:p>
            <a:pPr algn="l"/>
            <a:r>
              <a:rPr lang="en-US" altLang="zh-CN" sz="1200"/>
              <a:t>ON MyTest1.P FOR EACH ROW SET @STR=”Insert one P producer.”;</a:t>
            </a:r>
            <a:endParaRPr lang="en-US" altLang="zh-CN" sz="1200"/>
          </a:p>
          <a:p>
            <a:pPr algn="l"/>
            <a:endParaRPr lang="en-US" altLang="zh-CN" sz="1200"/>
          </a:p>
          <a:p>
            <a:pPr algn="l"/>
            <a:r>
              <a:rPr lang="en-US" altLang="zh-CN" sz="1200"/>
              <a:t>-- </a:t>
            </a:r>
            <a:r>
              <a:rPr lang="zh-CN" altLang="en-US" sz="1200"/>
              <a:t>每当向</a:t>
            </a:r>
            <a:r>
              <a:rPr lang="en-US" altLang="zh-CN" sz="1200"/>
              <a:t>P</a:t>
            </a:r>
            <a:r>
              <a:rPr lang="zh-CN" altLang="en-US" sz="1200"/>
              <a:t>表插入一条记录之后，就会触发一个记录</a:t>
            </a:r>
            <a:endParaRPr lang="zh-CN" altLang="en-US" sz="1200"/>
          </a:p>
        </p:txBody>
      </p:sp>
      <p:sp>
        <p:nvSpPr>
          <p:cNvPr id="5" name="矩形 4"/>
          <p:cNvSpPr/>
          <p:nvPr/>
        </p:nvSpPr>
        <p:spPr>
          <a:xfrm>
            <a:off x="187960" y="262699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事件：</a:t>
            </a:r>
            <a:endParaRPr lang="zh-CN" altLang="en-US" sz="1000"/>
          </a:p>
          <a:p>
            <a:pPr algn="l"/>
            <a:r>
              <a:rPr lang="zh-CN" altLang="en-US" sz="1000"/>
              <a:t>事件是基于时间周期来触发执行某些任务的</a:t>
            </a:r>
            <a:r>
              <a:rPr lang="en-US" altLang="zh-CN" sz="1000"/>
              <a:t>.</a:t>
            </a:r>
            <a:endParaRPr lang="en-US" altLang="zh-CN" sz="1000"/>
          </a:p>
          <a:p>
            <a:pPr algn="l"/>
            <a:r>
              <a:rPr lang="zh-CN" altLang="en-US" sz="1000"/>
              <a:t>而触发器是基于某个表所产生的事件触发的，这是两者的区别</a:t>
            </a:r>
            <a:endParaRPr lang="zh-CN" altLang="en-US" sz="1000"/>
          </a:p>
        </p:txBody>
      </p:sp>
      <p:sp>
        <p:nvSpPr>
          <p:cNvPr id="6" name="矩形 5"/>
          <p:cNvSpPr/>
          <p:nvPr/>
        </p:nvSpPr>
        <p:spPr>
          <a:xfrm>
            <a:off x="4732020" y="2118995"/>
            <a:ext cx="7235190" cy="18072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存储过程：</a:t>
            </a:r>
            <a:endParaRPr lang="zh-CN" sz="1000"/>
          </a:p>
          <a:p>
            <a:pPr algn="l"/>
            <a:r>
              <a:rPr lang="zh-CN" sz="1000"/>
              <a:t>用于完成多个</a:t>
            </a:r>
            <a:r>
              <a:rPr lang="en-US" altLang="zh-CN" sz="1000"/>
              <a:t>SQL</a:t>
            </a:r>
            <a:r>
              <a:rPr lang="zh-CN" altLang="en-US" sz="1000"/>
              <a:t>语句组合而成具有特定功能的的</a:t>
            </a:r>
            <a:r>
              <a:rPr lang="en-US" altLang="zh-CN" sz="1000"/>
              <a:t>SQL</a:t>
            </a:r>
            <a:r>
              <a:rPr lang="zh-CN" altLang="en-US" sz="1000"/>
              <a:t>语句集</a:t>
            </a:r>
            <a:r>
              <a:rPr lang="en-US" altLang="zh-CN" sz="1000"/>
              <a:t>.</a:t>
            </a:r>
            <a:endParaRPr lang="en-US" altLang="zh-CN" sz="1000"/>
          </a:p>
          <a:p>
            <a:pPr algn="l"/>
            <a:r>
              <a:rPr lang="en-US" altLang="zh-CN" sz="1000"/>
              <a:t>SQL</a:t>
            </a:r>
            <a:r>
              <a:rPr lang="zh-CN" altLang="en-US" sz="1000"/>
              <a:t>语句集经过编译后会存储在数据库中，用户通过指定存储过程的名字并给定参数，即可随时调用并执行</a:t>
            </a:r>
            <a:r>
              <a:rPr lang="en-US" altLang="zh-CN" sz="1000"/>
              <a:t>.</a:t>
            </a:r>
            <a:r>
              <a:rPr lang="zh-CN" altLang="en-US" sz="1000"/>
              <a:t>而不必重新编译</a:t>
            </a:r>
            <a:r>
              <a:rPr lang="en-US" altLang="zh-CN" sz="1000"/>
              <a:t>.</a:t>
            </a:r>
            <a:r>
              <a:rPr lang="zh-CN" altLang="en-US" sz="1000"/>
              <a:t>可加大</a:t>
            </a:r>
            <a:r>
              <a:rPr lang="en-US" altLang="zh-CN" sz="1000"/>
              <a:t>SQL</a:t>
            </a:r>
            <a:r>
              <a:rPr lang="zh-CN" altLang="en-US" sz="1000"/>
              <a:t>执行的效率</a:t>
            </a:r>
            <a:r>
              <a:rPr lang="en-US" altLang="zh-CN" sz="1000"/>
              <a:t>.</a:t>
            </a:r>
            <a:endParaRPr lang="en-US" altLang="zh-CN" sz="1000"/>
          </a:p>
          <a:p>
            <a:pPr algn="l"/>
            <a:r>
              <a:rPr lang="zh-CN" altLang="en-US" sz="1000"/>
              <a:t>对于各条</a:t>
            </a:r>
            <a:r>
              <a:rPr lang="en-US" altLang="zh-CN" sz="1000"/>
              <a:t>MySQL</a:t>
            </a:r>
            <a:r>
              <a:rPr lang="zh-CN" altLang="en-US" sz="1000"/>
              <a:t>语句数据库操作语句执行在其执行过程中，在每次执行之前都需要预先编译，这会影响操作语句的执行效率</a:t>
            </a:r>
            <a:r>
              <a:rPr lang="en-US" altLang="zh-CN" sz="1000"/>
              <a:t>.</a:t>
            </a:r>
            <a:endParaRPr lang="en-US" altLang="zh-CN" sz="1000"/>
          </a:p>
          <a:p>
            <a:pPr algn="l"/>
            <a:r>
              <a:rPr lang="zh-CN" altLang="en-US" sz="1000"/>
              <a:t>可以使用</a:t>
            </a:r>
            <a:r>
              <a:rPr lang="en-US" altLang="zh-CN" sz="1000"/>
              <a:t>DECLARE</a:t>
            </a:r>
            <a:r>
              <a:rPr lang="zh-CN" altLang="en-US" sz="1000"/>
              <a:t>语句来声明局部变量</a:t>
            </a:r>
            <a:r>
              <a:rPr lang="en-US" altLang="zh-CN" sz="1000"/>
              <a:t>.</a:t>
            </a:r>
            <a:r>
              <a:rPr lang="zh-CN" altLang="en-US" sz="1000"/>
              <a:t>（</a:t>
            </a:r>
            <a:r>
              <a:rPr lang="en-US" altLang="zh-CN" sz="1000"/>
              <a:t>DECLARE id INT(S )</a:t>
            </a:r>
            <a:r>
              <a:rPr lang="zh-CN" altLang="en-US" sz="1000"/>
              <a:t>）</a:t>
            </a:r>
            <a:endParaRPr lang="zh-CN" altLang="en-US" sz="1000"/>
          </a:p>
          <a:p>
            <a:pPr algn="l"/>
            <a:endParaRPr lang="zh-CN" altLang="en-US" sz="1000"/>
          </a:p>
          <a:p>
            <a:pPr algn="l"/>
            <a:r>
              <a:rPr lang="zh-CN" altLang="en-US" sz="1000"/>
              <a:t>游标的概念：游标是一个被</a:t>
            </a:r>
            <a:r>
              <a:rPr lang="en-US" altLang="zh-CN" sz="1000"/>
              <a:t>SELECT</a:t>
            </a:r>
            <a:r>
              <a:rPr lang="zh-CN" altLang="en-US" sz="1000"/>
              <a:t>语句检索出来的结果集，在存储了游标以后，应用程序或用户可以根据需要滚动或浏览其中的数据</a:t>
            </a:r>
            <a:r>
              <a:rPr lang="en-US" altLang="zh-CN" sz="1000"/>
              <a:t>.</a:t>
            </a:r>
            <a:endParaRPr lang="en-US" altLang="zh-CN" sz="1000"/>
          </a:p>
          <a:p>
            <a:pPr algn="l"/>
            <a:endParaRPr lang="en-US" altLang="zh-CN" sz="1000"/>
          </a:p>
        </p:txBody>
      </p:sp>
      <p:sp>
        <p:nvSpPr>
          <p:cNvPr id="7" name="矩形 6"/>
          <p:cNvSpPr/>
          <p:nvPr/>
        </p:nvSpPr>
        <p:spPr>
          <a:xfrm>
            <a:off x="196215" y="4340225"/>
            <a:ext cx="4046855" cy="1122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1000"/>
              <a:t>存储函数：</a:t>
            </a:r>
            <a:endParaRPr lang="zh-CN" sz="1000"/>
          </a:p>
          <a:p>
            <a:pPr algn="l"/>
            <a:r>
              <a:rPr lang="zh-CN" sz="1000"/>
              <a:t>存储函数一般只用于查询的操作，它可以接收输入参数，并有返回值</a:t>
            </a:r>
            <a:r>
              <a:rPr lang="en-US" altLang="zh-CN" sz="1000"/>
              <a:t>.</a:t>
            </a:r>
            <a:endParaRPr lang="en-US" altLang="zh-CN" sz="1000"/>
          </a:p>
          <a:p>
            <a:pPr algn="l"/>
            <a:r>
              <a:rPr lang="en-US" altLang="zh-CN" sz="1000"/>
              <a:t>存储过程可以调用存储函数</a:t>
            </a:r>
            <a:r>
              <a:rPr lang="zh-CN" altLang="en-US" sz="1000"/>
              <a:t>，</a:t>
            </a:r>
            <a:r>
              <a:rPr lang="en-US" altLang="zh-CN" sz="1000"/>
              <a:t>但函数不能调用存储过程.</a:t>
            </a:r>
            <a:endParaRPr lang="en-US" altLang="zh-CN" sz="1000"/>
          </a:p>
          <a:p>
            <a:pPr algn="l"/>
            <a:r>
              <a:rPr lang="en-US" altLang="zh-CN" sz="1000"/>
              <a:t>存储过程一般是作为一个独立的部分来执行(call调用).而函数可以作为查询语句的一个部分来调用</a:t>
            </a:r>
            <a:endParaRPr lang="en-US" altLang="zh-CN"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27660" y="1865630"/>
            <a:ext cx="1053465" cy="22167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3" name="矩形 2"/>
          <p:cNvSpPr/>
          <p:nvPr/>
        </p:nvSpPr>
        <p:spPr>
          <a:xfrm>
            <a:off x="4846320" y="260350"/>
            <a:ext cx="2498725" cy="1981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NameNode</a:t>
            </a:r>
            <a:endParaRPr lang="en-US" altLang="zh-CN" sz="1200"/>
          </a:p>
          <a:p>
            <a:pPr algn="ctr"/>
            <a:r>
              <a:rPr lang="zh-CN" altLang="en-US" sz="1200"/>
              <a:t>管理元数据</a:t>
            </a:r>
            <a:endParaRPr lang="zh-CN" altLang="en-US" sz="1200"/>
          </a:p>
          <a:p>
            <a:pPr algn="ctr"/>
            <a:r>
              <a:rPr lang="en-US" altLang="zh-CN" sz="1200"/>
              <a:t>/aaa/hello.txt</a:t>
            </a:r>
            <a:r>
              <a:rPr lang="zh-CN" altLang="en-US" sz="1200"/>
              <a:t>在哪个结点上？</a:t>
            </a:r>
            <a:endParaRPr lang="zh-CN" altLang="en-US" sz="1200"/>
          </a:p>
          <a:p>
            <a:pPr algn="ctr"/>
            <a:r>
              <a:rPr lang="en-US" altLang="zh-CN" sz="1200"/>
              <a:t>NameNode</a:t>
            </a:r>
            <a:r>
              <a:rPr lang="zh-CN" altLang="en-US" sz="1200"/>
              <a:t>保存有这些存储结点的位置信息</a:t>
            </a:r>
            <a:endParaRPr lang="zh-CN" altLang="en-US" sz="1200"/>
          </a:p>
        </p:txBody>
      </p:sp>
      <p:cxnSp>
        <p:nvCxnSpPr>
          <p:cNvPr id="4" name="直接箭头连接符 3"/>
          <p:cNvCxnSpPr>
            <a:stCxn id="2" idx="0"/>
            <a:endCxn id="3" idx="1"/>
          </p:cNvCxnSpPr>
          <p:nvPr/>
        </p:nvCxnSpPr>
        <p:spPr>
          <a:xfrm flipV="1">
            <a:off x="854710" y="1250950"/>
            <a:ext cx="3991610" cy="61468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文本框 4"/>
          <p:cNvSpPr txBox="1"/>
          <p:nvPr/>
        </p:nvSpPr>
        <p:spPr>
          <a:xfrm>
            <a:off x="1487170" y="904240"/>
            <a:ext cx="2216785" cy="275590"/>
          </a:xfrm>
          <a:prstGeom prst="rect">
            <a:avLst/>
          </a:prstGeom>
          <a:noFill/>
        </p:spPr>
        <p:txBody>
          <a:bodyPr wrap="square" rtlCol="0">
            <a:spAutoFit/>
          </a:bodyPr>
          <a:p>
            <a:r>
              <a:rPr lang="zh-CN" altLang="en-US" sz="1200"/>
              <a:t>请求读取文件</a:t>
            </a:r>
            <a:r>
              <a:rPr lang="en-US" altLang="zh-CN" sz="1200"/>
              <a:t>/aaa/hello.txt</a:t>
            </a:r>
            <a:endParaRPr lang="en-US" altLang="zh-CN" sz="1200"/>
          </a:p>
        </p:txBody>
      </p:sp>
      <p:cxnSp>
        <p:nvCxnSpPr>
          <p:cNvPr id="6" name="直接箭头连接符 5"/>
          <p:cNvCxnSpPr/>
          <p:nvPr/>
        </p:nvCxnSpPr>
        <p:spPr>
          <a:xfrm flipH="1">
            <a:off x="1409065" y="1624330"/>
            <a:ext cx="3455035" cy="639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3326130" y="1865630"/>
            <a:ext cx="2046605" cy="645160"/>
          </a:xfrm>
          <a:prstGeom prst="rect">
            <a:avLst/>
          </a:prstGeom>
          <a:noFill/>
        </p:spPr>
        <p:txBody>
          <a:bodyPr wrap="square" rtlCol="0">
            <a:spAutoFit/>
          </a:bodyPr>
          <a:p>
            <a:r>
              <a:rPr lang="en-US" altLang="zh-CN" sz="1200"/>
              <a:t>block-01:node1</a:t>
            </a:r>
            <a:endParaRPr lang="en-US" altLang="zh-CN" sz="1200"/>
          </a:p>
          <a:p>
            <a:r>
              <a:rPr lang="en-US" altLang="zh-CN" sz="1200"/>
              <a:t>block-02:node2</a:t>
            </a:r>
            <a:endParaRPr lang="en-US" altLang="zh-CN" sz="1200"/>
          </a:p>
          <a:p>
            <a:r>
              <a:rPr lang="en-US" altLang="zh-CN" sz="1200"/>
              <a:t>block-03:node3</a:t>
            </a:r>
            <a:endParaRPr lang="en-US" altLang="zh-CN" sz="1200"/>
          </a:p>
        </p:txBody>
      </p:sp>
      <p:sp>
        <p:nvSpPr>
          <p:cNvPr id="8" name="文本框 7"/>
          <p:cNvSpPr txBox="1"/>
          <p:nvPr/>
        </p:nvSpPr>
        <p:spPr>
          <a:xfrm>
            <a:off x="1917700" y="2224405"/>
            <a:ext cx="1211580" cy="645160"/>
          </a:xfrm>
          <a:prstGeom prst="rect">
            <a:avLst/>
          </a:prstGeom>
          <a:noFill/>
        </p:spPr>
        <p:txBody>
          <a:bodyPr wrap="square" rtlCol="0">
            <a:spAutoFit/>
          </a:bodyPr>
          <a:p>
            <a:r>
              <a:rPr lang="zh-CN" altLang="en-US" sz="1200"/>
              <a:t>获得了目标文件的在集群中的位置</a:t>
            </a:r>
            <a:endParaRPr lang="zh-CN" altLang="en-US" sz="1200"/>
          </a:p>
        </p:txBody>
      </p:sp>
      <p:sp>
        <p:nvSpPr>
          <p:cNvPr id="9" name="圆角矩形 8"/>
          <p:cNvSpPr/>
          <p:nvPr/>
        </p:nvSpPr>
        <p:spPr>
          <a:xfrm>
            <a:off x="356044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圆角矩形 9"/>
          <p:cNvSpPr/>
          <p:nvPr/>
        </p:nvSpPr>
        <p:spPr>
          <a:xfrm>
            <a:off x="594296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1" name="圆角矩形 10"/>
          <p:cNvSpPr/>
          <p:nvPr/>
        </p:nvSpPr>
        <p:spPr>
          <a:xfrm>
            <a:off x="8302625" y="4688840"/>
            <a:ext cx="1812290" cy="190690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cxnSp>
        <p:nvCxnSpPr>
          <p:cNvPr id="12" name="直接箭头连接符 11"/>
          <p:cNvCxnSpPr>
            <a:stCxn id="2" idx="3"/>
            <a:endCxn id="9" idx="0"/>
          </p:cNvCxnSpPr>
          <p:nvPr/>
        </p:nvCxnSpPr>
        <p:spPr>
          <a:xfrm>
            <a:off x="1381125" y="2974340"/>
            <a:ext cx="308546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4342765" y="4284345"/>
            <a:ext cx="834390" cy="275590"/>
          </a:xfrm>
          <a:prstGeom prst="rect">
            <a:avLst/>
          </a:prstGeom>
          <a:noFill/>
        </p:spPr>
        <p:txBody>
          <a:bodyPr wrap="square" rtlCol="0">
            <a:spAutoFit/>
          </a:bodyPr>
          <a:p>
            <a:r>
              <a:rPr lang="en-US" altLang="zh-CN" sz="1200">
                <a:sym typeface="+mn-ea"/>
              </a:rPr>
              <a:t>node1</a:t>
            </a:r>
            <a:endParaRPr lang="en-US" altLang="zh-CN" sz="1200">
              <a:sym typeface="+mn-ea"/>
            </a:endParaRPr>
          </a:p>
        </p:txBody>
      </p:sp>
      <p:sp>
        <p:nvSpPr>
          <p:cNvPr id="14" name="文本框 13"/>
          <p:cNvSpPr txBox="1"/>
          <p:nvPr/>
        </p:nvSpPr>
        <p:spPr>
          <a:xfrm>
            <a:off x="6510655" y="4284345"/>
            <a:ext cx="834390" cy="275590"/>
          </a:xfrm>
          <a:prstGeom prst="rect">
            <a:avLst/>
          </a:prstGeom>
          <a:noFill/>
        </p:spPr>
        <p:txBody>
          <a:bodyPr wrap="square" rtlCol="0">
            <a:spAutoFit/>
          </a:bodyPr>
          <a:p>
            <a:r>
              <a:rPr lang="en-US" altLang="zh-CN" sz="1200">
                <a:sym typeface="+mn-ea"/>
              </a:rPr>
              <a:t>node2</a:t>
            </a:r>
            <a:endParaRPr lang="en-US" altLang="zh-CN" sz="1200">
              <a:sym typeface="+mn-ea"/>
            </a:endParaRPr>
          </a:p>
        </p:txBody>
      </p:sp>
      <p:sp>
        <p:nvSpPr>
          <p:cNvPr id="15" name="文本框 14"/>
          <p:cNvSpPr txBox="1"/>
          <p:nvPr/>
        </p:nvSpPr>
        <p:spPr>
          <a:xfrm>
            <a:off x="8791575" y="4284345"/>
            <a:ext cx="834390" cy="275590"/>
          </a:xfrm>
          <a:prstGeom prst="rect">
            <a:avLst/>
          </a:prstGeom>
          <a:noFill/>
        </p:spPr>
        <p:txBody>
          <a:bodyPr wrap="square" rtlCol="0">
            <a:spAutoFit/>
          </a:bodyPr>
          <a:p>
            <a:r>
              <a:rPr lang="en-US" altLang="zh-CN" sz="1200">
                <a:sym typeface="+mn-ea"/>
              </a:rPr>
              <a:t>node3</a:t>
            </a:r>
            <a:endParaRPr lang="en-US" altLang="zh-CN" sz="1200">
              <a:sym typeface="+mn-ea"/>
            </a:endParaRPr>
          </a:p>
        </p:txBody>
      </p:sp>
      <p:cxnSp>
        <p:nvCxnSpPr>
          <p:cNvPr id="16" name="直接箭头连接符 15"/>
          <p:cNvCxnSpPr>
            <a:endCxn id="9" idx="1"/>
          </p:cNvCxnSpPr>
          <p:nvPr/>
        </p:nvCxnSpPr>
        <p:spPr>
          <a:xfrm>
            <a:off x="1381125" y="3514725"/>
            <a:ext cx="2179320" cy="2127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7" name="文本框 16"/>
          <p:cNvSpPr txBox="1"/>
          <p:nvPr/>
        </p:nvSpPr>
        <p:spPr>
          <a:xfrm>
            <a:off x="256667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block1</a:t>
            </a:r>
            <a:endParaRPr lang="en-US" altLang="zh-CN" sz="1200">
              <a:sym typeface="+mn-ea"/>
            </a:endParaRPr>
          </a:p>
        </p:txBody>
      </p:sp>
      <p:cxnSp>
        <p:nvCxnSpPr>
          <p:cNvPr id="18" name="直接箭头连接符 17"/>
          <p:cNvCxnSpPr>
            <a:stCxn id="2" idx="3"/>
            <a:endCxn id="10" idx="0"/>
          </p:cNvCxnSpPr>
          <p:nvPr/>
        </p:nvCxnSpPr>
        <p:spPr>
          <a:xfrm>
            <a:off x="1381125" y="2974340"/>
            <a:ext cx="5467985" cy="17145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endCxn id="11" idx="0"/>
          </p:cNvCxnSpPr>
          <p:nvPr/>
        </p:nvCxnSpPr>
        <p:spPr>
          <a:xfrm>
            <a:off x="1409065" y="2941955"/>
            <a:ext cx="7799705" cy="17468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342765" y="3920490"/>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block2</a:t>
            </a:r>
            <a:endParaRPr lang="en-US" altLang="zh-CN" sz="1200">
              <a:sym typeface="+mn-ea"/>
            </a:endParaRPr>
          </a:p>
        </p:txBody>
      </p:sp>
      <p:sp>
        <p:nvSpPr>
          <p:cNvPr id="21" name="文本框 20"/>
          <p:cNvSpPr txBox="1"/>
          <p:nvPr/>
        </p:nvSpPr>
        <p:spPr>
          <a:xfrm>
            <a:off x="5972810" y="3806825"/>
            <a:ext cx="1372235" cy="275590"/>
          </a:xfrm>
          <a:prstGeom prst="rect">
            <a:avLst/>
          </a:prstGeom>
          <a:noFill/>
        </p:spPr>
        <p:txBody>
          <a:bodyPr wrap="square" rtlCol="0">
            <a:spAutoFit/>
          </a:bodyPr>
          <a:p>
            <a:r>
              <a:rPr lang="zh-CN" altLang="en-US" sz="1200">
                <a:sym typeface="+mn-ea"/>
              </a:rPr>
              <a:t>请求读取</a:t>
            </a:r>
            <a:r>
              <a:rPr lang="en-US" altLang="zh-CN" sz="1200">
                <a:sym typeface="+mn-ea"/>
              </a:rPr>
              <a:t>block3</a:t>
            </a:r>
            <a:endParaRPr lang="en-US" altLang="zh-CN" sz="1200">
              <a:sym typeface="+mn-ea"/>
            </a:endParaRPr>
          </a:p>
        </p:txBody>
      </p:sp>
      <p:sp>
        <p:nvSpPr>
          <p:cNvPr id="22" name="文本框 21"/>
          <p:cNvSpPr txBox="1"/>
          <p:nvPr/>
        </p:nvSpPr>
        <p:spPr>
          <a:xfrm>
            <a:off x="940435" y="4819015"/>
            <a:ext cx="1798320" cy="275590"/>
          </a:xfrm>
          <a:prstGeom prst="rect">
            <a:avLst/>
          </a:prstGeom>
          <a:noFill/>
        </p:spPr>
        <p:txBody>
          <a:bodyPr wrap="square" rtlCol="0">
            <a:spAutoFit/>
          </a:bodyPr>
          <a:p>
            <a:r>
              <a:rPr lang="zh-CN" altLang="en-US" sz="1200"/>
              <a:t>使用</a:t>
            </a:r>
            <a:r>
              <a:rPr lang="en-US" altLang="zh-CN" sz="1200"/>
              <a:t>socket</a:t>
            </a:r>
            <a:r>
              <a:rPr lang="zh-CN" altLang="en-US" sz="1200"/>
              <a:t>流进行读取</a:t>
            </a:r>
            <a:endParaRPr lang="zh-CN" altLang="en-US" sz="1200"/>
          </a:p>
        </p:txBody>
      </p:sp>
      <p:sp>
        <p:nvSpPr>
          <p:cNvPr id="23" name="矩形 22"/>
          <p:cNvSpPr/>
          <p:nvPr/>
        </p:nvSpPr>
        <p:spPr>
          <a:xfrm>
            <a:off x="384746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4" name="矩形 23"/>
          <p:cNvSpPr/>
          <p:nvPr/>
        </p:nvSpPr>
        <p:spPr>
          <a:xfrm>
            <a:off x="462597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400"/>
              <a:t>3</a:t>
            </a:r>
            <a:endParaRPr lang="en-US" altLang="zh-CN" sz="1400"/>
          </a:p>
        </p:txBody>
      </p:sp>
      <p:sp>
        <p:nvSpPr>
          <p:cNvPr id="25" name="矩形 24"/>
          <p:cNvSpPr/>
          <p:nvPr/>
        </p:nvSpPr>
        <p:spPr>
          <a:xfrm>
            <a:off x="628205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6" name="矩形 25"/>
          <p:cNvSpPr/>
          <p:nvPr/>
        </p:nvSpPr>
        <p:spPr>
          <a:xfrm>
            <a:off x="6999605" y="6162040"/>
            <a:ext cx="469265" cy="32575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400"/>
              <a:t>1</a:t>
            </a:r>
            <a:endParaRPr lang="en-US" altLang="zh-CN" sz="1400"/>
          </a:p>
        </p:txBody>
      </p:sp>
      <p:sp>
        <p:nvSpPr>
          <p:cNvPr id="27" name="矩形 26"/>
          <p:cNvSpPr/>
          <p:nvPr/>
        </p:nvSpPr>
        <p:spPr>
          <a:xfrm>
            <a:off x="8589645" y="6162040"/>
            <a:ext cx="469265" cy="325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2</a:t>
            </a:r>
            <a:endParaRPr lang="en-US" altLang="zh-CN" sz="1400"/>
          </a:p>
        </p:txBody>
      </p:sp>
      <p:sp>
        <p:nvSpPr>
          <p:cNvPr id="28" name="矩形 27"/>
          <p:cNvSpPr/>
          <p:nvPr/>
        </p:nvSpPr>
        <p:spPr>
          <a:xfrm>
            <a:off x="9319895" y="6162040"/>
            <a:ext cx="469265" cy="32575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3</a:t>
            </a:r>
            <a:endParaRPr lang="en-US" altLang="zh-CN"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9880" y="369570"/>
            <a:ext cx="2230120" cy="378460"/>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1200"/>
              <a:t>MapReduce</a:t>
            </a:r>
            <a:r>
              <a:rPr lang="zh-CN" altLang="en-US" sz="1200"/>
              <a:t>的整体思想</a:t>
            </a:r>
            <a:endParaRPr lang="zh-CN" altLang="en-US" sz="1200"/>
          </a:p>
        </p:txBody>
      </p:sp>
      <p:sp>
        <p:nvSpPr>
          <p:cNvPr id="3" name="矩形 2"/>
          <p:cNvSpPr/>
          <p:nvPr/>
        </p:nvSpPr>
        <p:spPr>
          <a:xfrm>
            <a:off x="2144395" y="146304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4" name="矩形 3"/>
          <p:cNvSpPr/>
          <p:nvPr/>
        </p:nvSpPr>
        <p:spPr>
          <a:xfrm>
            <a:off x="2144395" y="232219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5" name="矩形 4"/>
          <p:cNvSpPr/>
          <p:nvPr/>
        </p:nvSpPr>
        <p:spPr>
          <a:xfrm>
            <a:off x="2144395" y="317627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6" name="左大括号 5"/>
          <p:cNvSpPr/>
          <p:nvPr/>
        </p:nvSpPr>
        <p:spPr>
          <a:xfrm>
            <a:off x="1791335" y="1606550"/>
            <a:ext cx="100965" cy="2011045"/>
          </a:xfrm>
          <a:prstGeom prst="leftBrace">
            <a:avLst>
              <a:gd name="adj1" fmla="val 2515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文本框 6"/>
          <p:cNvSpPr txBox="1"/>
          <p:nvPr/>
        </p:nvSpPr>
        <p:spPr>
          <a:xfrm>
            <a:off x="309245" y="2473960"/>
            <a:ext cx="1482090" cy="275590"/>
          </a:xfrm>
          <a:prstGeom prst="rect">
            <a:avLst/>
          </a:prstGeom>
          <a:noFill/>
        </p:spPr>
        <p:txBody>
          <a:bodyPr wrap="square" rtlCol="0">
            <a:spAutoFit/>
          </a:bodyPr>
          <a:p>
            <a:r>
              <a:rPr lang="zh-CN" altLang="en-US" sz="1200"/>
              <a:t>所有结点并行计算</a:t>
            </a:r>
            <a:endParaRPr lang="zh-CN" altLang="en-US" sz="1200"/>
          </a:p>
        </p:txBody>
      </p:sp>
      <p:cxnSp>
        <p:nvCxnSpPr>
          <p:cNvPr id="8" name="直接箭头连接符 7"/>
          <p:cNvCxnSpPr>
            <a:stCxn id="3" idx="3"/>
          </p:cNvCxnSpPr>
          <p:nvPr/>
        </p:nvCxnSpPr>
        <p:spPr>
          <a:xfrm>
            <a:off x="2649220" y="171577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649220" y="261239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649220" y="3429000"/>
            <a:ext cx="5810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30245" y="146367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2" name="矩形 11"/>
          <p:cNvSpPr/>
          <p:nvPr/>
        </p:nvSpPr>
        <p:spPr>
          <a:xfrm>
            <a:off x="3230245" y="2322830"/>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3" name="矩形 12"/>
          <p:cNvSpPr/>
          <p:nvPr/>
        </p:nvSpPr>
        <p:spPr>
          <a:xfrm>
            <a:off x="3230245" y="3176905"/>
            <a:ext cx="504825" cy="5048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14" name="左大括号 13"/>
          <p:cNvSpPr/>
          <p:nvPr/>
        </p:nvSpPr>
        <p:spPr>
          <a:xfrm rot="16200000">
            <a:off x="283527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5" name="文本框 14"/>
          <p:cNvSpPr txBox="1"/>
          <p:nvPr/>
        </p:nvSpPr>
        <p:spPr>
          <a:xfrm>
            <a:off x="2386330" y="4048125"/>
            <a:ext cx="1146175" cy="275590"/>
          </a:xfrm>
          <a:prstGeom prst="rect">
            <a:avLst/>
          </a:prstGeom>
          <a:noFill/>
        </p:spPr>
        <p:txBody>
          <a:bodyPr wrap="square" rtlCol="0">
            <a:spAutoFit/>
          </a:bodyPr>
          <a:p>
            <a:r>
              <a:rPr lang="en-US" altLang="zh-CN" sz="1200"/>
              <a:t>Mapper</a:t>
            </a:r>
            <a:r>
              <a:rPr lang="zh-CN" altLang="en-US" sz="1200"/>
              <a:t>阶段</a:t>
            </a:r>
            <a:endParaRPr lang="zh-CN" altLang="en-US" sz="1200"/>
          </a:p>
        </p:txBody>
      </p:sp>
      <p:cxnSp>
        <p:nvCxnSpPr>
          <p:cNvPr id="16" name="直接箭头连接符 15"/>
          <p:cNvCxnSpPr>
            <a:stCxn id="11" idx="3"/>
          </p:cNvCxnSpPr>
          <p:nvPr/>
        </p:nvCxnSpPr>
        <p:spPr>
          <a:xfrm>
            <a:off x="3735070" y="1716405"/>
            <a:ext cx="125349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3"/>
          </p:cNvCxnSpPr>
          <p:nvPr/>
        </p:nvCxnSpPr>
        <p:spPr>
          <a:xfrm flipV="1">
            <a:off x="3735070" y="2573655"/>
            <a:ext cx="128714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3735070" y="2573655"/>
            <a:ext cx="1245235" cy="855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5005705" y="2270760"/>
            <a:ext cx="1278890" cy="5892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200"/>
              <a:t>磁盘</a:t>
            </a:r>
            <a:endParaRPr lang="zh-CN" altLang="en-US" sz="1200"/>
          </a:p>
        </p:txBody>
      </p:sp>
      <p:sp>
        <p:nvSpPr>
          <p:cNvPr id="20" name="文本框 19"/>
          <p:cNvSpPr txBox="1"/>
          <p:nvPr/>
        </p:nvSpPr>
        <p:spPr>
          <a:xfrm>
            <a:off x="4119880" y="1715770"/>
            <a:ext cx="1146175" cy="245110"/>
          </a:xfrm>
          <a:prstGeom prst="rect">
            <a:avLst/>
          </a:prstGeom>
          <a:noFill/>
        </p:spPr>
        <p:txBody>
          <a:bodyPr wrap="square" rtlCol="0">
            <a:spAutoFit/>
          </a:bodyPr>
          <a:p>
            <a:r>
              <a:rPr lang="zh-CN" sz="1000"/>
              <a:t>落地：写入磁盘</a:t>
            </a:r>
            <a:endParaRPr lang="zh-CN" sz="1000"/>
          </a:p>
        </p:txBody>
      </p:sp>
      <p:cxnSp>
        <p:nvCxnSpPr>
          <p:cNvPr id="21" name="直接箭头连接符 20"/>
          <p:cNvCxnSpPr>
            <a:stCxn id="19" idx="3"/>
          </p:cNvCxnSpPr>
          <p:nvPr/>
        </p:nvCxnSpPr>
        <p:spPr>
          <a:xfrm>
            <a:off x="6284595" y="256540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2" name="矩形 21"/>
          <p:cNvSpPr/>
          <p:nvPr/>
        </p:nvSpPr>
        <p:spPr>
          <a:xfrm>
            <a:off x="7319645" y="2245995"/>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sz="1200"/>
          </a:p>
        </p:txBody>
      </p:sp>
      <p:sp>
        <p:nvSpPr>
          <p:cNvPr id="23" name="左大括号 22"/>
          <p:cNvSpPr/>
          <p:nvPr/>
        </p:nvSpPr>
        <p:spPr>
          <a:xfrm rot="16200000">
            <a:off x="7900035" y="3336290"/>
            <a:ext cx="168275" cy="1109980"/>
          </a:xfrm>
          <a:prstGeom prst="leftBrace">
            <a:avLst>
              <a:gd name="adj1" fmla="val 13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4" name="文本框 23"/>
          <p:cNvSpPr txBox="1"/>
          <p:nvPr/>
        </p:nvSpPr>
        <p:spPr>
          <a:xfrm>
            <a:off x="7429500" y="4048125"/>
            <a:ext cx="1146175" cy="275590"/>
          </a:xfrm>
          <a:prstGeom prst="rect">
            <a:avLst/>
          </a:prstGeom>
          <a:noFill/>
        </p:spPr>
        <p:txBody>
          <a:bodyPr wrap="square" rtlCol="0">
            <a:spAutoFit/>
          </a:bodyPr>
          <a:p>
            <a:r>
              <a:rPr lang="en-US" altLang="zh-CN" sz="1200"/>
              <a:t>Reduce</a:t>
            </a:r>
            <a:r>
              <a:rPr lang="zh-CN" altLang="en-US" sz="1200"/>
              <a:t>阶段</a:t>
            </a:r>
            <a:endParaRPr lang="zh-CN" altLang="en-US" sz="1200"/>
          </a:p>
        </p:txBody>
      </p:sp>
      <p:cxnSp>
        <p:nvCxnSpPr>
          <p:cNvPr id="25" name="直接箭头连接符 24"/>
          <p:cNvCxnSpPr/>
          <p:nvPr/>
        </p:nvCxnSpPr>
        <p:spPr>
          <a:xfrm>
            <a:off x="8649335" y="2575560"/>
            <a:ext cx="10179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矩形 25"/>
          <p:cNvSpPr/>
          <p:nvPr/>
        </p:nvSpPr>
        <p:spPr>
          <a:xfrm>
            <a:off x="9667240" y="2270760"/>
            <a:ext cx="1329690" cy="6223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输出结果</a:t>
            </a:r>
            <a:endParaRPr lang="zh-CN" altLang="en-US" sz="900"/>
          </a:p>
        </p:txBody>
      </p:sp>
      <p:sp>
        <p:nvSpPr>
          <p:cNvPr id="27" name="圆角矩形 26"/>
          <p:cNvSpPr/>
          <p:nvPr/>
        </p:nvSpPr>
        <p:spPr>
          <a:xfrm>
            <a:off x="2800985" y="175895"/>
            <a:ext cx="2953385" cy="94234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200"/>
              <a:t>Note</a:t>
            </a:r>
            <a:r>
              <a:rPr lang="zh-CN" altLang="en-US" sz="1200"/>
              <a:t>：</a:t>
            </a:r>
            <a:r>
              <a:rPr lang="en-US" altLang="zh-CN" sz="1200"/>
              <a:t>mapreduce</a:t>
            </a:r>
            <a:r>
              <a:rPr lang="zh-CN" altLang="en-US" sz="1200"/>
              <a:t>编程模型只能包含一个</a:t>
            </a:r>
            <a:r>
              <a:rPr lang="en-US" altLang="zh-CN" sz="1200"/>
              <a:t>map</a:t>
            </a:r>
            <a:r>
              <a:rPr lang="zh-CN" altLang="en-US" sz="1200"/>
              <a:t>和一个</a:t>
            </a:r>
            <a:r>
              <a:rPr lang="en-US" altLang="zh-CN" sz="1200"/>
              <a:t>reduce</a:t>
            </a:r>
            <a:r>
              <a:rPr lang="zh-CN" altLang="en-US" sz="1200"/>
              <a:t>阶段</a:t>
            </a:r>
            <a:r>
              <a:rPr lang="en-US" altLang="zh-CN" sz="1200"/>
              <a:t>.</a:t>
            </a:r>
            <a:endParaRPr lang="en-US" altLang="zh-CN" sz="1200"/>
          </a:p>
          <a:p>
            <a:pPr algn="l"/>
            <a:r>
              <a:rPr lang="zh-CN" altLang="en-US" sz="1200"/>
              <a:t>对于很复杂的任务，可以分成多个</a:t>
            </a:r>
            <a:r>
              <a:rPr lang="en-US" altLang="zh-CN" sz="1200"/>
              <a:t>Mapreduce</a:t>
            </a:r>
            <a:r>
              <a:rPr lang="zh-CN" altLang="en-US" sz="1200"/>
              <a:t>任务进行操作，串行并行</a:t>
            </a:r>
            <a:endParaRPr lang="zh-CN" alt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0675" y="121285"/>
            <a:ext cx="10895330" cy="6615430"/>
          </a:xfrm>
          <a:prstGeom prst="rect">
            <a:avLst/>
          </a:prstGeom>
          <a:ln cmpd="dbl">
            <a:solidFill>
              <a:schemeClr val="accent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圆角矩形 81"/>
          <p:cNvSpPr/>
          <p:nvPr/>
        </p:nvSpPr>
        <p:spPr>
          <a:xfrm>
            <a:off x="7667625" y="365760"/>
            <a:ext cx="1246505" cy="5732780"/>
          </a:xfrm>
          <a:prstGeom prst="roundRect">
            <a:avLst/>
          </a:prstGeom>
          <a:ln>
            <a:solidFill>
              <a:srgbClr val="0070C0"/>
            </a:solidFill>
            <a:prstDash val="dashDot"/>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ln cap="sq">
                <a:solidFill>
                  <a:schemeClr val="tx1"/>
                </a:solidFill>
                <a:prstDash val="dash"/>
              </a:ln>
            </a:endParaRPr>
          </a:p>
        </p:txBody>
      </p:sp>
      <p:sp>
        <p:nvSpPr>
          <p:cNvPr id="2" name="矩形 1"/>
          <p:cNvSpPr/>
          <p:nvPr/>
        </p:nvSpPr>
        <p:spPr>
          <a:xfrm>
            <a:off x="488315" y="751840"/>
            <a:ext cx="1681480" cy="7918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3" name="矩形 2"/>
          <p:cNvSpPr/>
          <p:nvPr/>
        </p:nvSpPr>
        <p:spPr>
          <a:xfrm>
            <a:off x="741680" y="1090295"/>
            <a:ext cx="1681480" cy="76517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4" name="矩形 3"/>
          <p:cNvSpPr/>
          <p:nvPr/>
        </p:nvSpPr>
        <p:spPr>
          <a:xfrm>
            <a:off x="1086485" y="1367155"/>
            <a:ext cx="1681480" cy="749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900"/>
              <a:t>hello jack apple</a:t>
            </a:r>
            <a:endParaRPr lang="en-US" altLang="zh-CN" sz="900"/>
          </a:p>
          <a:p>
            <a:pPr algn="ctr"/>
            <a:r>
              <a:rPr lang="en-US" altLang="zh-CN" sz="900"/>
              <a:t>car hadoop bus</a:t>
            </a:r>
            <a:endParaRPr lang="en-US" altLang="zh-CN" sz="900"/>
          </a:p>
          <a:p>
            <a:pPr algn="ctr"/>
            <a:r>
              <a:rPr lang="en-US" altLang="zh-CN" sz="900"/>
              <a:t>spark java python</a:t>
            </a:r>
            <a:endParaRPr lang="en-US" altLang="zh-CN" sz="900"/>
          </a:p>
          <a:p>
            <a:pPr algn="ctr"/>
            <a:r>
              <a:rPr lang="en-US" altLang="zh-CN" sz="900"/>
              <a:t>python allen james</a:t>
            </a:r>
            <a:r>
              <a:rPr lang="en-US" altLang="zh-CN" sz="1200"/>
              <a:t> </a:t>
            </a:r>
            <a:endParaRPr lang="en-US" altLang="zh-CN" sz="1200"/>
          </a:p>
        </p:txBody>
      </p:sp>
      <p:sp>
        <p:nvSpPr>
          <p:cNvPr id="5" name="矩形 4"/>
          <p:cNvSpPr/>
          <p:nvPr/>
        </p:nvSpPr>
        <p:spPr>
          <a:xfrm>
            <a:off x="165100" y="3164205"/>
            <a:ext cx="779780" cy="6057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客户端</a:t>
            </a:r>
            <a:endParaRPr lang="zh-CN" altLang="en-US" sz="1200"/>
          </a:p>
        </p:txBody>
      </p:sp>
      <p:sp>
        <p:nvSpPr>
          <p:cNvPr id="6" name="流程图: 数据 5"/>
          <p:cNvSpPr/>
          <p:nvPr/>
        </p:nvSpPr>
        <p:spPr>
          <a:xfrm>
            <a:off x="1086485" y="4430395"/>
            <a:ext cx="2437130" cy="419735"/>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000"/>
              <a:t>yarn</a:t>
            </a:r>
            <a:endParaRPr lang="en-US" altLang="zh-CN" sz="1000"/>
          </a:p>
          <a:p>
            <a:pPr algn="ctr"/>
            <a:r>
              <a:rPr lang="en-US" altLang="zh-CN" sz="1000"/>
              <a:t>ResourceManager</a:t>
            </a:r>
            <a:endParaRPr lang="en-US" altLang="zh-CN" sz="1000"/>
          </a:p>
        </p:txBody>
      </p:sp>
      <p:cxnSp>
        <p:nvCxnSpPr>
          <p:cNvPr id="7" name="曲线连接符 6"/>
          <p:cNvCxnSpPr>
            <a:stCxn id="6" idx="2"/>
            <a:endCxn id="5" idx="2"/>
          </p:cNvCxnSpPr>
          <p:nvPr/>
        </p:nvCxnSpPr>
        <p:spPr>
          <a:xfrm rot="10800000">
            <a:off x="554990" y="3769995"/>
            <a:ext cx="775335" cy="87058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15975" y="3848735"/>
            <a:ext cx="1353820" cy="645160"/>
          </a:xfrm>
          <a:prstGeom prst="rect">
            <a:avLst/>
          </a:prstGeom>
          <a:noFill/>
        </p:spPr>
        <p:txBody>
          <a:bodyPr wrap="square" rtlCol="0">
            <a:spAutoFit/>
          </a:bodyPr>
          <a:p>
            <a:r>
              <a:rPr lang="en-US" altLang="zh-CN" sz="900"/>
              <a:t>submit()</a:t>
            </a:r>
            <a:endParaRPr lang="en-US" altLang="zh-CN" sz="900"/>
          </a:p>
          <a:p>
            <a:r>
              <a:rPr lang="en-US" altLang="zh-CN" sz="900"/>
              <a:t>wordcount.jar</a:t>
            </a:r>
            <a:endParaRPr lang="en-US" altLang="zh-CN" sz="900"/>
          </a:p>
          <a:p>
            <a:r>
              <a:rPr lang="en-US" altLang="zh-CN" sz="900"/>
              <a:t>web.xml</a:t>
            </a:r>
            <a:r>
              <a:rPr lang="zh-CN" altLang="en-US" sz="900"/>
              <a:t>等文件提交到</a:t>
            </a:r>
            <a:r>
              <a:rPr lang="en-US" altLang="zh-CN" sz="900"/>
              <a:t>Yarn</a:t>
            </a:r>
            <a:r>
              <a:rPr lang="zh-CN" altLang="en-US" sz="900"/>
              <a:t>中</a:t>
            </a:r>
            <a:endParaRPr lang="zh-CN" altLang="en-US" sz="900"/>
          </a:p>
        </p:txBody>
      </p:sp>
      <p:sp>
        <p:nvSpPr>
          <p:cNvPr id="9" name="文本框 8"/>
          <p:cNvSpPr txBox="1"/>
          <p:nvPr/>
        </p:nvSpPr>
        <p:spPr>
          <a:xfrm>
            <a:off x="210820" y="4580890"/>
            <a:ext cx="824230" cy="506730"/>
          </a:xfrm>
          <a:prstGeom prst="rect">
            <a:avLst/>
          </a:prstGeom>
          <a:noFill/>
        </p:spPr>
        <p:txBody>
          <a:bodyPr wrap="square" rtlCol="0">
            <a:spAutoFit/>
          </a:bodyPr>
          <a:p>
            <a:r>
              <a:rPr lang="zh-CN" altLang="en-US" sz="900"/>
              <a:t>用户提交的程序首先启动</a:t>
            </a:r>
            <a:r>
              <a:rPr lang="en-US" altLang="zh-CN" sz="900"/>
              <a:t>Yarn</a:t>
            </a:r>
            <a:endParaRPr lang="en-US" altLang="zh-CN" sz="900"/>
          </a:p>
        </p:txBody>
      </p:sp>
      <p:sp>
        <p:nvSpPr>
          <p:cNvPr id="10" name="矩形 9"/>
          <p:cNvSpPr/>
          <p:nvPr/>
        </p:nvSpPr>
        <p:spPr>
          <a:xfrm>
            <a:off x="4620260" y="4358640"/>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MRAppMaster</a:t>
            </a:r>
            <a:endParaRPr lang="en-US" altLang="zh-CN" sz="1000"/>
          </a:p>
          <a:p>
            <a:pPr algn="ctr"/>
            <a:r>
              <a:rPr lang="en-US" altLang="zh-CN" sz="1000"/>
              <a:t>NodeManager</a:t>
            </a:r>
            <a:endParaRPr lang="en-US" altLang="zh-CN" sz="1000"/>
          </a:p>
        </p:txBody>
      </p:sp>
      <p:sp>
        <p:nvSpPr>
          <p:cNvPr id="11" name="矩形 10"/>
          <p:cNvSpPr/>
          <p:nvPr/>
        </p:nvSpPr>
        <p:spPr>
          <a:xfrm>
            <a:off x="4620260" y="3024505"/>
            <a:ext cx="112776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4620260" y="1700530"/>
            <a:ext cx="1128395"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3" name="矩形 12"/>
          <p:cNvSpPr/>
          <p:nvPr/>
        </p:nvSpPr>
        <p:spPr>
          <a:xfrm>
            <a:off x="4620260" y="513715"/>
            <a:ext cx="1129030" cy="950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4" name="曲线连接符 13"/>
          <p:cNvCxnSpPr>
            <a:stCxn id="6" idx="5"/>
            <a:endCxn id="10" idx="1"/>
          </p:cNvCxnSpPr>
          <p:nvPr/>
        </p:nvCxnSpPr>
        <p:spPr>
          <a:xfrm>
            <a:off x="3279775" y="4640580"/>
            <a:ext cx="1340485" cy="193675"/>
          </a:xfrm>
          <a:prstGeom prst="curvedConnector3">
            <a:avLst>
              <a:gd name="adj1" fmla="val 59119"/>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013710" y="4875530"/>
            <a:ext cx="1816100" cy="645160"/>
          </a:xfrm>
          <a:prstGeom prst="rect">
            <a:avLst/>
          </a:prstGeom>
          <a:noFill/>
        </p:spPr>
        <p:txBody>
          <a:bodyPr wrap="square" rtlCol="0">
            <a:spAutoFit/>
          </a:bodyPr>
          <a:p>
            <a:r>
              <a:rPr lang="en-US" altLang="zh-CN" sz="900"/>
              <a:t>Yarn</a:t>
            </a:r>
            <a:r>
              <a:rPr lang="zh-CN" altLang="en-US" sz="900"/>
              <a:t>根据客户端传来的信息，</a:t>
            </a:r>
            <a:r>
              <a:rPr lang="en-US" altLang="zh-CN" sz="900"/>
              <a:t>MRAppMaster.</a:t>
            </a:r>
            <a:endParaRPr lang="en-US" altLang="zh-CN" sz="900"/>
          </a:p>
          <a:p>
            <a:r>
              <a:rPr lang="en-US" altLang="zh-CN" sz="900"/>
              <a:t>Yarn</a:t>
            </a:r>
            <a:r>
              <a:rPr lang="zh-CN" altLang="en-US" sz="900"/>
              <a:t>根据</a:t>
            </a:r>
            <a:r>
              <a:rPr lang="en-US" altLang="zh-CN" sz="900"/>
              <a:t>RM</a:t>
            </a:r>
            <a:r>
              <a:rPr lang="zh-CN" altLang="en-US" sz="900"/>
              <a:t>知道启动哪台机器上的</a:t>
            </a:r>
            <a:r>
              <a:rPr lang="en-US" altLang="zh-CN" sz="900">
                <a:sym typeface="+mn-ea"/>
              </a:rPr>
              <a:t>MRAppMaster</a:t>
            </a:r>
            <a:endParaRPr lang="zh-CN" altLang="en-US" sz="900"/>
          </a:p>
        </p:txBody>
      </p:sp>
      <p:cxnSp>
        <p:nvCxnSpPr>
          <p:cNvPr id="16" name="曲线连接符 15"/>
          <p:cNvCxnSpPr>
            <a:stCxn id="5" idx="0"/>
          </p:cNvCxnSpPr>
          <p:nvPr/>
        </p:nvCxnSpPr>
        <p:spPr>
          <a:xfrm rot="16200000">
            <a:off x="-201930" y="2220595"/>
            <a:ext cx="1699895" cy="186690"/>
          </a:xfrm>
          <a:prstGeom prst="curvedConnector3">
            <a:avLst>
              <a:gd name="adj1" fmla="val 11384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65100" y="2291080"/>
            <a:ext cx="1519555" cy="506730"/>
          </a:xfrm>
          <a:prstGeom prst="rect">
            <a:avLst/>
          </a:prstGeom>
          <a:noFill/>
        </p:spPr>
        <p:txBody>
          <a:bodyPr wrap="square" rtlCol="0">
            <a:spAutoFit/>
          </a:bodyPr>
          <a:p>
            <a:r>
              <a:rPr lang="zh-CN" altLang="en-US" sz="900"/>
              <a:t>客户端可以获取整个待处理文件的信息，根据参数配置形成一个任务规划</a:t>
            </a:r>
            <a:endParaRPr lang="zh-CN" altLang="en-US" sz="900"/>
          </a:p>
        </p:txBody>
      </p:sp>
      <p:sp>
        <p:nvSpPr>
          <p:cNvPr id="18" name="圆角矩形 17"/>
          <p:cNvSpPr/>
          <p:nvPr/>
        </p:nvSpPr>
        <p:spPr>
          <a:xfrm>
            <a:off x="4729480" y="794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1" name="文本框 20"/>
          <p:cNvSpPr txBox="1"/>
          <p:nvPr/>
        </p:nvSpPr>
        <p:spPr>
          <a:xfrm>
            <a:off x="3279775" y="3987165"/>
            <a:ext cx="1534160" cy="506730"/>
          </a:xfrm>
          <a:prstGeom prst="rect">
            <a:avLst/>
          </a:prstGeom>
          <a:noFill/>
        </p:spPr>
        <p:txBody>
          <a:bodyPr wrap="square" rtlCol="0">
            <a:spAutoFit/>
          </a:bodyPr>
          <a:p>
            <a:r>
              <a:rPr lang="zh-CN" altLang="en-US" sz="900"/>
              <a:t>而</a:t>
            </a:r>
            <a:r>
              <a:rPr lang="en-US" altLang="zh-CN" sz="900"/>
              <a:t>MRAppMaster</a:t>
            </a:r>
            <a:r>
              <a:rPr lang="zh-CN" altLang="en-US" sz="900"/>
              <a:t>直到启动哪些节点来进行后续的操作</a:t>
            </a:r>
            <a:endParaRPr lang="zh-CN" altLang="en-US" sz="900"/>
          </a:p>
        </p:txBody>
      </p:sp>
      <p:sp>
        <p:nvSpPr>
          <p:cNvPr id="23" name="文本框 22"/>
          <p:cNvSpPr txBox="1"/>
          <p:nvPr/>
        </p:nvSpPr>
        <p:spPr>
          <a:xfrm>
            <a:off x="5342255" y="513715"/>
            <a:ext cx="622300" cy="368300"/>
          </a:xfrm>
          <a:prstGeom prst="rect">
            <a:avLst/>
          </a:prstGeom>
          <a:noFill/>
        </p:spPr>
        <p:txBody>
          <a:bodyPr wrap="square" rtlCol="0">
            <a:spAutoFit/>
          </a:bodyPr>
          <a:p>
            <a:r>
              <a:rPr lang="en-US" altLang="zh-CN" sz="900"/>
              <a:t>a.txt</a:t>
            </a:r>
            <a:endParaRPr lang="en-US" altLang="zh-CN" sz="900"/>
          </a:p>
          <a:p>
            <a:r>
              <a:rPr lang="en-US" altLang="zh-CN" sz="900"/>
              <a:t>0-128M</a:t>
            </a:r>
            <a:endParaRPr lang="en-US" altLang="zh-CN" sz="900"/>
          </a:p>
        </p:txBody>
      </p:sp>
      <p:sp>
        <p:nvSpPr>
          <p:cNvPr id="24" name="文本框 23"/>
          <p:cNvSpPr txBox="1"/>
          <p:nvPr/>
        </p:nvSpPr>
        <p:spPr>
          <a:xfrm>
            <a:off x="5478145" y="1706880"/>
            <a:ext cx="824865" cy="368300"/>
          </a:xfrm>
          <a:prstGeom prst="rect">
            <a:avLst/>
          </a:prstGeom>
          <a:noFill/>
        </p:spPr>
        <p:txBody>
          <a:bodyPr wrap="square" rtlCol="0">
            <a:spAutoFit/>
          </a:bodyPr>
          <a:p>
            <a:r>
              <a:rPr lang="en-US" altLang="zh-CN" sz="900"/>
              <a:t>a.txt</a:t>
            </a:r>
            <a:endParaRPr lang="en-US" altLang="zh-CN" sz="900"/>
          </a:p>
          <a:p>
            <a:r>
              <a:rPr lang="en-US" altLang="zh-CN" sz="900"/>
              <a:t>128-256M</a:t>
            </a:r>
            <a:endParaRPr lang="en-US" altLang="zh-CN" sz="900"/>
          </a:p>
        </p:txBody>
      </p:sp>
      <p:sp>
        <p:nvSpPr>
          <p:cNvPr id="25" name="文本框 24"/>
          <p:cNvSpPr txBox="1"/>
          <p:nvPr/>
        </p:nvSpPr>
        <p:spPr>
          <a:xfrm>
            <a:off x="5478145" y="3048000"/>
            <a:ext cx="622300" cy="368300"/>
          </a:xfrm>
          <a:prstGeom prst="rect">
            <a:avLst/>
          </a:prstGeom>
          <a:noFill/>
        </p:spPr>
        <p:txBody>
          <a:bodyPr wrap="square" rtlCol="0">
            <a:spAutoFit/>
          </a:bodyPr>
          <a:p>
            <a:r>
              <a:rPr lang="en-US" altLang="zh-CN" sz="900"/>
              <a:t>b.txt</a:t>
            </a:r>
            <a:endParaRPr lang="en-US" altLang="zh-CN" sz="900"/>
          </a:p>
          <a:p>
            <a:r>
              <a:rPr lang="en-US" altLang="zh-CN" sz="900"/>
              <a:t>0-128M</a:t>
            </a:r>
            <a:endParaRPr lang="en-US" altLang="zh-CN" sz="900"/>
          </a:p>
        </p:txBody>
      </p:sp>
      <p:sp>
        <p:nvSpPr>
          <p:cNvPr id="26" name="圆角矩形 25"/>
          <p:cNvSpPr/>
          <p:nvPr/>
        </p:nvSpPr>
        <p:spPr>
          <a:xfrm>
            <a:off x="4729480" y="1937385"/>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7" name="圆角矩形 26"/>
          <p:cNvSpPr/>
          <p:nvPr/>
        </p:nvSpPr>
        <p:spPr>
          <a:xfrm>
            <a:off x="4759325" y="3425190"/>
            <a:ext cx="849630" cy="3536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a:t>maptask</a:t>
            </a:r>
            <a:endParaRPr lang="en-US" altLang="zh-CN" sz="1000"/>
          </a:p>
        </p:txBody>
      </p:sp>
      <p:sp>
        <p:nvSpPr>
          <p:cNvPr id="28" name="文本框 27"/>
          <p:cNvSpPr txBox="1"/>
          <p:nvPr/>
        </p:nvSpPr>
        <p:spPr>
          <a:xfrm>
            <a:off x="3735705" y="918210"/>
            <a:ext cx="1094105" cy="229870"/>
          </a:xfrm>
          <a:prstGeom prst="rect">
            <a:avLst/>
          </a:prstGeom>
          <a:noFill/>
        </p:spPr>
        <p:txBody>
          <a:bodyPr wrap="square" rtlCol="0">
            <a:spAutoFit/>
          </a:bodyPr>
          <a:p>
            <a:r>
              <a:rPr lang="en-US" altLang="zh-CN" sz="900"/>
              <a:t>InputFormat</a:t>
            </a:r>
            <a:endParaRPr lang="en-US" altLang="zh-CN" sz="900"/>
          </a:p>
        </p:txBody>
      </p:sp>
      <p:sp>
        <p:nvSpPr>
          <p:cNvPr id="29" name="文本框 28"/>
          <p:cNvSpPr txBox="1"/>
          <p:nvPr/>
        </p:nvSpPr>
        <p:spPr>
          <a:xfrm>
            <a:off x="3735705" y="1999615"/>
            <a:ext cx="1094105" cy="229870"/>
          </a:xfrm>
          <a:prstGeom prst="rect">
            <a:avLst/>
          </a:prstGeom>
          <a:noFill/>
        </p:spPr>
        <p:txBody>
          <a:bodyPr wrap="square" rtlCol="0">
            <a:spAutoFit/>
          </a:bodyPr>
          <a:p>
            <a:r>
              <a:rPr lang="en-US" altLang="zh-CN" sz="900"/>
              <a:t>InputFormat</a:t>
            </a:r>
            <a:endParaRPr lang="en-US" altLang="zh-CN" sz="900"/>
          </a:p>
        </p:txBody>
      </p:sp>
      <p:sp>
        <p:nvSpPr>
          <p:cNvPr id="30" name="文本框 29"/>
          <p:cNvSpPr txBox="1"/>
          <p:nvPr/>
        </p:nvSpPr>
        <p:spPr>
          <a:xfrm>
            <a:off x="3759200" y="3487420"/>
            <a:ext cx="1094105" cy="229870"/>
          </a:xfrm>
          <a:prstGeom prst="rect">
            <a:avLst/>
          </a:prstGeom>
          <a:noFill/>
        </p:spPr>
        <p:txBody>
          <a:bodyPr wrap="square" rtlCol="0">
            <a:spAutoFit/>
          </a:bodyPr>
          <a:p>
            <a:r>
              <a:rPr lang="en-US" altLang="zh-CN" sz="900"/>
              <a:t>InputFormat</a:t>
            </a:r>
            <a:endParaRPr lang="en-US" altLang="zh-CN" sz="900"/>
          </a:p>
        </p:txBody>
      </p:sp>
      <p:cxnSp>
        <p:nvCxnSpPr>
          <p:cNvPr id="31" name="曲线连接符 30"/>
          <p:cNvCxnSpPr>
            <a:stCxn id="28" idx="1"/>
          </p:cNvCxnSpPr>
          <p:nvPr/>
        </p:nvCxnSpPr>
        <p:spPr>
          <a:xfrm rot="10800000">
            <a:off x="2179955" y="912495"/>
            <a:ext cx="1555750" cy="120650"/>
          </a:xfrm>
          <a:prstGeom prst="curvedConnector3">
            <a:avLst>
              <a:gd name="adj1" fmla="val 49959"/>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139440" y="794385"/>
            <a:ext cx="831850" cy="213995"/>
          </a:xfrm>
          <a:prstGeom prst="rect">
            <a:avLst/>
          </a:prstGeom>
          <a:noFill/>
        </p:spPr>
        <p:txBody>
          <a:bodyPr wrap="square" rtlCol="0">
            <a:spAutoFit/>
          </a:bodyPr>
          <a:p>
            <a:r>
              <a:rPr lang="zh-CN" altLang="en-US" sz="800"/>
              <a:t>读取一个范围</a:t>
            </a:r>
            <a:endParaRPr lang="zh-CN" altLang="en-US" sz="800"/>
          </a:p>
        </p:txBody>
      </p:sp>
      <p:sp>
        <p:nvSpPr>
          <p:cNvPr id="33" name="文本框 32"/>
          <p:cNvSpPr txBox="1"/>
          <p:nvPr/>
        </p:nvSpPr>
        <p:spPr>
          <a:xfrm>
            <a:off x="3580130" y="1131570"/>
            <a:ext cx="1416050" cy="368300"/>
          </a:xfrm>
          <a:prstGeom prst="rect">
            <a:avLst/>
          </a:prstGeom>
          <a:noFill/>
        </p:spPr>
        <p:txBody>
          <a:bodyPr wrap="square" rtlCol="0">
            <a:spAutoFit/>
          </a:bodyPr>
          <a:p>
            <a:r>
              <a:rPr lang="zh-CN" altLang="en-US" sz="900"/>
              <a:t>将读取得到的每一行交给</a:t>
            </a:r>
            <a:r>
              <a:rPr lang="en-US" altLang="zh-CN" sz="900"/>
              <a:t>WordCountMapper</a:t>
            </a:r>
            <a:endParaRPr lang="en-US" altLang="zh-CN" sz="900"/>
          </a:p>
        </p:txBody>
      </p:sp>
      <p:sp>
        <p:nvSpPr>
          <p:cNvPr id="34" name="文本框 33"/>
          <p:cNvSpPr txBox="1"/>
          <p:nvPr/>
        </p:nvSpPr>
        <p:spPr>
          <a:xfrm>
            <a:off x="3606800" y="1431290"/>
            <a:ext cx="1254760" cy="368300"/>
          </a:xfrm>
          <a:prstGeom prst="rect">
            <a:avLst/>
          </a:prstGeom>
          <a:noFill/>
        </p:spPr>
        <p:txBody>
          <a:bodyPr wrap="square" rtlCol="0">
            <a:spAutoFit/>
          </a:bodyPr>
          <a:p>
            <a:r>
              <a:rPr lang="en-US" sz="900"/>
              <a:t>map(k,v)</a:t>
            </a:r>
            <a:endParaRPr lang="en-US" sz="900"/>
          </a:p>
          <a:p>
            <a:r>
              <a:rPr lang="en-US" sz="900"/>
              <a:t>context.write(k,v)</a:t>
            </a:r>
            <a:endParaRPr lang="en-US" sz="900"/>
          </a:p>
        </p:txBody>
      </p:sp>
      <p:sp>
        <p:nvSpPr>
          <p:cNvPr id="35" name="文本框 34"/>
          <p:cNvSpPr txBox="1"/>
          <p:nvPr/>
        </p:nvSpPr>
        <p:spPr>
          <a:xfrm>
            <a:off x="5579110" y="791210"/>
            <a:ext cx="2208530" cy="229870"/>
          </a:xfrm>
          <a:prstGeom prst="rect">
            <a:avLst/>
          </a:prstGeom>
          <a:noFill/>
        </p:spPr>
        <p:txBody>
          <a:bodyPr wrap="square" rtlCol="0">
            <a:spAutoFit/>
          </a:bodyPr>
          <a:p>
            <a:r>
              <a:rPr lang="zh-CN" altLang="en-US" sz="900"/>
              <a:t>使用</a:t>
            </a:r>
            <a:r>
              <a:rPr lang="en-US" altLang="zh-CN" sz="900"/>
              <a:t>outputcollector</a:t>
            </a:r>
            <a:r>
              <a:rPr lang="zh-CN" altLang="en-US" sz="900"/>
              <a:t>收集</a:t>
            </a:r>
            <a:r>
              <a:rPr lang="en-US" altLang="zh-CN" sz="900"/>
              <a:t>(k,v)</a:t>
            </a:r>
            <a:r>
              <a:rPr lang="zh-CN" altLang="en-US" sz="900"/>
              <a:t>到本机</a:t>
            </a:r>
            <a:endParaRPr lang="zh-CN" altLang="en-US" sz="900"/>
          </a:p>
        </p:txBody>
      </p:sp>
      <p:grpSp>
        <p:nvGrpSpPr>
          <p:cNvPr id="50" name="组合 49"/>
          <p:cNvGrpSpPr/>
          <p:nvPr/>
        </p:nvGrpSpPr>
        <p:grpSpPr>
          <a:xfrm>
            <a:off x="6054090" y="1029970"/>
            <a:ext cx="933450" cy="234950"/>
            <a:chOff x="9452" y="1350"/>
            <a:chExt cx="1470" cy="370"/>
          </a:xfrm>
        </p:grpSpPr>
        <p:sp>
          <p:nvSpPr>
            <p:cNvPr id="36" name="矩形 3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7" name="矩形 3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38" name="矩形 3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sp>
        <p:nvSpPr>
          <p:cNvPr id="39" name="文本框 38"/>
          <p:cNvSpPr txBox="1"/>
          <p:nvPr/>
        </p:nvSpPr>
        <p:spPr>
          <a:xfrm>
            <a:off x="5831840" y="1308100"/>
            <a:ext cx="2468880" cy="213995"/>
          </a:xfrm>
          <a:prstGeom prst="rect">
            <a:avLst/>
          </a:prstGeom>
          <a:noFill/>
        </p:spPr>
        <p:txBody>
          <a:bodyPr wrap="square" rtlCol="0">
            <a:spAutoFit/>
          </a:bodyPr>
          <a:p>
            <a:r>
              <a:rPr lang="zh-CN" altLang="en-US" sz="800"/>
              <a:t>称为分区文件，如有</a:t>
            </a:r>
            <a:r>
              <a:rPr lang="en-US" altLang="zh-CN" sz="800"/>
              <a:t>3</a:t>
            </a:r>
            <a:r>
              <a:rPr lang="zh-CN" altLang="en-US" sz="800"/>
              <a:t>个</a:t>
            </a:r>
            <a:r>
              <a:rPr lang="en-US" altLang="zh-CN" sz="800"/>
              <a:t>Reduce</a:t>
            </a:r>
            <a:r>
              <a:rPr lang="zh-CN" altLang="en-US" sz="800"/>
              <a:t>，就分为</a:t>
            </a:r>
            <a:r>
              <a:rPr lang="en-US" altLang="zh-CN" sz="800"/>
              <a:t>3</a:t>
            </a:r>
            <a:r>
              <a:rPr lang="zh-CN" altLang="en-US" sz="800"/>
              <a:t>个区</a:t>
            </a:r>
            <a:endParaRPr lang="zh-CN" altLang="en-US" sz="800"/>
          </a:p>
        </p:txBody>
      </p:sp>
      <p:sp>
        <p:nvSpPr>
          <p:cNvPr id="40" name="文本框 39"/>
          <p:cNvSpPr txBox="1"/>
          <p:nvPr/>
        </p:nvSpPr>
        <p:spPr>
          <a:xfrm>
            <a:off x="5673725" y="2350135"/>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1" name="文本框 40"/>
          <p:cNvSpPr txBox="1"/>
          <p:nvPr/>
        </p:nvSpPr>
        <p:spPr>
          <a:xfrm>
            <a:off x="5749290" y="3721100"/>
            <a:ext cx="1694180" cy="213995"/>
          </a:xfrm>
          <a:prstGeom prst="rect">
            <a:avLst/>
          </a:prstGeom>
          <a:noFill/>
        </p:spPr>
        <p:txBody>
          <a:bodyPr wrap="square" rtlCol="0">
            <a:spAutoFit/>
          </a:bodyPr>
          <a:p>
            <a:r>
              <a:rPr lang="zh-CN" altLang="en-US" sz="800"/>
              <a:t>其余的每个</a:t>
            </a:r>
            <a:r>
              <a:rPr lang="en-US" altLang="zh-CN" sz="800"/>
              <a:t>map</a:t>
            </a:r>
            <a:r>
              <a:rPr lang="zh-CN" altLang="en-US" sz="800"/>
              <a:t>都做类似的操作</a:t>
            </a:r>
            <a:endParaRPr lang="zh-CN" altLang="en-US" sz="800"/>
          </a:p>
        </p:txBody>
      </p:sp>
      <p:sp>
        <p:nvSpPr>
          <p:cNvPr id="42" name="矩形 41"/>
          <p:cNvSpPr/>
          <p:nvPr/>
        </p:nvSpPr>
        <p:spPr>
          <a:xfrm>
            <a:off x="9217660" y="842010"/>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reduce task</a:t>
            </a:r>
            <a:endParaRPr lang="en-US" altLang="zh-CN" sz="800"/>
          </a:p>
        </p:txBody>
      </p:sp>
      <p:sp>
        <p:nvSpPr>
          <p:cNvPr id="45" name="矩形 44"/>
          <p:cNvSpPr/>
          <p:nvPr/>
        </p:nvSpPr>
        <p:spPr>
          <a:xfrm>
            <a:off x="9217660" y="240347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sp>
        <p:nvSpPr>
          <p:cNvPr id="46" name="矩形 45"/>
          <p:cNvSpPr/>
          <p:nvPr/>
        </p:nvSpPr>
        <p:spPr>
          <a:xfrm>
            <a:off x="9217660" y="3935095"/>
            <a:ext cx="1081405" cy="10128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sym typeface="+mn-ea"/>
              </a:rPr>
              <a:t>reduce task</a:t>
            </a:r>
            <a:endParaRPr lang="zh-CN" altLang="en-US" sz="800"/>
          </a:p>
        </p:txBody>
      </p:sp>
      <p:cxnSp>
        <p:nvCxnSpPr>
          <p:cNvPr id="47" name="曲线连接符 46"/>
          <p:cNvCxnSpPr/>
          <p:nvPr/>
        </p:nvCxnSpPr>
        <p:spPr>
          <a:xfrm>
            <a:off x="5748020" y="4834255"/>
            <a:ext cx="4010660" cy="113665"/>
          </a:xfrm>
          <a:prstGeom prst="curvedConnector4">
            <a:avLst>
              <a:gd name="adj1" fmla="val 3736"/>
              <a:gd name="adj2" fmla="val 627374"/>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984875" y="5572125"/>
            <a:ext cx="2315210" cy="213995"/>
          </a:xfrm>
          <a:prstGeom prst="rect">
            <a:avLst/>
          </a:prstGeom>
          <a:noFill/>
        </p:spPr>
        <p:txBody>
          <a:bodyPr wrap="square" rtlCol="0">
            <a:spAutoFit/>
          </a:bodyPr>
          <a:p>
            <a:r>
              <a:rPr lang="en-US" sz="800"/>
              <a:t>map</a:t>
            </a:r>
            <a:r>
              <a:rPr lang="zh-CN" altLang="en-US" sz="800"/>
              <a:t>结束后，</a:t>
            </a:r>
            <a:r>
              <a:rPr lang="en-US" sz="800"/>
              <a:t>MRAppMaster</a:t>
            </a:r>
            <a:r>
              <a:rPr lang="zh-CN" altLang="en-US" sz="800"/>
              <a:t>再去启动</a:t>
            </a:r>
            <a:r>
              <a:rPr lang="en-US" altLang="zh-CN" sz="800"/>
              <a:t>reduce</a:t>
            </a:r>
            <a:endParaRPr lang="en-US" altLang="zh-CN" sz="800"/>
          </a:p>
        </p:txBody>
      </p:sp>
      <p:grpSp>
        <p:nvGrpSpPr>
          <p:cNvPr id="51" name="组合 50"/>
          <p:cNvGrpSpPr/>
          <p:nvPr/>
        </p:nvGrpSpPr>
        <p:grpSpPr>
          <a:xfrm>
            <a:off x="6054090" y="2055495"/>
            <a:ext cx="933450" cy="234950"/>
            <a:chOff x="9452" y="1350"/>
            <a:chExt cx="1470" cy="370"/>
          </a:xfrm>
        </p:grpSpPr>
        <p:sp>
          <p:nvSpPr>
            <p:cNvPr id="52" name="矩形 51"/>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3" name="矩形 52"/>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4" name="矩形 53"/>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grpSp>
        <p:nvGrpSpPr>
          <p:cNvPr id="55" name="组合 54"/>
          <p:cNvGrpSpPr/>
          <p:nvPr/>
        </p:nvGrpSpPr>
        <p:grpSpPr>
          <a:xfrm>
            <a:off x="6054090" y="3382010"/>
            <a:ext cx="933450" cy="234950"/>
            <a:chOff x="9452" y="1350"/>
            <a:chExt cx="1470" cy="370"/>
          </a:xfrm>
        </p:grpSpPr>
        <p:sp>
          <p:nvSpPr>
            <p:cNvPr id="56" name="矩形 55"/>
            <p:cNvSpPr/>
            <p:nvPr/>
          </p:nvSpPr>
          <p:spPr>
            <a:xfrm>
              <a:off x="945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7" name="矩形 56"/>
            <p:cNvSpPr/>
            <p:nvPr/>
          </p:nvSpPr>
          <p:spPr>
            <a:xfrm>
              <a:off x="994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58" name="矩形 57"/>
            <p:cNvSpPr/>
            <p:nvPr/>
          </p:nvSpPr>
          <p:spPr>
            <a:xfrm>
              <a:off x="10432" y="1350"/>
              <a:ext cx="490" cy="3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grpSp>
      <p:cxnSp>
        <p:nvCxnSpPr>
          <p:cNvPr id="66" name="曲线连接符 65"/>
          <p:cNvCxnSpPr>
            <a:stCxn id="36" idx="0"/>
            <a:endCxn id="42" idx="1"/>
          </p:cNvCxnSpPr>
          <p:nvPr/>
        </p:nvCxnSpPr>
        <p:spPr>
          <a:xfrm rot="16200000" flipH="1">
            <a:off x="7554278" y="-314642"/>
            <a:ext cx="318770" cy="3007995"/>
          </a:xfrm>
          <a:prstGeom prst="curvedConnector4">
            <a:avLst>
              <a:gd name="adj1" fmla="val -133765"/>
              <a:gd name="adj2" fmla="val 52575"/>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8" name="直接箭头连接符 67"/>
          <p:cNvCxnSpPr>
            <a:stCxn id="37" idx="2"/>
            <a:endCxn id="45" idx="1"/>
          </p:cNvCxnSpPr>
          <p:nvPr/>
        </p:nvCxnSpPr>
        <p:spPr>
          <a:xfrm>
            <a:off x="6520815" y="1265555"/>
            <a:ext cx="2696845" cy="164465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69" name="直接箭头连接符 68"/>
          <p:cNvCxnSpPr/>
          <p:nvPr/>
        </p:nvCxnSpPr>
        <p:spPr>
          <a:xfrm>
            <a:off x="6831965" y="1265555"/>
            <a:ext cx="2385695" cy="317627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70" name="直接箭头连接符 69"/>
          <p:cNvCxnSpPr/>
          <p:nvPr/>
        </p:nvCxnSpPr>
        <p:spPr>
          <a:xfrm flipV="1">
            <a:off x="6261735" y="1561465"/>
            <a:ext cx="2981325"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572885" y="2463800"/>
            <a:ext cx="2661920" cy="6305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4" idx="2"/>
            <a:endCxn id="46" idx="1"/>
          </p:cNvCxnSpPr>
          <p:nvPr/>
        </p:nvCxnSpPr>
        <p:spPr>
          <a:xfrm>
            <a:off x="6831965" y="2291080"/>
            <a:ext cx="2385695" cy="2150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V="1">
            <a:off x="6261735" y="1587500"/>
            <a:ext cx="2964180" cy="1967230"/>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4" name="直接箭头连接符 73"/>
          <p:cNvCxnSpPr/>
          <p:nvPr/>
        </p:nvCxnSpPr>
        <p:spPr>
          <a:xfrm flipV="1">
            <a:off x="6572885" y="3103245"/>
            <a:ext cx="2679065" cy="45148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cxnSp>
        <p:nvCxnSpPr>
          <p:cNvPr id="75" name="直接箭头连接符 74"/>
          <p:cNvCxnSpPr/>
          <p:nvPr/>
        </p:nvCxnSpPr>
        <p:spPr>
          <a:xfrm>
            <a:off x="6884035" y="3790315"/>
            <a:ext cx="2350770" cy="802005"/>
          </a:xfrm>
          <a:prstGeom prst="straightConnector1">
            <a:avLst/>
          </a:prstGeom>
          <a:ln>
            <a:tailEnd type="arrow" w="med" len="med"/>
          </a:ln>
        </p:spPr>
        <p:style>
          <a:lnRef idx="3">
            <a:schemeClr val="accent3"/>
          </a:lnRef>
          <a:fillRef idx="0">
            <a:schemeClr val="accent3"/>
          </a:fillRef>
          <a:effectRef idx="2">
            <a:schemeClr val="accent3"/>
          </a:effectRef>
          <a:fontRef idx="minor">
            <a:schemeClr val="tx1"/>
          </a:fontRef>
        </p:style>
      </p:cxnSp>
      <p:sp>
        <p:nvSpPr>
          <p:cNvPr id="76" name="文本框 75"/>
          <p:cNvSpPr txBox="1"/>
          <p:nvPr/>
        </p:nvSpPr>
        <p:spPr>
          <a:xfrm>
            <a:off x="8818880" y="211455"/>
            <a:ext cx="1480820" cy="706755"/>
          </a:xfrm>
          <a:prstGeom prst="rect">
            <a:avLst/>
          </a:prstGeom>
          <a:noFill/>
        </p:spPr>
        <p:txBody>
          <a:bodyPr wrap="square" rtlCol="0">
            <a:spAutoFit/>
          </a:bodyPr>
          <a:p>
            <a:r>
              <a:rPr lang="en-US" altLang="zh-CN" sz="800"/>
              <a:t>reduce task</a:t>
            </a:r>
            <a:r>
              <a:rPr lang="zh-CN" altLang="en-US" sz="800"/>
              <a:t>会得到很多单词，但是每个</a:t>
            </a:r>
            <a:r>
              <a:rPr lang="en-US" altLang="zh-CN" sz="800"/>
              <a:t>task</a:t>
            </a:r>
            <a:r>
              <a:rPr lang="zh-CN" altLang="en-US" sz="800"/>
              <a:t>得到的单词都是不同的，而是根据分区的情况进行分配到</a:t>
            </a:r>
            <a:r>
              <a:rPr lang="en-US" altLang="zh-CN" sz="800"/>
              <a:t>.</a:t>
            </a:r>
            <a:endParaRPr lang="en-US" altLang="zh-CN" sz="800"/>
          </a:p>
          <a:p>
            <a:endParaRPr lang="en-US" altLang="zh-CN" sz="800"/>
          </a:p>
        </p:txBody>
      </p:sp>
      <p:sp>
        <p:nvSpPr>
          <p:cNvPr id="77" name="文本框 76"/>
          <p:cNvSpPr txBox="1"/>
          <p:nvPr/>
        </p:nvSpPr>
        <p:spPr>
          <a:xfrm>
            <a:off x="10299065" y="626745"/>
            <a:ext cx="1940560" cy="829945"/>
          </a:xfrm>
          <a:prstGeom prst="rect">
            <a:avLst/>
          </a:prstGeom>
          <a:noFill/>
        </p:spPr>
        <p:txBody>
          <a:bodyPr wrap="square" rtlCol="0">
            <a:spAutoFit/>
          </a:bodyPr>
          <a:p>
            <a:r>
              <a:rPr lang="zh-CN" altLang="en-US" sz="800">
                <a:sym typeface="+mn-ea"/>
              </a:rPr>
              <a:t>如</a:t>
            </a:r>
            <a:r>
              <a:rPr lang="en-US" altLang="zh-CN" sz="800">
                <a:sym typeface="+mn-ea"/>
              </a:rPr>
              <a:t>reduce task1</a:t>
            </a:r>
            <a:r>
              <a:rPr lang="zh-CN" altLang="en-US" sz="800">
                <a:sym typeface="+mn-ea"/>
              </a:rPr>
              <a:t>得到的单词：</a:t>
            </a:r>
            <a:endParaRPr lang="zh-CN" altLang="en-US" sz="800"/>
          </a:p>
          <a:p>
            <a:r>
              <a:rPr lang="en-US" altLang="zh-CN" sz="800">
                <a:sym typeface="+mn-ea"/>
              </a:rPr>
              <a:t>&lt;hello,1&gt; &lt;hello,1&gt;:</a:t>
            </a:r>
            <a:r>
              <a:rPr lang="zh-CN" altLang="en-US" sz="800">
                <a:sym typeface="+mn-ea"/>
              </a:rPr>
              <a:t>表示一组</a:t>
            </a:r>
            <a:endParaRPr lang="en-US" altLang="zh-CN" sz="800"/>
          </a:p>
          <a:p>
            <a:r>
              <a:rPr lang="en-US" altLang="zh-CN" sz="800">
                <a:sym typeface="+mn-ea"/>
              </a:rPr>
              <a:t>&lt;apple,1&gt; &lt;apple,1&gt; :</a:t>
            </a:r>
            <a:r>
              <a:rPr lang="zh-CN" altLang="en-US" sz="800">
                <a:sym typeface="+mn-ea"/>
              </a:rPr>
              <a:t>表示一组</a:t>
            </a:r>
            <a:endParaRPr lang="en-US" altLang="zh-CN" sz="800"/>
          </a:p>
          <a:p>
            <a:r>
              <a:rPr lang="zh-CN" altLang="en-US" sz="800"/>
              <a:t>而每调用一次</a:t>
            </a:r>
            <a:r>
              <a:rPr lang="en-US" altLang="zh-CN" sz="800"/>
              <a:t>reduce</a:t>
            </a:r>
            <a:r>
              <a:rPr lang="zh-CN" altLang="en-US" sz="800"/>
              <a:t>，就得到一个单词的汇总</a:t>
            </a:r>
            <a:endParaRPr lang="en-US" altLang="zh-CN" sz="800"/>
          </a:p>
          <a:p>
            <a:endParaRPr lang="zh-CN" altLang="en-US" sz="800"/>
          </a:p>
        </p:txBody>
      </p:sp>
      <p:sp>
        <p:nvSpPr>
          <p:cNvPr id="78" name="文本框 77"/>
          <p:cNvSpPr txBox="1"/>
          <p:nvPr/>
        </p:nvSpPr>
        <p:spPr>
          <a:xfrm>
            <a:off x="10318115" y="1388745"/>
            <a:ext cx="1921510" cy="213995"/>
          </a:xfrm>
          <a:prstGeom prst="rect">
            <a:avLst/>
          </a:prstGeom>
          <a:noFill/>
        </p:spPr>
        <p:txBody>
          <a:bodyPr wrap="square" rtlCol="0">
            <a:spAutoFit/>
          </a:bodyPr>
          <a:p>
            <a:r>
              <a:rPr lang="zh-CN" altLang="en-US" sz="800"/>
              <a:t>使用</a:t>
            </a:r>
            <a:r>
              <a:rPr lang="en-US" altLang="zh-CN" sz="800"/>
              <a:t>outputFormat</a:t>
            </a:r>
            <a:r>
              <a:rPr lang="zh-CN" altLang="en-US" sz="800"/>
              <a:t>写入到</a:t>
            </a:r>
            <a:r>
              <a:rPr lang="en-US" altLang="zh-CN" sz="800"/>
              <a:t>HDFS</a:t>
            </a:r>
            <a:r>
              <a:rPr lang="zh-CN" altLang="en-US" sz="800"/>
              <a:t>中</a:t>
            </a:r>
            <a:endParaRPr lang="zh-CN" altLang="en-US" sz="800"/>
          </a:p>
        </p:txBody>
      </p:sp>
      <p:sp>
        <p:nvSpPr>
          <p:cNvPr id="79" name="矩形 78"/>
          <p:cNvSpPr/>
          <p:nvPr/>
        </p:nvSpPr>
        <p:spPr>
          <a:xfrm>
            <a:off x="10458450" y="169545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part-r-00000</a:t>
            </a:r>
            <a:endParaRPr lang="en-US" altLang="zh-CN" sz="800"/>
          </a:p>
        </p:txBody>
      </p:sp>
      <p:sp>
        <p:nvSpPr>
          <p:cNvPr id="80" name="矩形 79"/>
          <p:cNvSpPr/>
          <p:nvPr/>
        </p:nvSpPr>
        <p:spPr>
          <a:xfrm>
            <a:off x="10458450" y="2773680"/>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part-r-00001</a:t>
            </a:r>
            <a:endParaRPr lang="en-US" altLang="zh-CN" sz="800"/>
          </a:p>
        </p:txBody>
      </p:sp>
      <p:sp>
        <p:nvSpPr>
          <p:cNvPr id="81" name="矩形 80"/>
          <p:cNvSpPr/>
          <p:nvPr/>
        </p:nvSpPr>
        <p:spPr>
          <a:xfrm>
            <a:off x="10458450" y="4190365"/>
            <a:ext cx="1341755" cy="390525"/>
          </a:xfrm>
          <a:prstGeom prst="rect">
            <a:avLst/>
          </a:prstGeom>
        </p:spPr>
        <p:style>
          <a:lnRef idx="1">
            <a:schemeClr val="dk1"/>
          </a:lnRef>
          <a:fillRef idx="2">
            <a:schemeClr val="dk1"/>
          </a:fillRef>
          <a:effectRef idx="1">
            <a:schemeClr val="dk1"/>
          </a:effectRef>
          <a:fontRef idx="minor">
            <a:schemeClr val="dk1"/>
          </a:fontRef>
        </p:style>
        <p:txBody>
          <a:bodyPr rtlCol="0" anchor="ctr"/>
          <a:p>
            <a:pPr algn="ctr"/>
            <a:r>
              <a:rPr lang="en-US" altLang="zh-CN" sz="800"/>
              <a:t>part-r-00002</a:t>
            </a:r>
            <a:endParaRPr lang="en-US" altLang="zh-CN" sz="800"/>
          </a:p>
        </p:txBody>
      </p:sp>
      <p:sp>
        <p:nvSpPr>
          <p:cNvPr id="83" name="文本框 82"/>
          <p:cNvSpPr txBox="1"/>
          <p:nvPr/>
        </p:nvSpPr>
        <p:spPr>
          <a:xfrm>
            <a:off x="7918450" y="365760"/>
            <a:ext cx="900430" cy="245110"/>
          </a:xfrm>
          <a:prstGeom prst="rect">
            <a:avLst/>
          </a:prstGeom>
          <a:noFill/>
        </p:spPr>
        <p:txBody>
          <a:bodyPr wrap="square" rtlCol="0">
            <a:spAutoFit/>
          </a:bodyPr>
          <a:p>
            <a:r>
              <a:rPr lang="en-US" altLang="zh-CN" sz="1000"/>
              <a:t>shuffle</a:t>
            </a:r>
            <a:endParaRPr lang="en-US" altLang="zh-CN" sz="1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 name="圆角矩形 114"/>
          <p:cNvSpPr/>
          <p:nvPr/>
        </p:nvSpPr>
        <p:spPr>
          <a:xfrm>
            <a:off x="3393440" y="145415"/>
            <a:ext cx="7487285" cy="4816475"/>
          </a:xfrm>
          <a:prstGeom prst="roundRect">
            <a:avLst/>
          </a:prstGeom>
          <a:ln>
            <a:prstDash val="dash"/>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矩形 1"/>
          <p:cNvSpPr/>
          <p:nvPr/>
        </p:nvSpPr>
        <p:spPr>
          <a:xfrm>
            <a:off x="2505710" y="765175"/>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3" name="文本框 2"/>
          <p:cNvSpPr txBox="1"/>
          <p:nvPr/>
        </p:nvSpPr>
        <p:spPr>
          <a:xfrm>
            <a:off x="2606675" y="535305"/>
            <a:ext cx="833120" cy="229870"/>
          </a:xfrm>
          <a:prstGeom prst="rect">
            <a:avLst/>
          </a:prstGeom>
          <a:noFill/>
        </p:spPr>
        <p:txBody>
          <a:bodyPr wrap="square" rtlCol="0">
            <a:spAutoFit/>
          </a:bodyPr>
          <a:p>
            <a:r>
              <a:rPr lang="en-US" altLang="zh-CN" sz="900"/>
              <a:t>map task1</a:t>
            </a:r>
            <a:endParaRPr lang="en-US" altLang="zh-CN" sz="900"/>
          </a:p>
        </p:txBody>
      </p:sp>
      <p:sp>
        <p:nvSpPr>
          <p:cNvPr id="4" name="文本框 3"/>
          <p:cNvSpPr txBox="1"/>
          <p:nvPr/>
        </p:nvSpPr>
        <p:spPr>
          <a:xfrm>
            <a:off x="1889125" y="892810"/>
            <a:ext cx="1107440" cy="229870"/>
          </a:xfrm>
          <a:prstGeom prst="rect">
            <a:avLst/>
          </a:prstGeom>
          <a:noFill/>
        </p:spPr>
        <p:txBody>
          <a:bodyPr wrap="square" rtlCol="0">
            <a:spAutoFit/>
          </a:bodyPr>
          <a:p>
            <a:r>
              <a:rPr lang="en-US" altLang="zh-CN" sz="900"/>
              <a:t>inputFormat</a:t>
            </a:r>
            <a:endParaRPr lang="en-US" altLang="zh-CN" sz="900"/>
          </a:p>
        </p:txBody>
      </p:sp>
      <p:cxnSp>
        <p:nvCxnSpPr>
          <p:cNvPr id="5" name="直接箭头连接符 4"/>
          <p:cNvCxnSpPr/>
          <p:nvPr/>
        </p:nvCxnSpPr>
        <p:spPr>
          <a:xfrm flipH="1" flipV="1">
            <a:off x="1732280" y="715010"/>
            <a:ext cx="300990" cy="165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33450" y="486410"/>
            <a:ext cx="1100455" cy="229870"/>
          </a:xfrm>
          <a:prstGeom prst="rect">
            <a:avLst/>
          </a:prstGeom>
          <a:noFill/>
        </p:spPr>
        <p:txBody>
          <a:bodyPr wrap="square" rtlCol="0">
            <a:spAutoFit/>
          </a:bodyPr>
          <a:p>
            <a:r>
              <a:rPr lang="en-US" altLang="zh-CN" sz="900"/>
              <a:t>recodReader</a:t>
            </a:r>
            <a:endParaRPr lang="en-US" altLang="zh-CN" sz="900"/>
          </a:p>
        </p:txBody>
      </p:sp>
      <p:cxnSp>
        <p:nvCxnSpPr>
          <p:cNvPr id="7" name="直接箭头连接符 6"/>
          <p:cNvCxnSpPr/>
          <p:nvPr/>
        </p:nvCxnSpPr>
        <p:spPr>
          <a:xfrm flipH="1">
            <a:off x="756920" y="715010"/>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27330" y="911860"/>
            <a:ext cx="964565" cy="213995"/>
          </a:xfrm>
          <a:prstGeom prst="rect">
            <a:avLst/>
          </a:prstGeom>
          <a:noFill/>
        </p:spPr>
        <p:txBody>
          <a:bodyPr wrap="square" rtlCol="0">
            <a:spAutoFit/>
          </a:bodyPr>
          <a:p>
            <a:r>
              <a:rPr lang="en-US" altLang="zh-CN" sz="800"/>
              <a:t>&lt;K,V&gt; read()</a:t>
            </a:r>
            <a:endParaRPr lang="en-US" altLang="zh-CN" sz="800"/>
          </a:p>
        </p:txBody>
      </p:sp>
      <p:cxnSp>
        <p:nvCxnSpPr>
          <p:cNvPr id="9" name="直接箭头连接符 8"/>
          <p:cNvCxnSpPr/>
          <p:nvPr/>
        </p:nvCxnSpPr>
        <p:spPr>
          <a:xfrm flipH="1">
            <a:off x="458470" y="1172845"/>
            <a:ext cx="207645" cy="2279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折角形 9"/>
          <p:cNvSpPr/>
          <p:nvPr/>
        </p:nvSpPr>
        <p:spPr>
          <a:xfrm>
            <a:off x="126365" y="1473200"/>
            <a:ext cx="539750" cy="518795"/>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800"/>
              <a:t>文件</a:t>
            </a:r>
            <a:endParaRPr lang="en-US" altLang="zh-CN" sz="800"/>
          </a:p>
          <a:p>
            <a:pPr algn="ctr"/>
            <a:r>
              <a:rPr lang="en-US" altLang="zh-CN" sz="800"/>
              <a:t>......</a:t>
            </a:r>
            <a:endParaRPr lang="en-US" altLang="zh-CN" sz="800"/>
          </a:p>
          <a:p>
            <a:pPr algn="ctr"/>
            <a:r>
              <a:rPr lang="en-US" altLang="zh-CN" sz="800"/>
              <a:t>......</a:t>
            </a:r>
            <a:endParaRPr lang="en-US" altLang="zh-CN" sz="800"/>
          </a:p>
        </p:txBody>
      </p:sp>
      <p:cxnSp>
        <p:nvCxnSpPr>
          <p:cNvPr id="11" name="曲线连接符 10"/>
          <p:cNvCxnSpPr/>
          <p:nvPr/>
        </p:nvCxnSpPr>
        <p:spPr>
          <a:xfrm>
            <a:off x="1026795" y="1026160"/>
            <a:ext cx="1628775" cy="165735"/>
          </a:xfrm>
          <a:prstGeom prst="curvedConnector3">
            <a:avLst>
              <a:gd name="adj1" fmla="val 50019"/>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505710" y="1125855"/>
            <a:ext cx="1141095" cy="337185"/>
          </a:xfrm>
          <a:prstGeom prst="rect">
            <a:avLst/>
          </a:prstGeom>
          <a:noFill/>
        </p:spPr>
        <p:txBody>
          <a:bodyPr wrap="square" rtlCol="0">
            <a:spAutoFit/>
          </a:bodyPr>
          <a:p>
            <a:r>
              <a:rPr lang="en-US" altLang="zh-CN" sz="800"/>
              <a:t>map()</a:t>
            </a:r>
            <a:endParaRPr lang="en-US" altLang="zh-CN" sz="800"/>
          </a:p>
          <a:p>
            <a:r>
              <a:rPr lang="en-US" altLang="zh-CN" sz="800"/>
              <a:t>context.write(k,v)</a:t>
            </a:r>
            <a:endParaRPr lang="en-US" altLang="zh-CN" sz="800"/>
          </a:p>
        </p:txBody>
      </p:sp>
      <p:sp>
        <p:nvSpPr>
          <p:cNvPr id="13" name="文本框 12"/>
          <p:cNvSpPr txBox="1"/>
          <p:nvPr/>
        </p:nvSpPr>
        <p:spPr>
          <a:xfrm>
            <a:off x="2506345" y="1594485"/>
            <a:ext cx="1001395" cy="213995"/>
          </a:xfrm>
          <a:prstGeom prst="rect">
            <a:avLst/>
          </a:prstGeom>
          <a:noFill/>
        </p:spPr>
        <p:txBody>
          <a:bodyPr wrap="square" rtlCol="0">
            <a:spAutoFit/>
          </a:bodyPr>
          <a:p>
            <a:r>
              <a:rPr lang="en-US" altLang="zh-CN" sz="800"/>
              <a:t>outputCollector</a:t>
            </a:r>
            <a:endParaRPr lang="en-US" altLang="zh-CN" sz="800"/>
          </a:p>
        </p:txBody>
      </p:sp>
      <p:cxnSp>
        <p:nvCxnSpPr>
          <p:cNvPr id="14" name="直接箭头连接符 13"/>
          <p:cNvCxnSpPr>
            <a:stCxn id="12" idx="2"/>
            <a:endCxn id="13" idx="0"/>
          </p:cNvCxnSpPr>
          <p:nvPr/>
        </p:nvCxnSpPr>
        <p:spPr>
          <a:xfrm flipH="1">
            <a:off x="3007360" y="1463040"/>
            <a:ext cx="69215" cy="1314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p:nvPr/>
        </p:nvCxnSpPr>
        <p:spPr>
          <a:xfrm flipV="1">
            <a:off x="3371850" y="1337310"/>
            <a:ext cx="871220"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232910" y="1026160"/>
            <a:ext cx="881380" cy="746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椭圆 16"/>
          <p:cNvSpPr/>
          <p:nvPr/>
        </p:nvSpPr>
        <p:spPr>
          <a:xfrm>
            <a:off x="4382770" y="1150620"/>
            <a:ext cx="581025" cy="49784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8" name="直接连接符 17"/>
          <p:cNvCxnSpPr>
            <a:stCxn id="16" idx="0"/>
            <a:endCxn id="17" idx="0"/>
          </p:cNvCxnSpPr>
          <p:nvPr/>
        </p:nvCxnSpPr>
        <p:spPr>
          <a:xfrm>
            <a:off x="4673600" y="1026160"/>
            <a:ext cx="0" cy="12446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4382770" y="1125855"/>
            <a:ext cx="88900" cy="97155"/>
          </a:xfrm>
          <a:prstGeom prst="line">
            <a:avLst/>
          </a:prstGeom>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243070" y="254635"/>
            <a:ext cx="871220" cy="460375"/>
          </a:xfrm>
          <a:prstGeom prst="rect">
            <a:avLst/>
          </a:prstGeom>
          <a:noFill/>
        </p:spPr>
        <p:txBody>
          <a:bodyPr wrap="square" rtlCol="0">
            <a:spAutoFit/>
          </a:bodyPr>
          <a:p>
            <a:r>
              <a:rPr lang="zh-CN" altLang="en-US" sz="800"/>
              <a:t>环形缓冲区</a:t>
            </a:r>
            <a:endParaRPr lang="zh-CN" altLang="en-US" sz="800"/>
          </a:p>
          <a:p>
            <a:r>
              <a:rPr lang="zh-CN" altLang="en-US" sz="800"/>
              <a:t>数据占据</a:t>
            </a:r>
            <a:r>
              <a:rPr lang="en-US" altLang="zh-CN" sz="800"/>
              <a:t>80%</a:t>
            </a:r>
            <a:endParaRPr lang="en-US" altLang="zh-CN" sz="800"/>
          </a:p>
          <a:p>
            <a:r>
              <a:rPr lang="zh-CN" altLang="en-US" sz="800"/>
              <a:t>空闲占据</a:t>
            </a:r>
            <a:r>
              <a:rPr lang="en-US" altLang="zh-CN" sz="800"/>
              <a:t>20%</a:t>
            </a:r>
            <a:endParaRPr lang="en-US" altLang="zh-CN" sz="800"/>
          </a:p>
        </p:txBody>
      </p:sp>
      <p:sp>
        <p:nvSpPr>
          <p:cNvPr id="21" name="文本框 20"/>
          <p:cNvSpPr txBox="1"/>
          <p:nvPr/>
        </p:nvSpPr>
        <p:spPr>
          <a:xfrm>
            <a:off x="3891280" y="683895"/>
            <a:ext cx="1689735" cy="337185"/>
          </a:xfrm>
          <a:prstGeom prst="rect">
            <a:avLst/>
          </a:prstGeom>
          <a:noFill/>
        </p:spPr>
        <p:txBody>
          <a:bodyPr wrap="square" rtlCol="0">
            <a:spAutoFit/>
          </a:bodyPr>
          <a:p>
            <a:r>
              <a:rPr lang="zh-CN" altLang="en-US" sz="800"/>
              <a:t>每当数据达到最大存储容量时，就会溢出到本地文件中</a:t>
            </a:r>
            <a:endParaRPr lang="zh-CN" altLang="en-US" sz="800"/>
          </a:p>
        </p:txBody>
      </p:sp>
      <p:cxnSp>
        <p:nvCxnSpPr>
          <p:cNvPr id="22" name="直接箭头连接符 21"/>
          <p:cNvCxnSpPr>
            <a:stCxn id="16" idx="4"/>
          </p:cNvCxnSpPr>
          <p:nvPr/>
        </p:nvCxnSpPr>
        <p:spPr>
          <a:xfrm flipH="1">
            <a:off x="4170680" y="1772920"/>
            <a:ext cx="502920" cy="601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507740" y="2374900"/>
            <a:ext cx="1421130" cy="45656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900"/>
              <a:t>溢出区</a:t>
            </a:r>
            <a:endParaRPr lang="zh-CN" altLang="en-US" sz="900"/>
          </a:p>
        </p:txBody>
      </p:sp>
      <p:sp>
        <p:nvSpPr>
          <p:cNvPr id="25" name="文本框 24"/>
          <p:cNvSpPr txBox="1"/>
          <p:nvPr/>
        </p:nvSpPr>
        <p:spPr>
          <a:xfrm>
            <a:off x="3507740" y="1873250"/>
            <a:ext cx="1464310" cy="213995"/>
          </a:xfrm>
          <a:prstGeom prst="rect">
            <a:avLst/>
          </a:prstGeom>
          <a:noFill/>
        </p:spPr>
        <p:txBody>
          <a:bodyPr wrap="square" rtlCol="0">
            <a:spAutoFit/>
          </a:bodyPr>
          <a:p>
            <a:r>
              <a:rPr lang="zh-CN" altLang="en-US" sz="800"/>
              <a:t>使用</a:t>
            </a:r>
            <a:r>
              <a:rPr lang="en-US" altLang="zh-CN" sz="800"/>
              <a:t>hashPartition</a:t>
            </a:r>
            <a:r>
              <a:rPr lang="zh-CN" altLang="en-US" sz="800"/>
              <a:t>分区</a:t>
            </a:r>
            <a:endParaRPr lang="zh-CN" altLang="en-US" sz="800"/>
          </a:p>
        </p:txBody>
      </p:sp>
      <p:sp>
        <p:nvSpPr>
          <p:cNvPr id="26" name="文本框 25"/>
          <p:cNvSpPr txBox="1"/>
          <p:nvPr/>
        </p:nvSpPr>
        <p:spPr>
          <a:xfrm>
            <a:off x="3507740" y="2087245"/>
            <a:ext cx="1464310" cy="213995"/>
          </a:xfrm>
          <a:prstGeom prst="rect">
            <a:avLst/>
          </a:prstGeom>
          <a:noFill/>
        </p:spPr>
        <p:txBody>
          <a:bodyPr wrap="square" rtlCol="0">
            <a:spAutoFit/>
          </a:bodyPr>
          <a:p>
            <a:r>
              <a:rPr lang="zh-CN" sz="800"/>
              <a:t>实现</a:t>
            </a:r>
            <a:r>
              <a:rPr lang="en-US" altLang="zh-CN" sz="800"/>
              <a:t>comparableTo</a:t>
            </a:r>
            <a:r>
              <a:rPr lang="zh-CN" altLang="en-US" sz="800"/>
              <a:t>方法</a:t>
            </a:r>
            <a:endParaRPr lang="zh-CN" altLang="en-US" sz="800"/>
          </a:p>
        </p:txBody>
      </p:sp>
      <p:cxnSp>
        <p:nvCxnSpPr>
          <p:cNvPr id="27" name="直接箭头连接符 26"/>
          <p:cNvCxnSpPr>
            <a:stCxn id="24" idx="3"/>
          </p:cNvCxnSpPr>
          <p:nvPr/>
        </p:nvCxnSpPr>
        <p:spPr>
          <a:xfrm flipV="1">
            <a:off x="4928870" y="2240280"/>
            <a:ext cx="746125" cy="3632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4928870" y="2603500"/>
            <a:ext cx="704850"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439795" y="2831465"/>
            <a:ext cx="1600200" cy="337185"/>
          </a:xfrm>
          <a:prstGeom prst="rect">
            <a:avLst/>
          </a:prstGeom>
          <a:noFill/>
        </p:spPr>
        <p:txBody>
          <a:bodyPr wrap="square" rtlCol="0">
            <a:spAutoFit/>
          </a:bodyPr>
          <a:p>
            <a:r>
              <a:rPr lang="zh-CN" altLang="en-US" sz="800"/>
              <a:t>由于数据量可能很大，因此可能会溢出多个文件</a:t>
            </a:r>
            <a:endParaRPr lang="zh-CN" altLang="en-US" sz="800"/>
          </a:p>
        </p:txBody>
      </p:sp>
      <p:sp>
        <p:nvSpPr>
          <p:cNvPr id="31" name="文本框 30"/>
          <p:cNvSpPr txBox="1"/>
          <p:nvPr/>
        </p:nvSpPr>
        <p:spPr>
          <a:xfrm>
            <a:off x="4928870" y="2893695"/>
            <a:ext cx="633095" cy="829945"/>
          </a:xfrm>
          <a:prstGeom prst="rect">
            <a:avLst/>
          </a:prstGeom>
          <a:noFill/>
        </p:spPr>
        <p:txBody>
          <a:bodyPr wrap="square" rtlCol="0">
            <a:spAutoFit/>
          </a:bodyPr>
          <a:p>
            <a:r>
              <a:rPr lang="zh-CN" altLang="en-US" sz="800"/>
              <a:t>使用了快速排序和外部排序的方法对</a:t>
            </a:r>
            <a:r>
              <a:rPr lang="en-US" altLang="zh-CN" sz="800"/>
              <a:t>key</a:t>
            </a:r>
            <a:r>
              <a:rPr lang="zh-CN" altLang="en-US" sz="800"/>
              <a:t>进行排序</a:t>
            </a:r>
            <a:endParaRPr lang="zh-CN" altLang="en-US" sz="800"/>
          </a:p>
        </p:txBody>
      </p:sp>
      <p:sp>
        <p:nvSpPr>
          <p:cNvPr id="35" name="矩形 34"/>
          <p:cNvSpPr/>
          <p:nvPr/>
        </p:nvSpPr>
        <p:spPr>
          <a:xfrm>
            <a:off x="5695950" y="218821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36" name="矩形 35"/>
          <p:cNvSpPr/>
          <p:nvPr/>
        </p:nvSpPr>
        <p:spPr>
          <a:xfrm>
            <a:off x="6484620" y="218821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37" name="文本框 36"/>
          <p:cNvSpPr txBox="1"/>
          <p:nvPr/>
        </p:nvSpPr>
        <p:spPr>
          <a:xfrm>
            <a:off x="5633720" y="1400810"/>
            <a:ext cx="1940560" cy="706755"/>
          </a:xfrm>
          <a:prstGeom prst="rect">
            <a:avLst/>
          </a:prstGeom>
          <a:noFill/>
        </p:spPr>
        <p:txBody>
          <a:bodyPr wrap="square" rtlCol="0">
            <a:spAutoFit/>
          </a:bodyPr>
          <a:p>
            <a:r>
              <a:rPr lang="zh-CN" altLang="en-US" sz="800"/>
              <a:t>这里使用</a:t>
            </a:r>
            <a:r>
              <a:rPr lang="en-US" altLang="zh-CN" sz="800"/>
              <a:t>key.hashcode%partition</a:t>
            </a:r>
            <a:r>
              <a:rPr lang="zh-CN" altLang="en-US" sz="800"/>
              <a:t>求得每个</a:t>
            </a:r>
            <a:r>
              <a:rPr lang="en-US" altLang="zh-CN" sz="800"/>
              <a:t>key</a:t>
            </a:r>
            <a:r>
              <a:rPr lang="zh-CN" altLang="en-US" sz="800"/>
              <a:t>落在哪一个分区中（分区的数量由</a:t>
            </a:r>
            <a:r>
              <a:rPr lang="en-US" altLang="zh-CN" sz="800"/>
              <a:t>reduce task</a:t>
            </a:r>
            <a:r>
              <a:rPr lang="zh-CN" altLang="en-US" sz="800"/>
              <a:t>的数量来决定）</a:t>
            </a:r>
            <a:r>
              <a:rPr lang="en-US" altLang="zh-CN" sz="800"/>
              <a:t>.</a:t>
            </a:r>
            <a:r>
              <a:rPr lang="zh-CN" altLang="en-US" sz="800"/>
              <a:t>如果只有一个分区，那么所有的</a:t>
            </a:r>
            <a:r>
              <a:rPr lang="en-US" altLang="zh-CN" sz="800"/>
              <a:t>map task</a:t>
            </a:r>
            <a:r>
              <a:rPr lang="zh-CN" altLang="en-US" sz="800"/>
              <a:t>生成的文件就不会被分区</a:t>
            </a:r>
            <a:r>
              <a:rPr lang="en-US" altLang="zh-CN" sz="800"/>
              <a:t>.</a:t>
            </a:r>
            <a:endParaRPr lang="en-US" altLang="zh-CN" sz="800"/>
          </a:p>
        </p:txBody>
      </p:sp>
      <p:sp>
        <p:nvSpPr>
          <p:cNvPr id="38" name="矩形 37"/>
          <p:cNvSpPr/>
          <p:nvPr/>
        </p:nvSpPr>
        <p:spPr>
          <a:xfrm>
            <a:off x="5701665" y="276161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0" name="矩形 39"/>
          <p:cNvSpPr/>
          <p:nvPr/>
        </p:nvSpPr>
        <p:spPr>
          <a:xfrm>
            <a:off x="6490335" y="276161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cxnSp>
        <p:nvCxnSpPr>
          <p:cNvPr id="41" name="直接箭头连接符 40"/>
          <p:cNvCxnSpPr>
            <a:stCxn id="36" idx="3"/>
          </p:cNvCxnSpPr>
          <p:nvPr/>
        </p:nvCxnSpPr>
        <p:spPr>
          <a:xfrm>
            <a:off x="7221220" y="2302510"/>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40" idx="3"/>
          </p:cNvCxnSpPr>
          <p:nvPr/>
        </p:nvCxnSpPr>
        <p:spPr>
          <a:xfrm flipV="1">
            <a:off x="7226935" y="2530475"/>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7636510"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44" name="矩形 43"/>
          <p:cNvSpPr/>
          <p:nvPr/>
        </p:nvSpPr>
        <p:spPr>
          <a:xfrm>
            <a:off x="91878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45" name="文本框 44"/>
          <p:cNvSpPr txBox="1"/>
          <p:nvPr/>
        </p:nvSpPr>
        <p:spPr>
          <a:xfrm>
            <a:off x="5758180" y="2530475"/>
            <a:ext cx="732790" cy="213995"/>
          </a:xfrm>
          <a:prstGeom prst="rect">
            <a:avLst/>
          </a:prstGeom>
          <a:noFill/>
        </p:spPr>
        <p:txBody>
          <a:bodyPr wrap="square" rtlCol="0">
            <a:spAutoFit/>
          </a:bodyPr>
          <a:p>
            <a:r>
              <a:rPr lang="en-US" altLang="zh-CN" sz="800"/>
              <a:t>partition0</a:t>
            </a:r>
            <a:endParaRPr lang="en-US" altLang="zh-CN" sz="800"/>
          </a:p>
        </p:txBody>
      </p:sp>
      <p:sp>
        <p:nvSpPr>
          <p:cNvPr id="46" name="文本框 45"/>
          <p:cNvSpPr txBox="1"/>
          <p:nvPr/>
        </p:nvSpPr>
        <p:spPr>
          <a:xfrm>
            <a:off x="6494145" y="2530475"/>
            <a:ext cx="732790" cy="213995"/>
          </a:xfrm>
          <a:prstGeom prst="rect">
            <a:avLst/>
          </a:prstGeom>
          <a:noFill/>
        </p:spPr>
        <p:txBody>
          <a:bodyPr wrap="square" rtlCol="0">
            <a:spAutoFit/>
          </a:bodyPr>
          <a:p>
            <a:r>
              <a:rPr lang="en-US" altLang="zh-CN" sz="800"/>
              <a:t>partition1</a:t>
            </a:r>
            <a:endParaRPr lang="en-US" altLang="zh-CN" sz="800"/>
          </a:p>
        </p:txBody>
      </p:sp>
      <p:sp>
        <p:nvSpPr>
          <p:cNvPr id="47" name="矩形 46"/>
          <p:cNvSpPr/>
          <p:nvPr/>
        </p:nvSpPr>
        <p:spPr>
          <a:xfrm>
            <a:off x="8399145" y="2416175"/>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48" name="矩形 47"/>
          <p:cNvSpPr/>
          <p:nvPr/>
        </p:nvSpPr>
        <p:spPr>
          <a:xfrm>
            <a:off x="9924415" y="24161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49" name="文本框 48"/>
          <p:cNvSpPr txBox="1"/>
          <p:nvPr/>
        </p:nvSpPr>
        <p:spPr>
          <a:xfrm>
            <a:off x="8105775" y="2160905"/>
            <a:ext cx="732790" cy="213995"/>
          </a:xfrm>
          <a:prstGeom prst="rect">
            <a:avLst/>
          </a:prstGeom>
          <a:noFill/>
        </p:spPr>
        <p:txBody>
          <a:bodyPr wrap="square" rtlCol="0">
            <a:spAutoFit/>
          </a:bodyPr>
          <a:p>
            <a:r>
              <a:rPr lang="en-US" altLang="zh-CN" sz="800"/>
              <a:t>partition0</a:t>
            </a:r>
            <a:endParaRPr lang="en-US" altLang="zh-CN" sz="800"/>
          </a:p>
        </p:txBody>
      </p:sp>
      <p:sp>
        <p:nvSpPr>
          <p:cNvPr id="50" name="文本框 49"/>
          <p:cNvSpPr txBox="1"/>
          <p:nvPr/>
        </p:nvSpPr>
        <p:spPr>
          <a:xfrm>
            <a:off x="9579610" y="2160905"/>
            <a:ext cx="732790" cy="213995"/>
          </a:xfrm>
          <a:prstGeom prst="rect">
            <a:avLst/>
          </a:prstGeom>
          <a:noFill/>
        </p:spPr>
        <p:txBody>
          <a:bodyPr wrap="square" rtlCol="0">
            <a:spAutoFit/>
          </a:bodyPr>
          <a:p>
            <a:r>
              <a:rPr lang="en-US" altLang="zh-CN" sz="800"/>
              <a:t>partition1</a:t>
            </a:r>
            <a:endParaRPr lang="en-US" altLang="zh-CN" sz="800"/>
          </a:p>
        </p:txBody>
      </p:sp>
      <p:sp>
        <p:nvSpPr>
          <p:cNvPr id="51" name="文本框 50"/>
          <p:cNvSpPr txBox="1"/>
          <p:nvPr/>
        </p:nvSpPr>
        <p:spPr>
          <a:xfrm>
            <a:off x="7226935" y="2641600"/>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52" name="文本框 51"/>
          <p:cNvSpPr txBox="1"/>
          <p:nvPr/>
        </p:nvSpPr>
        <p:spPr>
          <a:xfrm>
            <a:off x="5934710" y="3070225"/>
            <a:ext cx="1213485" cy="368300"/>
          </a:xfrm>
          <a:prstGeom prst="rect">
            <a:avLst/>
          </a:prstGeom>
          <a:noFill/>
        </p:spPr>
        <p:txBody>
          <a:bodyPr wrap="square" rtlCol="0">
            <a:spAutoFit/>
          </a:bodyPr>
          <a:p>
            <a:r>
              <a:rPr lang="zh-CN" altLang="en-US" sz="900"/>
              <a:t>在每个内的</a:t>
            </a:r>
            <a:r>
              <a:rPr lang="en-US" altLang="zh-CN" sz="900"/>
              <a:t>key</a:t>
            </a:r>
            <a:r>
              <a:rPr lang="zh-CN" altLang="en-US" sz="900"/>
              <a:t>现在都已经是有序的</a:t>
            </a:r>
            <a:endParaRPr lang="zh-CN" altLang="en-US" sz="900"/>
          </a:p>
        </p:txBody>
      </p:sp>
      <p:cxnSp>
        <p:nvCxnSpPr>
          <p:cNvPr id="53" name="直接箭头连接符 52"/>
          <p:cNvCxnSpPr/>
          <p:nvPr/>
        </p:nvCxnSpPr>
        <p:spPr>
          <a:xfrm>
            <a:off x="6757035" y="4380865"/>
            <a:ext cx="435610" cy="248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6762750" y="4608830"/>
            <a:ext cx="409575" cy="3454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172325"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56" name="矩形 55"/>
          <p:cNvSpPr/>
          <p:nvPr/>
        </p:nvSpPr>
        <p:spPr>
          <a:xfrm>
            <a:off x="87236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57" name="矩形 56"/>
          <p:cNvSpPr/>
          <p:nvPr/>
        </p:nvSpPr>
        <p:spPr>
          <a:xfrm>
            <a:off x="7934960" y="449453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58" name="矩形 57"/>
          <p:cNvSpPr/>
          <p:nvPr/>
        </p:nvSpPr>
        <p:spPr>
          <a:xfrm>
            <a:off x="9460230" y="4494530"/>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59" name="文本框 58"/>
          <p:cNvSpPr txBox="1"/>
          <p:nvPr/>
        </p:nvSpPr>
        <p:spPr>
          <a:xfrm>
            <a:off x="7641590" y="4239260"/>
            <a:ext cx="732790" cy="213995"/>
          </a:xfrm>
          <a:prstGeom prst="rect">
            <a:avLst/>
          </a:prstGeom>
          <a:noFill/>
        </p:spPr>
        <p:txBody>
          <a:bodyPr wrap="square" rtlCol="0">
            <a:spAutoFit/>
          </a:bodyPr>
          <a:p>
            <a:r>
              <a:rPr lang="en-US" altLang="zh-CN" sz="800"/>
              <a:t>partition0</a:t>
            </a:r>
            <a:endParaRPr lang="en-US" altLang="zh-CN" sz="800"/>
          </a:p>
        </p:txBody>
      </p:sp>
      <p:sp>
        <p:nvSpPr>
          <p:cNvPr id="60" name="文本框 59"/>
          <p:cNvSpPr txBox="1"/>
          <p:nvPr/>
        </p:nvSpPr>
        <p:spPr>
          <a:xfrm>
            <a:off x="9115425" y="4239260"/>
            <a:ext cx="732790" cy="213995"/>
          </a:xfrm>
          <a:prstGeom prst="rect">
            <a:avLst/>
          </a:prstGeom>
          <a:noFill/>
        </p:spPr>
        <p:txBody>
          <a:bodyPr wrap="square" rtlCol="0">
            <a:spAutoFit/>
          </a:bodyPr>
          <a:p>
            <a:r>
              <a:rPr lang="en-US" altLang="zh-CN" sz="800"/>
              <a:t>partition1</a:t>
            </a:r>
            <a:endParaRPr lang="en-US" altLang="zh-CN" sz="800"/>
          </a:p>
        </p:txBody>
      </p:sp>
      <p:sp>
        <p:nvSpPr>
          <p:cNvPr id="61" name="文本框 60"/>
          <p:cNvSpPr txBox="1"/>
          <p:nvPr/>
        </p:nvSpPr>
        <p:spPr>
          <a:xfrm>
            <a:off x="6762750" y="4719955"/>
            <a:ext cx="1104900" cy="583565"/>
          </a:xfrm>
          <a:prstGeom prst="rect">
            <a:avLst/>
          </a:prstGeom>
          <a:noFill/>
        </p:spPr>
        <p:txBody>
          <a:bodyPr wrap="square" rtlCol="0">
            <a:spAutoFit/>
          </a:bodyPr>
          <a:p>
            <a:r>
              <a:rPr lang="zh-CN" altLang="en-US" sz="800"/>
              <a:t>使用归并排序</a:t>
            </a:r>
            <a:r>
              <a:rPr lang="en-US" altLang="zh-CN" sz="800"/>
              <a:t>.</a:t>
            </a:r>
            <a:r>
              <a:rPr lang="zh-CN" altLang="en-US" sz="800"/>
              <a:t>将该</a:t>
            </a:r>
            <a:r>
              <a:rPr lang="en-US" altLang="zh-CN" sz="800"/>
              <a:t>map task</a:t>
            </a:r>
            <a:r>
              <a:rPr lang="zh-CN" altLang="en-US" sz="800"/>
              <a:t>溢出的所有文件，根据分区归并成一个大文件</a:t>
            </a:r>
            <a:endParaRPr lang="zh-CN" altLang="en-US" sz="800"/>
          </a:p>
        </p:txBody>
      </p:sp>
      <p:sp>
        <p:nvSpPr>
          <p:cNvPr id="62" name="矩形 61"/>
          <p:cNvSpPr/>
          <p:nvPr/>
        </p:nvSpPr>
        <p:spPr>
          <a:xfrm>
            <a:off x="2522855" y="4159250"/>
            <a:ext cx="1001395" cy="10433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sz="900"/>
          </a:p>
        </p:txBody>
      </p:sp>
      <p:sp>
        <p:nvSpPr>
          <p:cNvPr id="63" name="文本框 62"/>
          <p:cNvSpPr txBox="1"/>
          <p:nvPr/>
        </p:nvSpPr>
        <p:spPr>
          <a:xfrm>
            <a:off x="2606675" y="3819525"/>
            <a:ext cx="833120" cy="229870"/>
          </a:xfrm>
          <a:prstGeom prst="rect">
            <a:avLst/>
          </a:prstGeom>
          <a:noFill/>
        </p:spPr>
        <p:txBody>
          <a:bodyPr wrap="square" rtlCol="0">
            <a:spAutoFit/>
          </a:bodyPr>
          <a:p>
            <a:r>
              <a:rPr lang="en-US" altLang="zh-CN" sz="900"/>
              <a:t>map task2</a:t>
            </a:r>
            <a:endParaRPr lang="en-US" altLang="zh-CN" sz="900"/>
          </a:p>
        </p:txBody>
      </p:sp>
      <p:sp>
        <p:nvSpPr>
          <p:cNvPr id="66" name="文本框 65"/>
          <p:cNvSpPr txBox="1"/>
          <p:nvPr/>
        </p:nvSpPr>
        <p:spPr>
          <a:xfrm>
            <a:off x="4429760" y="4481195"/>
            <a:ext cx="1349375" cy="245110"/>
          </a:xfrm>
          <a:prstGeom prst="rect">
            <a:avLst/>
          </a:prstGeom>
          <a:noFill/>
        </p:spPr>
        <p:txBody>
          <a:bodyPr wrap="square" rtlCol="0">
            <a:spAutoFit/>
          </a:bodyPr>
          <a:p>
            <a:r>
              <a:rPr lang="en-US" altLang="zh-CN" sz="1000"/>
              <a:t>....</a:t>
            </a:r>
            <a:endParaRPr lang="en-US" altLang="zh-CN" sz="1000"/>
          </a:p>
        </p:txBody>
      </p:sp>
      <p:cxnSp>
        <p:nvCxnSpPr>
          <p:cNvPr id="67" name="直接箭头连接符 66"/>
          <p:cNvCxnSpPr>
            <a:stCxn id="47" idx="1"/>
          </p:cNvCxnSpPr>
          <p:nvPr/>
        </p:nvCxnSpPr>
        <p:spPr>
          <a:xfrm flipV="1">
            <a:off x="8399145" y="1005205"/>
            <a:ext cx="845185" cy="1525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7" idx="1"/>
          </p:cNvCxnSpPr>
          <p:nvPr/>
        </p:nvCxnSpPr>
        <p:spPr>
          <a:xfrm flipV="1">
            <a:off x="7934960" y="1047115"/>
            <a:ext cx="1278255" cy="356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7962900" y="1594485"/>
            <a:ext cx="2444115" cy="337185"/>
          </a:xfrm>
          <a:prstGeom prst="rect">
            <a:avLst/>
          </a:prstGeom>
          <a:noFill/>
        </p:spPr>
        <p:txBody>
          <a:bodyPr wrap="square" rtlCol="0">
            <a:spAutoFit/>
          </a:bodyPr>
          <a:p>
            <a:r>
              <a:rPr lang="zh-CN" altLang="en-US" sz="800"/>
              <a:t>分区文件会被下载到</a:t>
            </a:r>
            <a:r>
              <a:rPr lang="en-US" altLang="zh-CN" sz="800"/>
              <a:t>reduce task</a:t>
            </a:r>
            <a:r>
              <a:rPr lang="zh-CN" altLang="en-US" sz="800"/>
              <a:t>本地工作磁盘</a:t>
            </a:r>
            <a:r>
              <a:rPr lang="en-US" altLang="zh-CN" sz="800"/>
              <a:t>.</a:t>
            </a:r>
            <a:endParaRPr lang="en-US" altLang="zh-CN" sz="800"/>
          </a:p>
          <a:p>
            <a:r>
              <a:rPr lang="zh-CN" altLang="en-US" sz="800"/>
              <a:t>相同的分区会被分配到同一个</a:t>
            </a:r>
            <a:r>
              <a:rPr lang="en-US" altLang="zh-CN" sz="800"/>
              <a:t>reduce task</a:t>
            </a:r>
            <a:r>
              <a:rPr lang="zh-CN" altLang="en-US" sz="800"/>
              <a:t>中</a:t>
            </a:r>
            <a:endParaRPr lang="zh-CN" altLang="en-US" sz="800"/>
          </a:p>
        </p:txBody>
      </p:sp>
      <p:sp>
        <p:nvSpPr>
          <p:cNvPr id="70" name="矩形 69"/>
          <p:cNvSpPr/>
          <p:nvPr/>
        </p:nvSpPr>
        <p:spPr>
          <a:xfrm>
            <a:off x="9224010"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1" name="矩形 70"/>
          <p:cNvSpPr/>
          <p:nvPr/>
        </p:nvSpPr>
        <p:spPr>
          <a:xfrm>
            <a:off x="9986645" y="72390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2" name="矩形 71"/>
          <p:cNvSpPr/>
          <p:nvPr/>
        </p:nvSpPr>
        <p:spPr>
          <a:xfrm>
            <a:off x="9224010"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a,1 b,1,...</a:t>
            </a:r>
            <a:endParaRPr lang="en-US" altLang="zh-CN" sz="800"/>
          </a:p>
        </p:txBody>
      </p:sp>
      <p:sp>
        <p:nvSpPr>
          <p:cNvPr id="73" name="矩形 72"/>
          <p:cNvSpPr/>
          <p:nvPr/>
        </p:nvSpPr>
        <p:spPr>
          <a:xfrm>
            <a:off x="9986645" y="1150620"/>
            <a:ext cx="788670" cy="2279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c,1 d,1,...</a:t>
            </a:r>
            <a:endParaRPr lang="en-US" altLang="zh-CN" sz="800"/>
          </a:p>
        </p:txBody>
      </p:sp>
      <p:sp>
        <p:nvSpPr>
          <p:cNvPr id="74" name="文本框 73"/>
          <p:cNvSpPr txBox="1"/>
          <p:nvPr/>
        </p:nvSpPr>
        <p:spPr>
          <a:xfrm>
            <a:off x="9638030" y="445135"/>
            <a:ext cx="732790" cy="213995"/>
          </a:xfrm>
          <a:prstGeom prst="rect">
            <a:avLst/>
          </a:prstGeom>
          <a:noFill/>
        </p:spPr>
        <p:txBody>
          <a:bodyPr wrap="square" rtlCol="0">
            <a:spAutoFit/>
          </a:bodyPr>
          <a:p>
            <a:r>
              <a:rPr lang="en-US" altLang="zh-CN" sz="800"/>
              <a:t>partition0</a:t>
            </a:r>
            <a:endParaRPr lang="en-US" altLang="zh-CN" sz="800"/>
          </a:p>
        </p:txBody>
      </p:sp>
      <p:sp>
        <p:nvSpPr>
          <p:cNvPr id="75" name="文本框 74"/>
          <p:cNvSpPr txBox="1"/>
          <p:nvPr/>
        </p:nvSpPr>
        <p:spPr>
          <a:xfrm>
            <a:off x="9638030" y="1421765"/>
            <a:ext cx="732790" cy="213995"/>
          </a:xfrm>
          <a:prstGeom prst="rect">
            <a:avLst/>
          </a:prstGeom>
          <a:noFill/>
        </p:spPr>
        <p:txBody>
          <a:bodyPr wrap="square" rtlCol="0">
            <a:spAutoFit/>
          </a:bodyPr>
          <a:p>
            <a:r>
              <a:rPr lang="en-US" altLang="zh-CN" sz="800"/>
              <a:t>partition0</a:t>
            </a:r>
            <a:endParaRPr lang="en-US" altLang="zh-CN" sz="800"/>
          </a:p>
        </p:txBody>
      </p:sp>
      <p:sp>
        <p:nvSpPr>
          <p:cNvPr id="76" name="矩形 75"/>
          <p:cNvSpPr/>
          <p:nvPr/>
        </p:nvSpPr>
        <p:spPr>
          <a:xfrm>
            <a:off x="10977245" y="44513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77" name="文本框 76"/>
          <p:cNvSpPr txBox="1"/>
          <p:nvPr/>
        </p:nvSpPr>
        <p:spPr>
          <a:xfrm>
            <a:off x="11107420" y="231140"/>
            <a:ext cx="939800" cy="213995"/>
          </a:xfrm>
          <a:prstGeom prst="rect">
            <a:avLst/>
          </a:prstGeom>
          <a:noFill/>
        </p:spPr>
        <p:txBody>
          <a:bodyPr wrap="square" rtlCol="0">
            <a:spAutoFit/>
          </a:bodyPr>
          <a:p>
            <a:r>
              <a:rPr lang="en-US" altLang="zh-CN" sz="800"/>
              <a:t>reduce task1</a:t>
            </a:r>
            <a:endParaRPr lang="en-US" altLang="zh-CN" sz="800"/>
          </a:p>
        </p:txBody>
      </p:sp>
      <p:sp>
        <p:nvSpPr>
          <p:cNvPr id="78" name="文本框 77"/>
          <p:cNvSpPr txBox="1"/>
          <p:nvPr/>
        </p:nvSpPr>
        <p:spPr>
          <a:xfrm>
            <a:off x="7801610" y="723900"/>
            <a:ext cx="1313815" cy="583565"/>
          </a:xfrm>
          <a:prstGeom prst="rect">
            <a:avLst/>
          </a:prstGeom>
          <a:noFill/>
        </p:spPr>
        <p:txBody>
          <a:bodyPr wrap="square" rtlCol="0">
            <a:spAutoFit/>
          </a:bodyPr>
          <a:p>
            <a:r>
              <a:rPr lang="zh-CN" altLang="en-US" sz="800"/>
              <a:t>将所有</a:t>
            </a:r>
            <a:r>
              <a:rPr lang="en-US" altLang="zh-CN" sz="800"/>
              <a:t>map task</a:t>
            </a:r>
            <a:r>
              <a:rPr lang="zh-CN" altLang="en-US" sz="800"/>
              <a:t>中的所有</a:t>
            </a:r>
            <a:r>
              <a:rPr lang="en-US" altLang="zh-CN" sz="800"/>
              <a:t>partition0</a:t>
            </a:r>
            <a:r>
              <a:rPr lang="zh-CN" altLang="en-US" sz="800"/>
              <a:t>再进行归并排序</a:t>
            </a:r>
            <a:r>
              <a:rPr lang="en-US" altLang="zh-CN" sz="800"/>
              <a:t>.</a:t>
            </a:r>
            <a:r>
              <a:rPr lang="zh-CN" altLang="en-US" sz="800"/>
              <a:t>合成的文件再分配到</a:t>
            </a:r>
            <a:r>
              <a:rPr lang="en-US" altLang="zh-CN" sz="800"/>
              <a:t>reduce task1</a:t>
            </a:r>
            <a:endParaRPr lang="en-US" altLang="zh-CN" sz="800"/>
          </a:p>
        </p:txBody>
      </p:sp>
      <p:sp>
        <p:nvSpPr>
          <p:cNvPr id="79" name="文本框 78"/>
          <p:cNvSpPr txBox="1"/>
          <p:nvPr/>
        </p:nvSpPr>
        <p:spPr>
          <a:xfrm>
            <a:off x="10977245" y="659130"/>
            <a:ext cx="691515" cy="213995"/>
          </a:xfrm>
          <a:prstGeom prst="rect">
            <a:avLst/>
          </a:prstGeom>
          <a:noFill/>
        </p:spPr>
        <p:txBody>
          <a:bodyPr wrap="square" rtlCol="0">
            <a:spAutoFit/>
          </a:bodyPr>
          <a:p>
            <a:r>
              <a:rPr lang="en-US" altLang="zh-CN" sz="800"/>
              <a:t>Reducer</a:t>
            </a:r>
            <a:endParaRPr lang="en-US" altLang="zh-CN" sz="800"/>
          </a:p>
        </p:txBody>
      </p:sp>
      <p:sp>
        <p:nvSpPr>
          <p:cNvPr id="80" name="文本框 79"/>
          <p:cNvSpPr txBox="1"/>
          <p:nvPr/>
        </p:nvSpPr>
        <p:spPr>
          <a:xfrm>
            <a:off x="2774315" y="892810"/>
            <a:ext cx="732790" cy="213995"/>
          </a:xfrm>
          <a:prstGeom prst="rect">
            <a:avLst/>
          </a:prstGeom>
          <a:noFill/>
        </p:spPr>
        <p:txBody>
          <a:bodyPr wrap="square" rtlCol="0">
            <a:spAutoFit/>
          </a:bodyPr>
          <a:p>
            <a:r>
              <a:rPr lang="en-US" altLang="zh-CN" sz="800"/>
              <a:t>Mapper</a:t>
            </a:r>
            <a:endParaRPr lang="en-US" altLang="zh-CN" sz="800"/>
          </a:p>
        </p:txBody>
      </p:sp>
      <p:sp>
        <p:nvSpPr>
          <p:cNvPr id="81" name="文本框 80"/>
          <p:cNvSpPr txBox="1"/>
          <p:nvPr/>
        </p:nvSpPr>
        <p:spPr>
          <a:xfrm>
            <a:off x="10977245" y="911860"/>
            <a:ext cx="1157605" cy="213995"/>
          </a:xfrm>
          <a:prstGeom prst="rect">
            <a:avLst/>
          </a:prstGeom>
          <a:noFill/>
        </p:spPr>
        <p:txBody>
          <a:bodyPr wrap="square" rtlCol="0">
            <a:spAutoFit/>
          </a:bodyPr>
          <a:p>
            <a:r>
              <a:rPr lang="en-US" altLang="zh-CN" sz="800"/>
              <a:t>reduce(k,values)</a:t>
            </a:r>
            <a:endParaRPr lang="en-US" altLang="zh-CN" sz="800"/>
          </a:p>
        </p:txBody>
      </p:sp>
      <p:cxnSp>
        <p:nvCxnSpPr>
          <p:cNvPr id="82" name="直接箭头连接符 81"/>
          <p:cNvCxnSpPr>
            <a:stCxn id="81" idx="2"/>
          </p:cNvCxnSpPr>
          <p:nvPr/>
        </p:nvCxnSpPr>
        <p:spPr>
          <a:xfrm flipH="1">
            <a:off x="11539220" y="1125855"/>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11024235" y="1398905"/>
            <a:ext cx="1003935" cy="213995"/>
          </a:xfrm>
          <a:prstGeom prst="rect">
            <a:avLst/>
          </a:prstGeom>
          <a:noFill/>
        </p:spPr>
        <p:txBody>
          <a:bodyPr wrap="square" rtlCol="0">
            <a:spAutoFit/>
          </a:bodyPr>
          <a:p>
            <a:r>
              <a:rPr lang="en-US" altLang="zh-CN" sz="800"/>
              <a:t>outputFormat</a:t>
            </a:r>
            <a:endParaRPr lang="en-US" altLang="zh-CN" sz="800"/>
          </a:p>
        </p:txBody>
      </p:sp>
      <p:cxnSp>
        <p:nvCxnSpPr>
          <p:cNvPr id="84" name="直接箭头连接符 83"/>
          <p:cNvCxnSpPr/>
          <p:nvPr/>
        </p:nvCxnSpPr>
        <p:spPr>
          <a:xfrm flipH="1">
            <a:off x="11357610" y="1587500"/>
            <a:ext cx="17145" cy="290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文本框 85"/>
          <p:cNvSpPr txBox="1"/>
          <p:nvPr/>
        </p:nvSpPr>
        <p:spPr>
          <a:xfrm>
            <a:off x="10977245" y="1873250"/>
            <a:ext cx="690880" cy="213995"/>
          </a:xfrm>
          <a:prstGeom prst="rect">
            <a:avLst/>
          </a:prstGeom>
          <a:noFill/>
        </p:spPr>
        <p:txBody>
          <a:bodyPr wrap="square" rtlCol="0">
            <a:spAutoFit/>
          </a:bodyPr>
          <a:p>
            <a:r>
              <a:rPr lang="en-US" altLang="zh-CN" sz="800"/>
              <a:t>write(k,v)</a:t>
            </a:r>
            <a:endParaRPr lang="en-US" altLang="zh-CN" sz="800"/>
          </a:p>
        </p:txBody>
      </p:sp>
      <p:sp>
        <p:nvSpPr>
          <p:cNvPr id="87" name="矩形 86"/>
          <p:cNvSpPr/>
          <p:nvPr/>
        </p:nvSpPr>
        <p:spPr>
          <a:xfrm>
            <a:off x="11607800" y="236664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88" name="直接箭头连接符 87"/>
          <p:cNvCxnSpPr/>
          <p:nvPr/>
        </p:nvCxnSpPr>
        <p:spPr>
          <a:xfrm>
            <a:off x="11357610" y="2049145"/>
            <a:ext cx="241300" cy="302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11225530" y="2137410"/>
            <a:ext cx="909320" cy="213995"/>
          </a:xfrm>
          <a:prstGeom prst="rect">
            <a:avLst/>
          </a:prstGeom>
          <a:noFill/>
        </p:spPr>
        <p:txBody>
          <a:bodyPr wrap="square" rtlCol="0">
            <a:spAutoFit/>
          </a:bodyPr>
          <a:p>
            <a:r>
              <a:rPr lang="en-US" altLang="zh-CN" sz="800"/>
              <a:t>part-r-00000</a:t>
            </a:r>
            <a:endParaRPr lang="en-US" altLang="zh-CN" sz="800"/>
          </a:p>
        </p:txBody>
      </p:sp>
      <p:cxnSp>
        <p:nvCxnSpPr>
          <p:cNvPr id="90" name="直接箭头连接符 89"/>
          <p:cNvCxnSpPr>
            <a:stCxn id="48" idx="1"/>
          </p:cNvCxnSpPr>
          <p:nvPr/>
        </p:nvCxnSpPr>
        <p:spPr>
          <a:xfrm flipH="1">
            <a:off x="9582785" y="2530475"/>
            <a:ext cx="341630" cy="704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57" idx="3"/>
          </p:cNvCxnSpPr>
          <p:nvPr/>
        </p:nvCxnSpPr>
        <p:spPr>
          <a:xfrm flipV="1">
            <a:off x="8723630" y="3235325"/>
            <a:ext cx="859155" cy="1373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96342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3" name="矩形 92"/>
          <p:cNvSpPr/>
          <p:nvPr/>
        </p:nvSpPr>
        <p:spPr>
          <a:xfrm>
            <a:off x="10370820" y="31400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4" name="矩形 93"/>
          <p:cNvSpPr/>
          <p:nvPr/>
        </p:nvSpPr>
        <p:spPr>
          <a:xfrm>
            <a:off x="96342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d1,h1,...</a:t>
            </a:r>
            <a:endParaRPr lang="en-US" altLang="zh-CN" sz="800"/>
          </a:p>
        </p:txBody>
      </p:sp>
      <p:sp>
        <p:nvSpPr>
          <p:cNvPr id="95" name="矩形 94"/>
          <p:cNvSpPr/>
          <p:nvPr/>
        </p:nvSpPr>
        <p:spPr>
          <a:xfrm>
            <a:off x="10370820" y="3495675"/>
            <a:ext cx="736600" cy="22796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o1,p1,...</a:t>
            </a:r>
            <a:endParaRPr lang="en-US" altLang="zh-CN" sz="800"/>
          </a:p>
        </p:txBody>
      </p:sp>
      <p:sp>
        <p:nvSpPr>
          <p:cNvPr id="96" name="文本框 95"/>
          <p:cNvSpPr txBox="1"/>
          <p:nvPr/>
        </p:nvSpPr>
        <p:spPr>
          <a:xfrm>
            <a:off x="9986645" y="2875915"/>
            <a:ext cx="732790" cy="213995"/>
          </a:xfrm>
          <a:prstGeom prst="rect">
            <a:avLst/>
          </a:prstGeom>
          <a:noFill/>
        </p:spPr>
        <p:txBody>
          <a:bodyPr wrap="square" rtlCol="0">
            <a:spAutoFit/>
          </a:bodyPr>
          <a:p>
            <a:r>
              <a:rPr lang="en-US" altLang="zh-CN" sz="800"/>
              <a:t>partition1</a:t>
            </a:r>
            <a:endParaRPr lang="en-US" altLang="zh-CN" sz="800"/>
          </a:p>
        </p:txBody>
      </p:sp>
      <p:sp>
        <p:nvSpPr>
          <p:cNvPr id="97" name="文本框 96"/>
          <p:cNvSpPr txBox="1"/>
          <p:nvPr/>
        </p:nvSpPr>
        <p:spPr>
          <a:xfrm>
            <a:off x="9986645" y="3815080"/>
            <a:ext cx="732790" cy="213995"/>
          </a:xfrm>
          <a:prstGeom prst="rect">
            <a:avLst/>
          </a:prstGeom>
          <a:noFill/>
        </p:spPr>
        <p:txBody>
          <a:bodyPr wrap="square" rtlCol="0">
            <a:spAutoFit/>
          </a:bodyPr>
          <a:p>
            <a:r>
              <a:rPr lang="en-US" altLang="zh-CN" sz="800"/>
              <a:t>partition1</a:t>
            </a:r>
            <a:endParaRPr lang="en-US" altLang="zh-CN" sz="800"/>
          </a:p>
        </p:txBody>
      </p:sp>
      <p:cxnSp>
        <p:nvCxnSpPr>
          <p:cNvPr id="98" name="直接箭头连接符 97"/>
          <p:cNvCxnSpPr>
            <a:stCxn id="73" idx="3"/>
            <a:endCxn id="79" idx="1"/>
          </p:cNvCxnSpPr>
          <p:nvPr/>
        </p:nvCxnSpPr>
        <p:spPr>
          <a:xfrm flipV="1">
            <a:off x="10775315" y="766445"/>
            <a:ext cx="201930" cy="498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stCxn id="71" idx="3"/>
          </p:cNvCxnSpPr>
          <p:nvPr/>
        </p:nvCxnSpPr>
        <p:spPr>
          <a:xfrm flipV="1">
            <a:off x="10775315" y="789940"/>
            <a:ext cx="197485" cy="4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3" idx="3"/>
          </p:cNvCxnSpPr>
          <p:nvPr/>
        </p:nvCxnSpPr>
        <p:spPr>
          <a:xfrm>
            <a:off x="11107420" y="3254375"/>
            <a:ext cx="267335" cy="1226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5" idx="3"/>
          </p:cNvCxnSpPr>
          <p:nvPr/>
        </p:nvCxnSpPr>
        <p:spPr>
          <a:xfrm>
            <a:off x="11107420" y="3609975"/>
            <a:ext cx="260350" cy="835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11024235" y="4487545"/>
            <a:ext cx="1057275" cy="728345"/>
          </a:xfrm>
          <a:prstGeom prst="rect">
            <a:avLst/>
          </a:prstGeom>
        </p:spPr>
        <p:style>
          <a:lnRef idx="2">
            <a:schemeClr val="accent1"/>
          </a:lnRef>
          <a:fillRef idx="1">
            <a:schemeClr val="lt1"/>
          </a:fillRef>
          <a:effectRef idx="0">
            <a:schemeClr val="accent1"/>
          </a:effectRef>
          <a:fontRef idx="minor">
            <a:schemeClr val="dk1"/>
          </a:fontRef>
        </p:style>
        <p:txBody>
          <a:bodyPr rtlCol="0" anchor="ctr"/>
          <a:p>
            <a:pPr algn="ctr"/>
            <a:endParaRPr lang="zh-CN" altLang="en-US"/>
          </a:p>
        </p:txBody>
      </p:sp>
      <p:sp>
        <p:nvSpPr>
          <p:cNvPr id="104" name="文本框 103"/>
          <p:cNvSpPr txBox="1"/>
          <p:nvPr/>
        </p:nvSpPr>
        <p:spPr>
          <a:xfrm>
            <a:off x="11349355" y="4273550"/>
            <a:ext cx="939800" cy="213995"/>
          </a:xfrm>
          <a:prstGeom prst="rect">
            <a:avLst/>
          </a:prstGeom>
          <a:noFill/>
        </p:spPr>
        <p:txBody>
          <a:bodyPr wrap="square" rtlCol="0">
            <a:spAutoFit/>
          </a:bodyPr>
          <a:p>
            <a:r>
              <a:rPr lang="en-US" altLang="zh-CN" sz="800"/>
              <a:t>reduce task1</a:t>
            </a:r>
            <a:endParaRPr lang="en-US" altLang="zh-CN" sz="800"/>
          </a:p>
        </p:txBody>
      </p:sp>
      <p:sp>
        <p:nvSpPr>
          <p:cNvPr id="105" name="文本框 104"/>
          <p:cNvSpPr txBox="1"/>
          <p:nvPr/>
        </p:nvSpPr>
        <p:spPr>
          <a:xfrm>
            <a:off x="11024235" y="4701540"/>
            <a:ext cx="691515" cy="213995"/>
          </a:xfrm>
          <a:prstGeom prst="rect">
            <a:avLst/>
          </a:prstGeom>
          <a:noFill/>
        </p:spPr>
        <p:txBody>
          <a:bodyPr wrap="square" rtlCol="0">
            <a:spAutoFit/>
          </a:bodyPr>
          <a:p>
            <a:r>
              <a:rPr lang="en-US" altLang="zh-CN" sz="800"/>
              <a:t>Reducer</a:t>
            </a:r>
            <a:endParaRPr lang="en-US" altLang="zh-CN" sz="800"/>
          </a:p>
        </p:txBody>
      </p:sp>
      <p:sp>
        <p:nvSpPr>
          <p:cNvPr id="106" name="文本框 105"/>
          <p:cNvSpPr txBox="1"/>
          <p:nvPr/>
        </p:nvSpPr>
        <p:spPr>
          <a:xfrm>
            <a:off x="11024235" y="4954270"/>
            <a:ext cx="1157605" cy="213995"/>
          </a:xfrm>
          <a:prstGeom prst="rect">
            <a:avLst/>
          </a:prstGeom>
          <a:noFill/>
        </p:spPr>
        <p:txBody>
          <a:bodyPr wrap="square" rtlCol="0">
            <a:spAutoFit/>
          </a:bodyPr>
          <a:p>
            <a:r>
              <a:rPr lang="en-US" altLang="zh-CN" sz="800"/>
              <a:t>reduce(k,values)</a:t>
            </a:r>
            <a:endParaRPr lang="en-US" altLang="zh-CN" sz="800"/>
          </a:p>
        </p:txBody>
      </p:sp>
      <p:sp>
        <p:nvSpPr>
          <p:cNvPr id="109" name="矩形 108"/>
          <p:cNvSpPr/>
          <p:nvPr/>
        </p:nvSpPr>
        <p:spPr>
          <a:xfrm>
            <a:off x="10393680" y="5733415"/>
            <a:ext cx="325755" cy="8585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cxnSp>
        <p:nvCxnSpPr>
          <p:cNvPr id="112" name="直接箭头连接符 111"/>
          <p:cNvCxnSpPr>
            <a:stCxn id="103" idx="2"/>
            <a:endCxn id="109" idx="0"/>
          </p:cNvCxnSpPr>
          <p:nvPr/>
        </p:nvCxnSpPr>
        <p:spPr>
          <a:xfrm flipH="1">
            <a:off x="10556875" y="5215890"/>
            <a:ext cx="996315" cy="517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文本框 112"/>
          <p:cNvSpPr txBox="1"/>
          <p:nvPr/>
        </p:nvSpPr>
        <p:spPr>
          <a:xfrm>
            <a:off x="11113135" y="5513070"/>
            <a:ext cx="767080" cy="229870"/>
          </a:xfrm>
          <a:prstGeom prst="rect">
            <a:avLst/>
          </a:prstGeom>
          <a:noFill/>
        </p:spPr>
        <p:txBody>
          <a:bodyPr wrap="square" rtlCol="0">
            <a:spAutoFit/>
          </a:bodyPr>
          <a:p>
            <a:r>
              <a:rPr lang="en-US" altLang="zh-CN" sz="900"/>
              <a:t>......</a:t>
            </a:r>
            <a:endParaRPr lang="en-US" altLang="zh-CN" sz="900"/>
          </a:p>
        </p:txBody>
      </p:sp>
      <p:sp>
        <p:nvSpPr>
          <p:cNvPr id="114" name="文本框 113"/>
          <p:cNvSpPr txBox="1"/>
          <p:nvPr/>
        </p:nvSpPr>
        <p:spPr>
          <a:xfrm>
            <a:off x="9924415" y="5367655"/>
            <a:ext cx="909320" cy="213995"/>
          </a:xfrm>
          <a:prstGeom prst="rect">
            <a:avLst/>
          </a:prstGeom>
          <a:noFill/>
        </p:spPr>
        <p:txBody>
          <a:bodyPr wrap="square" rtlCol="0">
            <a:spAutoFit/>
          </a:bodyPr>
          <a:p>
            <a:r>
              <a:rPr lang="en-US" altLang="zh-CN" sz="800"/>
              <a:t>part-r-00001</a:t>
            </a:r>
            <a:endParaRPr lang="en-US" altLang="zh-CN" sz="800"/>
          </a:p>
        </p:txBody>
      </p:sp>
      <p:sp>
        <p:nvSpPr>
          <p:cNvPr id="116" name="文本框 115"/>
          <p:cNvSpPr txBox="1"/>
          <p:nvPr/>
        </p:nvSpPr>
        <p:spPr>
          <a:xfrm>
            <a:off x="6574155" y="169545"/>
            <a:ext cx="1360805" cy="275590"/>
          </a:xfrm>
          <a:prstGeom prst="rect">
            <a:avLst/>
          </a:prstGeom>
          <a:noFill/>
        </p:spPr>
        <p:txBody>
          <a:bodyPr wrap="square" rtlCol="0">
            <a:spAutoFit/>
          </a:bodyPr>
          <a:p>
            <a:r>
              <a:rPr lang="en-US" altLang="zh-CN" sz="1200" b="1">
                <a:solidFill>
                  <a:srgbClr val="FF0000"/>
                </a:solidFill>
              </a:rPr>
              <a:t>shuffle</a:t>
            </a:r>
            <a:r>
              <a:rPr lang="zh-CN" altLang="en-US" sz="1200" b="1">
                <a:solidFill>
                  <a:srgbClr val="FF0000"/>
                </a:solidFill>
              </a:rPr>
              <a:t>的流程</a:t>
            </a:r>
            <a:endParaRPr lang="zh-CN" altLang="en-US" sz="12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左大括号 3"/>
          <p:cNvSpPr/>
          <p:nvPr/>
        </p:nvSpPr>
        <p:spPr>
          <a:xfrm>
            <a:off x="814705" y="209550"/>
            <a:ext cx="193675" cy="63360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975360" y="155575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字节流</a:t>
            </a:r>
            <a:endParaRPr lang="zh-CN" altLang="en-US" sz="1000"/>
          </a:p>
        </p:txBody>
      </p:sp>
      <p:sp>
        <p:nvSpPr>
          <p:cNvPr id="6" name="左大括号 5"/>
          <p:cNvSpPr/>
          <p:nvPr/>
        </p:nvSpPr>
        <p:spPr>
          <a:xfrm>
            <a:off x="1943100" y="26416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 name="矩形 6"/>
          <p:cNvSpPr/>
          <p:nvPr/>
        </p:nvSpPr>
        <p:spPr>
          <a:xfrm>
            <a:off x="2254250" y="78994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InputStream</a:t>
            </a:r>
            <a:endParaRPr lang="en-US" altLang="zh-CN" sz="800"/>
          </a:p>
        </p:txBody>
      </p:sp>
      <p:sp>
        <p:nvSpPr>
          <p:cNvPr id="8" name="矩形 7"/>
          <p:cNvSpPr/>
          <p:nvPr/>
        </p:nvSpPr>
        <p:spPr>
          <a:xfrm>
            <a:off x="2254250" y="224663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OutputStream</a:t>
            </a:r>
            <a:endParaRPr lang="en-US" altLang="zh-CN" sz="800"/>
          </a:p>
        </p:txBody>
      </p:sp>
      <p:sp>
        <p:nvSpPr>
          <p:cNvPr id="9" name="左大括号 8"/>
          <p:cNvSpPr/>
          <p:nvPr/>
        </p:nvSpPr>
        <p:spPr>
          <a:xfrm>
            <a:off x="3339465" y="9398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0" name="左大括号 9"/>
          <p:cNvSpPr/>
          <p:nvPr/>
        </p:nvSpPr>
        <p:spPr>
          <a:xfrm>
            <a:off x="3339465" y="1910080"/>
            <a:ext cx="193675" cy="945515"/>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矩形 10"/>
          <p:cNvSpPr/>
          <p:nvPr/>
        </p:nvSpPr>
        <p:spPr>
          <a:xfrm>
            <a:off x="3600450" y="9398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FileInputStream</a:t>
            </a:r>
            <a:endParaRPr lang="en-US" altLang="zh-CN" sz="800"/>
          </a:p>
        </p:txBody>
      </p:sp>
      <p:sp>
        <p:nvSpPr>
          <p:cNvPr id="12" name="矩形 11"/>
          <p:cNvSpPr/>
          <p:nvPr/>
        </p:nvSpPr>
        <p:spPr>
          <a:xfrm>
            <a:off x="3600450" y="44005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ObjectInputStream</a:t>
            </a:r>
            <a:endParaRPr lang="en-US" altLang="zh-CN" sz="800"/>
          </a:p>
        </p:txBody>
      </p:sp>
      <p:sp>
        <p:nvSpPr>
          <p:cNvPr id="13" name="矩形 12"/>
          <p:cNvSpPr/>
          <p:nvPr/>
        </p:nvSpPr>
        <p:spPr>
          <a:xfrm>
            <a:off x="3600450" y="82359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FilterInputStream</a:t>
            </a:r>
            <a:endParaRPr lang="en-US" altLang="zh-CN" sz="800"/>
          </a:p>
        </p:txBody>
      </p:sp>
      <p:sp>
        <p:nvSpPr>
          <p:cNvPr id="14" name="矩形 13"/>
          <p:cNvSpPr/>
          <p:nvPr/>
        </p:nvSpPr>
        <p:spPr>
          <a:xfrm>
            <a:off x="3600450" y="128778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ByteArrayInputStream</a:t>
            </a:r>
            <a:endParaRPr lang="en-US" altLang="zh-CN" sz="800"/>
          </a:p>
        </p:txBody>
      </p:sp>
      <p:sp>
        <p:nvSpPr>
          <p:cNvPr id="15" name="左大括号 14"/>
          <p:cNvSpPr/>
          <p:nvPr/>
        </p:nvSpPr>
        <p:spPr>
          <a:xfrm>
            <a:off x="4979035" y="603885"/>
            <a:ext cx="118745" cy="64135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矩形 15"/>
          <p:cNvSpPr/>
          <p:nvPr/>
        </p:nvSpPr>
        <p:spPr>
          <a:xfrm>
            <a:off x="5224780" y="56642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DataInputStream</a:t>
            </a:r>
            <a:endParaRPr lang="en-US" altLang="zh-CN" sz="800"/>
          </a:p>
        </p:txBody>
      </p:sp>
      <p:sp>
        <p:nvSpPr>
          <p:cNvPr id="17" name="矩形 16"/>
          <p:cNvSpPr/>
          <p:nvPr/>
        </p:nvSpPr>
        <p:spPr>
          <a:xfrm>
            <a:off x="5224780" y="1025525"/>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BufferedInputStream</a:t>
            </a:r>
            <a:endParaRPr lang="en-US" altLang="zh-CN" sz="800"/>
          </a:p>
        </p:txBody>
      </p:sp>
      <p:sp>
        <p:nvSpPr>
          <p:cNvPr id="18" name="矩形 17"/>
          <p:cNvSpPr/>
          <p:nvPr/>
        </p:nvSpPr>
        <p:spPr>
          <a:xfrm>
            <a:off x="3600450" y="159004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PipeInputStream</a:t>
            </a:r>
            <a:endParaRPr lang="en-US" altLang="zh-CN" sz="800"/>
          </a:p>
        </p:txBody>
      </p:sp>
      <p:sp>
        <p:nvSpPr>
          <p:cNvPr id="2" name="矩形 1"/>
          <p:cNvSpPr/>
          <p:nvPr/>
        </p:nvSpPr>
        <p:spPr>
          <a:xfrm>
            <a:off x="908050" y="4678680"/>
            <a:ext cx="883285" cy="336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字符流</a:t>
            </a:r>
            <a:endParaRPr lang="zh-CN" altLang="en-US" sz="1000"/>
          </a:p>
        </p:txBody>
      </p:sp>
      <p:sp>
        <p:nvSpPr>
          <p:cNvPr id="3" name="左大括号 2"/>
          <p:cNvSpPr/>
          <p:nvPr/>
        </p:nvSpPr>
        <p:spPr>
          <a:xfrm>
            <a:off x="1875790" y="3387090"/>
            <a:ext cx="193675" cy="291973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矩形 18"/>
          <p:cNvSpPr/>
          <p:nvPr/>
        </p:nvSpPr>
        <p:spPr>
          <a:xfrm>
            <a:off x="2186940" y="3912870"/>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Reader</a:t>
            </a:r>
            <a:endParaRPr lang="en-US" altLang="zh-CN" sz="800"/>
          </a:p>
        </p:txBody>
      </p:sp>
      <p:sp>
        <p:nvSpPr>
          <p:cNvPr id="20" name="矩形 19"/>
          <p:cNvSpPr/>
          <p:nvPr/>
        </p:nvSpPr>
        <p:spPr>
          <a:xfrm>
            <a:off x="2186940" y="5697855"/>
            <a:ext cx="1001395" cy="2355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800"/>
              <a:t>Writer</a:t>
            </a:r>
            <a:endParaRPr lang="en-US" altLang="zh-CN" sz="800"/>
          </a:p>
        </p:txBody>
      </p:sp>
      <p:sp>
        <p:nvSpPr>
          <p:cNvPr id="21" name="左大括号 20"/>
          <p:cNvSpPr/>
          <p:nvPr/>
        </p:nvSpPr>
        <p:spPr>
          <a:xfrm>
            <a:off x="3272155" y="321691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2" name="左大括号 21"/>
          <p:cNvSpPr/>
          <p:nvPr/>
        </p:nvSpPr>
        <p:spPr>
          <a:xfrm>
            <a:off x="3272155" y="5015230"/>
            <a:ext cx="193675" cy="162814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矩形 22"/>
          <p:cNvSpPr/>
          <p:nvPr/>
        </p:nvSpPr>
        <p:spPr>
          <a:xfrm>
            <a:off x="3533140" y="3216910"/>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CharArrayReader</a:t>
            </a:r>
            <a:endParaRPr lang="en-US" altLang="zh-CN" sz="800"/>
          </a:p>
        </p:txBody>
      </p:sp>
      <p:sp>
        <p:nvSpPr>
          <p:cNvPr id="24" name="矩形 23"/>
          <p:cNvSpPr/>
          <p:nvPr/>
        </p:nvSpPr>
        <p:spPr>
          <a:xfrm>
            <a:off x="3533140" y="356298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PipedReader</a:t>
            </a:r>
            <a:endParaRPr lang="en-US" altLang="zh-CN" sz="800"/>
          </a:p>
        </p:txBody>
      </p:sp>
      <p:sp>
        <p:nvSpPr>
          <p:cNvPr id="25" name="矩形 24"/>
          <p:cNvSpPr/>
          <p:nvPr/>
        </p:nvSpPr>
        <p:spPr>
          <a:xfrm>
            <a:off x="3533140" y="3987165"/>
            <a:ext cx="131254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FilterReader</a:t>
            </a:r>
            <a:endParaRPr lang="en-US" altLang="zh-CN" sz="800"/>
          </a:p>
        </p:txBody>
      </p:sp>
      <p:sp>
        <p:nvSpPr>
          <p:cNvPr id="26" name="矩形 25"/>
          <p:cNvSpPr/>
          <p:nvPr/>
        </p:nvSpPr>
        <p:spPr>
          <a:xfrm>
            <a:off x="3533140" y="433641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BufferedReader</a:t>
            </a:r>
            <a:endParaRPr lang="en-US" altLang="zh-CN" sz="800"/>
          </a:p>
        </p:txBody>
      </p:sp>
      <p:sp>
        <p:nvSpPr>
          <p:cNvPr id="30" name="矩形 29"/>
          <p:cNvSpPr/>
          <p:nvPr/>
        </p:nvSpPr>
        <p:spPr>
          <a:xfrm>
            <a:off x="3533140" y="4671695"/>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InputStreamReader</a:t>
            </a:r>
            <a:endParaRPr lang="en-US" altLang="zh-CN" sz="800"/>
          </a:p>
        </p:txBody>
      </p:sp>
      <p:sp>
        <p:nvSpPr>
          <p:cNvPr id="31" name="矩形 30"/>
          <p:cNvSpPr/>
          <p:nvPr/>
        </p:nvSpPr>
        <p:spPr>
          <a:xfrm>
            <a:off x="3600450" y="2206625"/>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InputStream</a:t>
            </a:r>
            <a:r>
              <a:rPr lang="zh-CN" altLang="en-US" sz="900"/>
              <a:t>相同</a:t>
            </a:r>
            <a:r>
              <a:rPr lang="en-US" altLang="zh-CN" sz="900"/>
              <a:t>.</a:t>
            </a:r>
            <a:r>
              <a:rPr lang="zh-CN" altLang="en-US" sz="900"/>
              <a:t>只是作为输入流</a:t>
            </a:r>
            <a:endParaRPr lang="zh-CN" altLang="en-US" sz="900"/>
          </a:p>
        </p:txBody>
      </p:sp>
      <p:sp>
        <p:nvSpPr>
          <p:cNvPr id="32" name="矩形 31"/>
          <p:cNvSpPr/>
          <p:nvPr/>
        </p:nvSpPr>
        <p:spPr>
          <a:xfrm>
            <a:off x="3533140" y="597027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OutputStreamWriter</a:t>
            </a:r>
            <a:endParaRPr lang="en-US" altLang="zh-CN" sz="800"/>
          </a:p>
        </p:txBody>
      </p:sp>
      <p:sp>
        <p:nvSpPr>
          <p:cNvPr id="34" name="矩形 33"/>
          <p:cNvSpPr/>
          <p:nvPr/>
        </p:nvSpPr>
        <p:spPr>
          <a:xfrm>
            <a:off x="3533140" y="630682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PrintWriter</a:t>
            </a:r>
            <a:endParaRPr lang="en-US" altLang="zh-CN" sz="800"/>
          </a:p>
        </p:txBody>
      </p:sp>
      <p:sp>
        <p:nvSpPr>
          <p:cNvPr id="35" name="矩形 34"/>
          <p:cNvSpPr/>
          <p:nvPr/>
        </p:nvSpPr>
        <p:spPr>
          <a:xfrm>
            <a:off x="3533140" y="5556250"/>
            <a:ext cx="1396365" cy="20193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800"/>
              <a:t>BufferedWriter</a:t>
            </a:r>
            <a:endParaRPr lang="en-US" altLang="zh-CN" sz="800"/>
          </a:p>
        </p:txBody>
      </p:sp>
      <p:sp>
        <p:nvSpPr>
          <p:cNvPr id="36" name="矩形 35"/>
          <p:cNvSpPr/>
          <p:nvPr/>
        </p:nvSpPr>
        <p:spPr>
          <a:xfrm>
            <a:off x="3533140" y="5015230"/>
            <a:ext cx="2346325" cy="31559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900"/>
              <a:t>基本与</a:t>
            </a:r>
            <a:r>
              <a:rPr lang="en-US" altLang="zh-CN" sz="900"/>
              <a:t>Reader</a:t>
            </a:r>
            <a:r>
              <a:rPr lang="zh-CN" altLang="en-US" sz="900"/>
              <a:t>相同</a:t>
            </a:r>
            <a:r>
              <a:rPr lang="en-US" altLang="zh-CN" sz="900"/>
              <a:t>.</a:t>
            </a:r>
            <a:r>
              <a:rPr lang="zh-CN" altLang="en-US" sz="900"/>
              <a:t>只是作为输入</a:t>
            </a:r>
            <a:endParaRPr lang="zh-CN" altLang="en-US" sz="900"/>
          </a:p>
        </p:txBody>
      </p:sp>
      <p:sp>
        <p:nvSpPr>
          <p:cNvPr id="37" name="左大括号 36"/>
          <p:cNvSpPr/>
          <p:nvPr/>
        </p:nvSpPr>
        <p:spPr>
          <a:xfrm>
            <a:off x="4980305" y="4600575"/>
            <a:ext cx="101600" cy="373380"/>
          </a:xfrm>
          <a:prstGeom prst="leftBrace">
            <a:avLst>
              <a:gd name="adj1" fmla="val 688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8" name="矩形 37"/>
          <p:cNvSpPr/>
          <p:nvPr/>
        </p:nvSpPr>
        <p:spPr>
          <a:xfrm>
            <a:off x="5097780" y="4686300"/>
            <a:ext cx="1312545" cy="2019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800"/>
              <a:t>FileReader</a:t>
            </a:r>
            <a:endParaRPr lang="en-US" altLang="zh-CN" sz="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 name="组合 26"/>
          <p:cNvGrpSpPr/>
          <p:nvPr/>
        </p:nvGrpSpPr>
        <p:grpSpPr>
          <a:xfrm>
            <a:off x="3528695" y="1421765"/>
            <a:ext cx="7988300" cy="369570"/>
            <a:chOff x="2244" y="1098"/>
            <a:chExt cx="12580" cy="582"/>
          </a:xfrm>
        </p:grpSpPr>
        <p:sp>
          <p:nvSpPr>
            <p:cNvPr id="16" name="矩形 15"/>
            <p:cNvSpPr/>
            <p:nvPr/>
          </p:nvSpPr>
          <p:spPr>
            <a:xfrm>
              <a:off x="22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t>entry</a:t>
              </a:r>
              <a:endParaRPr lang="en-US" altLang="zh-CN" sz="1000"/>
            </a:p>
          </p:txBody>
        </p:sp>
        <p:sp>
          <p:nvSpPr>
            <p:cNvPr id="17" name="矩形 16"/>
            <p:cNvSpPr/>
            <p:nvPr/>
          </p:nvSpPr>
          <p:spPr>
            <a:xfrm>
              <a:off x="33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8" name="矩形 17"/>
            <p:cNvSpPr/>
            <p:nvPr/>
          </p:nvSpPr>
          <p:spPr>
            <a:xfrm>
              <a:off x="45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9" name="矩形 18"/>
            <p:cNvSpPr/>
            <p:nvPr/>
          </p:nvSpPr>
          <p:spPr>
            <a:xfrm>
              <a:off x="5665"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0" name="矩形 19"/>
            <p:cNvSpPr/>
            <p:nvPr/>
          </p:nvSpPr>
          <p:spPr>
            <a:xfrm>
              <a:off x="6818"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1" name="矩形 20"/>
            <p:cNvSpPr/>
            <p:nvPr/>
          </p:nvSpPr>
          <p:spPr>
            <a:xfrm>
              <a:off x="7971"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2" name="矩形 21"/>
            <p:cNvSpPr/>
            <p:nvPr/>
          </p:nvSpPr>
          <p:spPr>
            <a:xfrm>
              <a:off x="912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3" name="矩形 22"/>
            <p:cNvSpPr/>
            <p:nvPr/>
          </p:nvSpPr>
          <p:spPr>
            <a:xfrm>
              <a:off x="1026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4" name="矩形 23"/>
            <p:cNvSpPr/>
            <p:nvPr/>
          </p:nvSpPr>
          <p:spPr>
            <a:xfrm>
              <a:off x="1140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5" name="矩形 24"/>
            <p:cNvSpPr/>
            <p:nvPr/>
          </p:nvSpPr>
          <p:spPr>
            <a:xfrm>
              <a:off x="1254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6" name="矩形 25"/>
            <p:cNvSpPr/>
            <p:nvPr/>
          </p:nvSpPr>
          <p:spPr>
            <a:xfrm>
              <a:off x="13684" y="1098"/>
              <a:ext cx="1140" cy="583"/>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grpSp>
      <p:sp>
        <p:nvSpPr>
          <p:cNvPr id="28" name="左大括号 27"/>
          <p:cNvSpPr/>
          <p:nvPr/>
        </p:nvSpPr>
        <p:spPr>
          <a:xfrm rot="5400000">
            <a:off x="7275830" y="-2821305"/>
            <a:ext cx="253365" cy="7747635"/>
          </a:xfrm>
          <a:prstGeom prst="leftBrace">
            <a:avLst>
              <a:gd name="adj1" fmla="val 529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矩形 28"/>
          <p:cNvSpPr/>
          <p:nvPr/>
        </p:nvSpPr>
        <p:spPr>
          <a:xfrm>
            <a:off x="6759575" y="537845"/>
            <a:ext cx="1279525" cy="3194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400"/>
              <a:t>Entr&lt;k,v&gt;</a:t>
            </a:r>
            <a:endParaRPr lang="zh-CN" altLang="en-US" sz="1400"/>
          </a:p>
        </p:txBody>
      </p:sp>
      <p:sp>
        <p:nvSpPr>
          <p:cNvPr id="30" name="矩形 29"/>
          <p:cNvSpPr/>
          <p:nvPr/>
        </p:nvSpPr>
        <p:spPr>
          <a:xfrm>
            <a:off x="222250" y="260350"/>
            <a:ext cx="2043430" cy="91694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900"/>
              <a:t>Hashtable</a:t>
            </a:r>
            <a:r>
              <a:rPr lang="zh-CN" altLang="en-US" sz="900"/>
              <a:t>中</a:t>
            </a:r>
            <a:r>
              <a:rPr lang="en-US" altLang="zh-CN" sz="900"/>
              <a:t>bucket</a:t>
            </a:r>
            <a:r>
              <a:rPr lang="zh-CN" altLang="en-US" sz="900"/>
              <a:t>的初始容量为</a:t>
            </a:r>
            <a:r>
              <a:rPr lang="en-US" altLang="zh-CN" sz="900"/>
              <a:t>11.</a:t>
            </a:r>
            <a:r>
              <a:rPr lang="zh-CN" altLang="en-US" sz="900"/>
              <a:t>而存储值的个数为</a:t>
            </a:r>
            <a:r>
              <a:rPr lang="en-US" altLang="zh-CN" sz="900"/>
              <a:t>11*0.75=8</a:t>
            </a:r>
            <a:r>
              <a:rPr lang="zh-CN" altLang="en-US" sz="900"/>
              <a:t>个</a:t>
            </a:r>
            <a:endParaRPr lang="zh-CN" altLang="en-US" sz="900"/>
          </a:p>
          <a:p>
            <a:pPr algn="l"/>
            <a:r>
              <a:rPr lang="zh-CN" altLang="en-US" sz="900"/>
              <a:t>如果存储的个数大于</a:t>
            </a:r>
            <a:r>
              <a:rPr lang="en-US" altLang="zh-CN" sz="900"/>
              <a:t>8</a:t>
            </a:r>
            <a:r>
              <a:rPr lang="zh-CN" altLang="en-US" sz="900"/>
              <a:t>，</a:t>
            </a:r>
            <a:r>
              <a:rPr lang="en-US" altLang="zh-CN" sz="900"/>
              <a:t>Hashtable</a:t>
            </a:r>
            <a:r>
              <a:rPr lang="zh-CN" altLang="en-US" sz="900"/>
              <a:t>会重新扩容，扩容后，对应的</a:t>
            </a:r>
            <a:r>
              <a:rPr lang="en-US" altLang="zh-CN" sz="900"/>
              <a:t>index</a:t>
            </a:r>
            <a:r>
              <a:rPr lang="zh-CN" altLang="en-US" sz="900"/>
              <a:t>将会发生改变</a:t>
            </a:r>
            <a:r>
              <a:rPr lang="en-US" altLang="zh-CN" sz="900"/>
              <a:t>.</a:t>
            </a:r>
            <a:endParaRPr lang="en-US" altLang="zh-CN" sz="900"/>
          </a:p>
        </p:txBody>
      </p:sp>
      <p:sp>
        <p:nvSpPr>
          <p:cNvPr id="31" name="文本框 30"/>
          <p:cNvSpPr txBox="1"/>
          <p:nvPr/>
        </p:nvSpPr>
        <p:spPr>
          <a:xfrm>
            <a:off x="3527425" y="1185545"/>
            <a:ext cx="725805" cy="229870"/>
          </a:xfrm>
          <a:prstGeom prst="rect">
            <a:avLst/>
          </a:prstGeom>
          <a:noFill/>
        </p:spPr>
        <p:txBody>
          <a:bodyPr wrap="square" rtlCol="0">
            <a:spAutoFit/>
          </a:bodyPr>
          <a:p>
            <a:r>
              <a:rPr lang="en-US" altLang="zh-CN" sz="900"/>
              <a:t>index=0</a:t>
            </a:r>
            <a:endParaRPr lang="en-US" altLang="zh-CN" sz="900"/>
          </a:p>
        </p:txBody>
      </p:sp>
      <p:sp>
        <p:nvSpPr>
          <p:cNvPr id="32" name="文本框 31"/>
          <p:cNvSpPr txBox="1"/>
          <p:nvPr/>
        </p:nvSpPr>
        <p:spPr>
          <a:xfrm>
            <a:off x="4253230" y="1185545"/>
            <a:ext cx="725805" cy="229870"/>
          </a:xfrm>
          <a:prstGeom prst="rect">
            <a:avLst/>
          </a:prstGeom>
          <a:noFill/>
        </p:spPr>
        <p:txBody>
          <a:bodyPr wrap="square" rtlCol="0">
            <a:spAutoFit/>
          </a:bodyPr>
          <a:p>
            <a:r>
              <a:rPr lang="en-US" altLang="zh-CN" sz="900"/>
              <a:t>index=1</a:t>
            </a:r>
            <a:endParaRPr lang="en-US" altLang="zh-CN" sz="900"/>
          </a:p>
        </p:txBody>
      </p:sp>
      <p:sp>
        <p:nvSpPr>
          <p:cNvPr id="33" name="文本框 32"/>
          <p:cNvSpPr txBox="1"/>
          <p:nvPr/>
        </p:nvSpPr>
        <p:spPr>
          <a:xfrm>
            <a:off x="4979035" y="1191895"/>
            <a:ext cx="725805" cy="229870"/>
          </a:xfrm>
          <a:prstGeom prst="rect">
            <a:avLst/>
          </a:prstGeom>
          <a:noFill/>
        </p:spPr>
        <p:txBody>
          <a:bodyPr wrap="square" rtlCol="0">
            <a:spAutoFit/>
          </a:bodyPr>
          <a:p>
            <a:r>
              <a:rPr lang="en-US" altLang="zh-CN" sz="900"/>
              <a:t>index=2</a:t>
            </a:r>
            <a:endParaRPr lang="en-US" altLang="zh-CN" sz="900"/>
          </a:p>
        </p:txBody>
      </p:sp>
      <p:sp>
        <p:nvSpPr>
          <p:cNvPr id="34" name="文本框 33"/>
          <p:cNvSpPr txBox="1"/>
          <p:nvPr/>
        </p:nvSpPr>
        <p:spPr>
          <a:xfrm>
            <a:off x="5707380" y="1179195"/>
            <a:ext cx="725805" cy="229870"/>
          </a:xfrm>
          <a:prstGeom prst="rect">
            <a:avLst/>
          </a:prstGeom>
          <a:noFill/>
        </p:spPr>
        <p:txBody>
          <a:bodyPr wrap="square" rtlCol="0">
            <a:spAutoFit/>
          </a:bodyPr>
          <a:p>
            <a:r>
              <a:rPr lang="en-US" altLang="zh-CN" sz="900"/>
              <a:t>index=3</a:t>
            </a:r>
            <a:endParaRPr lang="en-US" altLang="zh-CN" sz="900"/>
          </a:p>
        </p:txBody>
      </p:sp>
      <p:sp>
        <p:nvSpPr>
          <p:cNvPr id="35" name="文本框 34"/>
          <p:cNvSpPr txBox="1"/>
          <p:nvPr/>
        </p:nvSpPr>
        <p:spPr>
          <a:xfrm>
            <a:off x="6439535" y="1191895"/>
            <a:ext cx="725805" cy="229870"/>
          </a:xfrm>
          <a:prstGeom prst="rect">
            <a:avLst/>
          </a:prstGeom>
          <a:noFill/>
        </p:spPr>
        <p:txBody>
          <a:bodyPr wrap="square" rtlCol="0">
            <a:spAutoFit/>
          </a:bodyPr>
          <a:p>
            <a:r>
              <a:rPr lang="en-US" altLang="zh-CN" sz="900"/>
              <a:t>index=4</a:t>
            </a:r>
            <a:endParaRPr lang="en-US" altLang="zh-CN" sz="900"/>
          </a:p>
        </p:txBody>
      </p:sp>
      <p:sp>
        <p:nvSpPr>
          <p:cNvPr id="36" name="文本框 35"/>
          <p:cNvSpPr txBox="1"/>
          <p:nvPr/>
        </p:nvSpPr>
        <p:spPr>
          <a:xfrm>
            <a:off x="7157085" y="1191895"/>
            <a:ext cx="725805" cy="229870"/>
          </a:xfrm>
          <a:prstGeom prst="rect">
            <a:avLst/>
          </a:prstGeom>
          <a:noFill/>
        </p:spPr>
        <p:txBody>
          <a:bodyPr wrap="square" rtlCol="0">
            <a:spAutoFit/>
          </a:bodyPr>
          <a:p>
            <a:r>
              <a:rPr lang="en-US" altLang="zh-CN" sz="900"/>
              <a:t>index=5</a:t>
            </a:r>
            <a:endParaRPr lang="en-US" altLang="zh-CN" sz="900"/>
          </a:p>
        </p:txBody>
      </p:sp>
      <p:sp>
        <p:nvSpPr>
          <p:cNvPr id="37" name="文本框 36"/>
          <p:cNvSpPr txBox="1"/>
          <p:nvPr/>
        </p:nvSpPr>
        <p:spPr>
          <a:xfrm>
            <a:off x="7882890" y="1179195"/>
            <a:ext cx="725805" cy="229870"/>
          </a:xfrm>
          <a:prstGeom prst="rect">
            <a:avLst/>
          </a:prstGeom>
          <a:noFill/>
        </p:spPr>
        <p:txBody>
          <a:bodyPr wrap="square" rtlCol="0">
            <a:spAutoFit/>
          </a:bodyPr>
          <a:p>
            <a:r>
              <a:rPr lang="en-US" altLang="zh-CN" sz="900"/>
              <a:t>index=6</a:t>
            </a:r>
            <a:endParaRPr lang="en-US" altLang="zh-CN" sz="900"/>
          </a:p>
        </p:txBody>
      </p:sp>
      <p:sp>
        <p:nvSpPr>
          <p:cNvPr id="38" name="文本框 37"/>
          <p:cNvSpPr txBox="1"/>
          <p:nvPr/>
        </p:nvSpPr>
        <p:spPr>
          <a:xfrm>
            <a:off x="8608695" y="1179195"/>
            <a:ext cx="725805" cy="229870"/>
          </a:xfrm>
          <a:prstGeom prst="rect">
            <a:avLst/>
          </a:prstGeom>
          <a:noFill/>
        </p:spPr>
        <p:txBody>
          <a:bodyPr wrap="square" rtlCol="0">
            <a:spAutoFit/>
          </a:bodyPr>
          <a:p>
            <a:r>
              <a:rPr lang="en-US" altLang="zh-CN" sz="900"/>
              <a:t>index=7</a:t>
            </a:r>
            <a:endParaRPr lang="en-US" altLang="zh-CN" sz="900"/>
          </a:p>
        </p:txBody>
      </p:sp>
      <p:sp>
        <p:nvSpPr>
          <p:cNvPr id="39" name="文本框 38"/>
          <p:cNvSpPr txBox="1"/>
          <p:nvPr/>
        </p:nvSpPr>
        <p:spPr>
          <a:xfrm>
            <a:off x="9345295" y="1179195"/>
            <a:ext cx="725805" cy="229870"/>
          </a:xfrm>
          <a:prstGeom prst="rect">
            <a:avLst/>
          </a:prstGeom>
          <a:noFill/>
        </p:spPr>
        <p:txBody>
          <a:bodyPr wrap="square" rtlCol="0">
            <a:spAutoFit/>
          </a:bodyPr>
          <a:p>
            <a:r>
              <a:rPr lang="en-US" altLang="zh-CN" sz="900"/>
              <a:t>index=8</a:t>
            </a:r>
            <a:endParaRPr lang="en-US" altLang="zh-CN" sz="900"/>
          </a:p>
        </p:txBody>
      </p:sp>
      <p:sp>
        <p:nvSpPr>
          <p:cNvPr id="40" name="文本框 39"/>
          <p:cNvSpPr txBox="1"/>
          <p:nvPr/>
        </p:nvSpPr>
        <p:spPr>
          <a:xfrm>
            <a:off x="10067290" y="1177290"/>
            <a:ext cx="725805" cy="229870"/>
          </a:xfrm>
          <a:prstGeom prst="rect">
            <a:avLst/>
          </a:prstGeom>
          <a:noFill/>
        </p:spPr>
        <p:txBody>
          <a:bodyPr wrap="square" rtlCol="0">
            <a:spAutoFit/>
          </a:bodyPr>
          <a:p>
            <a:r>
              <a:rPr lang="en-US" altLang="zh-CN" sz="900"/>
              <a:t>index=9</a:t>
            </a:r>
            <a:endParaRPr lang="en-US" altLang="zh-CN" sz="900"/>
          </a:p>
        </p:txBody>
      </p:sp>
      <p:sp>
        <p:nvSpPr>
          <p:cNvPr id="41" name="文本框 40"/>
          <p:cNvSpPr txBox="1"/>
          <p:nvPr/>
        </p:nvSpPr>
        <p:spPr>
          <a:xfrm>
            <a:off x="10791190" y="1177290"/>
            <a:ext cx="775970" cy="229870"/>
          </a:xfrm>
          <a:prstGeom prst="rect">
            <a:avLst/>
          </a:prstGeom>
          <a:noFill/>
        </p:spPr>
        <p:txBody>
          <a:bodyPr wrap="square" rtlCol="0">
            <a:spAutoFit/>
          </a:bodyPr>
          <a:p>
            <a:r>
              <a:rPr lang="en-US" altLang="zh-CN" sz="900"/>
              <a:t>index=10</a:t>
            </a:r>
            <a:endParaRPr lang="en-US" altLang="zh-CN" sz="900"/>
          </a:p>
        </p:txBody>
      </p:sp>
      <p:pic>
        <p:nvPicPr>
          <p:cNvPr id="43" name="图片 42" descr="Hashtable1"/>
          <p:cNvPicPr>
            <a:picLocks noChangeAspect="1"/>
          </p:cNvPicPr>
          <p:nvPr/>
        </p:nvPicPr>
        <p:blipFill>
          <a:blip r:embed="rId1"/>
          <a:stretch>
            <a:fillRect/>
          </a:stretch>
        </p:blipFill>
        <p:spPr>
          <a:xfrm>
            <a:off x="222250" y="1304925"/>
            <a:ext cx="1790700" cy="1466850"/>
          </a:xfrm>
          <a:prstGeom prst="rect">
            <a:avLst/>
          </a:prstGeom>
        </p:spPr>
      </p:pic>
      <p:graphicFrame>
        <p:nvGraphicFramePr>
          <p:cNvPr id="44" name="表格 43"/>
          <p:cNvGraphicFramePr/>
          <p:nvPr/>
        </p:nvGraphicFramePr>
        <p:xfrm>
          <a:off x="431800" y="3416300"/>
          <a:ext cx="5730875" cy="3335020"/>
        </p:xfrm>
        <a:graphic>
          <a:graphicData uri="http://schemas.openxmlformats.org/drawingml/2006/table">
            <a:tbl>
              <a:tblPr firstRow="1" bandRow="1">
                <a:tableStyleId>{5940675A-B579-460E-94D1-54222C63F5DA}</a:tableStyleId>
              </a:tblPr>
              <a:tblGrid>
                <a:gridCol w="1018540"/>
                <a:gridCol w="942446"/>
                <a:gridCol w="942446"/>
                <a:gridCol w="942445"/>
                <a:gridCol w="942446"/>
                <a:gridCol w="942446"/>
              </a:tblGrid>
              <a:tr h="287020">
                <a:tc>
                  <a:txBody>
                    <a:bodyPr/>
                    <a:p>
                      <a:pPr algn="ctr">
                        <a:buNone/>
                      </a:pPr>
                      <a:r>
                        <a:rPr lang="en-US" altLang="zh-CN" sz="1200"/>
                        <a:t>entry(k,v)</a:t>
                      </a:r>
                      <a:endParaRPr lang="en-US" altLang="zh-CN" sz="1200"/>
                    </a:p>
                  </a:txBody>
                  <a:tcPr anchor="ctr" anchorCtr="0"/>
                </a:tc>
                <a:tc>
                  <a:txBody>
                    <a:bodyPr/>
                    <a:p>
                      <a:pPr algn="ctr">
                        <a:buNone/>
                      </a:pPr>
                      <a:r>
                        <a:rPr lang="en-US" altLang="zh-CN" sz="1200"/>
                        <a:t>hashcode</a:t>
                      </a:r>
                      <a:endParaRPr lang="en-US" altLang="zh-CN" sz="1200"/>
                    </a:p>
                  </a:txBody>
                  <a:tcPr anchor="ctr" anchorCtr="0"/>
                </a:tc>
                <a:tc>
                  <a:txBody>
                    <a:bodyPr/>
                    <a:p>
                      <a:pPr algn="ctr">
                        <a:buNone/>
                      </a:pPr>
                      <a:r>
                        <a:rPr lang="en-US" altLang="zh-CN" sz="1200"/>
                        <a:t>index</a:t>
                      </a:r>
                      <a:endParaRPr lang="en-US" altLang="zh-CN" sz="1200"/>
                    </a:p>
                  </a:txBody>
                  <a:tcPr anchor="ctr" anchorCtr="0"/>
                </a:tc>
                <a:tc>
                  <a:txBody>
                    <a:bodyPr/>
                    <a:p>
                      <a:pPr algn="ctr">
                        <a:buNone/>
                      </a:pPr>
                      <a:r>
                        <a:rPr lang="en-US" altLang="zh-CN" sz="1200"/>
                        <a:t>(Entry)e</a:t>
                      </a:r>
                      <a:endParaRPr lang="zh-CN" altLang="en-US" sz="1200"/>
                    </a:p>
                  </a:txBody>
                  <a:tcPr anchor="ctr" anchorCtr="0"/>
                </a:tc>
                <a:tc>
                  <a:txBody>
                    <a:bodyPr/>
                    <a:p>
                      <a:pPr algn="ctr">
                        <a:buNone/>
                      </a:pPr>
                      <a:r>
                        <a:rPr lang="en-US" altLang="zh-CN" sz="1200"/>
                        <a:t>entry</a:t>
                      </a:r>
                      <a:endParaRPr lang="en-US" altLang="zh-CN" sz="1200"/>
                    </a:p>
                  </a:txBody>
                  <a:tcPr anchor="ctr" anchorCtr="0"/>
                </a:tc>
                <a:tc>
                  <a:txBody>
                    <a:bodyPr/>
                    <a:p>
                      <a:pPr algn="ctr">
                        <a:buNone/>
                      </a:pPr>
                      <a:r>
                        <a:rPr lang="en-US" altLang="zh-CN" sz="1200"/>
                        <a:t>next</a:t>
                      </a:r>
                      <a:endParaRPr lang="en-US" altLang="zh-CN" sz="1200"/>
                    </a:p>
                  </a:txBody>
                  <a:tcPr anchor="ctr" anchorCtr="0"/>
                </a:tc>
              </a:tr>
              <a:tr h="381000">
                <a:tc>
                  <a:txBody>
                    <a:bodyPr/>
                    <a:p>
                      <a:pPr algn="ctr">
                        <a:buNone/>
                      </a:pPr>
                      <a:r>
                        <a:rPr lang="zh-CN" altLang="en-US" sz="1200"/>
                        <a:t>（英语，</a:t>
                      </a:r>
                      <a:r>
                        <a:rPr lang="en-US" altLang="zh-CN" sz="1200"/>
                        <a:t>95</a:t>
                      </a:r>
                      <a:r>
                        <a:rPr lang="zh-CN" altLang="en-US" sz="1200"/>
                        <a:t>）</a:t>
                      </a:r>
                      <a:endParaRPr lang="zh-CN" altLang="en-US" sz="1200"/>
                    </a:p>
                  </a:txBody>
                  <a:tcPr anchor="ctr" anchorCtr="0"/>
                </a:tc>
                <a:tc>
                  <a:txBody>
                    <a:bodyPr/>
                    <a:p>
                      <a:pPr algn="ctr">
                        <a:buNone/>
                      </a:pPr>
                      <a:r>
                        <a:rPr lang="en-US" altLang="zh-CN" sz="1200"/>
                        <a:t>1074972</a:t>
                      </a:r>
                      <a:endParaRPr lang="en-US" altLang="zh-CN" sz="1200"/>
                    </a:p>
                  </a:txBody>
                  <a:tcPr anchor="ctr" anchorCtr="0"/>
                </a:tc>
                <a:tc>
                  <a:txBody>
                    <a:bodyPr/>
                    <a:p>
                      <a:pPr algn="ctr">
                        <a:buNone/>
                      </a:pPr>
                      <a:r>
                        <a:rPr lang="en-US" altLang="zh-CN" sz="1200"/>
                        <a:t>8</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（数学，</a:t>
                      </a:r>
                      <a:r>
                        <a:rPr lang="en-US" altLang="zh-CN" sz="1200"/>
                        <a:t>85</a:t>
                      </a:r>
                      <a:r>
                        <a:rPr lang="zh-CN" altLang="en-US" sz="1200"/>
                        <a:t>）</a:t>
                      </a:r>
                      <a:endParaRPr lang="zh-CN" altLang="en-US" sz="1200"/>
                    </a:p>
                  </a:txBody>
                  <a:tcPr anchor="ctr" anchorCtr="0"/>
                </a:tc>
                <a:tc>
                  <a:txBody>
                    <a:bodyPr/>
                    <a:p>
                      <a:pPr algn="ctr">
                        <a:buNone/>
                      </a:pPr>
                      <a:r>
                        <a:rPr lang="en-US" altLang="zh-CN" sz="1200"/>
                        <a:t>828406</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（历史，</a:t>
                      </a:r>
                      <a:r>
                        <a:rPr lang="en-US" altLang="zh-CN" sz="1200"/>
                        <a:t>75</a:t>
                      </a:r>
                      <a:r>
                        <a:rPr lang="zh-CN" altLang="en-US" sz="1200"/>
                        <a:t>）</a:t>
                      </a:r>
                      <a:endParaRPr lang="zh-CN" altLang="en-US" sz="1200"/>
                    </a:p>
                  </a:txBody>
                  <a:tcPr anchor="ctr" anchorCtr="0"/>
                </a:tc>
                <a:tc>
                  <a:txBody>
                    <a:bodyPr/>
                    <a:p>
                      <a:pPr algn="ctr">
                        <a:buNone/>
                      </a:pPr>
                      <a:r>
                        <a:rPr lang="en-US" altLang="zh-CN" sz="1200"/>
                        <a:t>684332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（语文，</a:t>
                      </a:r>
                      <a:r>
                        <a:rPr lang="en-US" altLang="zh-CN" sz="1200"/>
                        <a:t>65</a:t>
                      </a:r>
                      <a:r>
                        <a:rPr lang="zh-CN" altLang="en-US" sz="1200"/>
                        <a:t>）</a:t>
                      </a:r>
                      <a:endParaRPr lang="zh-CN" altLang="en-US" sz="1200"/>
                    </a:p>
                  </a:txBody>
                  <a:tcPr anchor="ctr" anchorCtr="0"/>
                </a:tc>
                <a:tc>
                  <a:txBody>
                    <a:bodyPr/>
                    <a:p>
                      <a:pPr algn="ctr">
                        <a:buNone/>
                      </a:pPr>
                      <a:r>
                        <a:rPr lang="en-US" altLang="zh-CN" sz="1200"/>
                        <a:t>1136442</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en-US" altLang="zh-CN" sz="1200"/>
                        <a:t>null</a:t>
                      </a:r>
                      <a:endParaRPr lang="en-US" altLang="zh-CN" sz="1200"/>
                    </a:p>
                  </a:txBody>
                  <a:tcPr anchor="ctr" anchorCtr="0"/>
                </a:tc>
              </a:tr>
              <a:tr h="381000">
                <a:tc>
                  <a:txBody>
                    <a:bodyPr/>
                    <a:p>
                      <a:pPr algn="ctr">
                        <a:buNone/>
                      </a:pPr>
                      <a:r>
                        <a:rPr lang="zh-CN" altLang="en-US" sz="1200"/>
                        <a:t>（政治，</a:t>
                      </a:r>
                      <a:r>
                        <a:rPr lang="en-US" altLang="zh-CN" sz="1200"/>
                        <a:t>55</a:t>
                      </a:r>
                      <a:r>
                        <a:rPr lang="zh-CN" altLang="en-US" sz="1200"/>
                        <a:t>）</a:t>
                      </a:r>
                      <a:endParaRPr lang="zh-CN" altLang="en-US" sz="1200"/>
                    </a:p>
                  </a:txBody>
                  <a:tcPr anchor="ctr" anchorCtr="0"/>
                </a:tc>
                <a:tc>
                  <a:txBody>
                    <a:bodyPr/>
                    <a:p>
                      <a:pPr algn="ctr">
                        <a:buNone/>
                      </a:pPr>
                      <a:r>
                        <a:rPr lang="en-US" altLang="zh-CN" sz="1200"/>
                        <a:t>831324</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sym typeface="+mn-ea"/>
                        </a:rPr>
                        <a:t>语文</a:t>
                      </a:r>
                      <a:endParaRPr lang="en-US" altLang="zh-CN"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语文</a:t>
                      </a:r>
                      <a:endParaRPr lang="zh-CN" altLang="en-US" sz="1200"/>
                    </a:p>
                  </a:txBody>
                  <a:tcPr anchor="ctr" anchorCtr="0"/>
                </a:tc>
              </a:tr>
              <a:tr h="381000">
                <a:tc>
                  <a:txBody>
                    <a:bodyPr/>
                    <a:p>
                      <a:pPr algn="ctr">
                        <a:buNone/>
                      </a:pPr>
                      <a:r>
                        <a:rPr lang="zh-CN" altLang="en-US" sz="1200"/>
                        <a:t>（地理，</a:t>
                      </a:r>
                      <a:r>
                        <a:rPr lang="en-US" altLang="zh-CN" sz="1200"/>
                        <a:t>45</a:t>
                      </a:r>
                      <a:r>
                        <a:rPr lang="zh-CN" altLang="en-US" sz="1200"/>
                        <a:t>）</a:t>
                      </a:r>
                      <a:endParaRPr lang="zh-CN" altLang="en-US" sz="1200"/>
                    </a:p>
                  </a:txBody>
                  <a:tcPr anchor="ctr" anchorCtr="0"/>
                </a:tc>
                <a:tc>
                  <a:txBody>
                    <a:bodyPr/>
                    <a:p>
                      <a:pPr algn="ctr">
                        <a:buNone/>
                      </a:pPr>
                      <a:r>
                        <a:rPr lang="en-US" altLang="zh-CN" sz="1200"/>
                        <a:t>721622</a:t>
                      </a:r>
                      <a:endParaRPr lang="en-US" altLang="zh-CN" sz="1200"/>
                    </a:p>
                  </a:txBody>
                  <a:tcPr anchor="ctr" anchorCtr="0"/>
                </a:tc>
                <a:tc>
                  <a:txBody>
                    <a:bodyPr/>
                    <a:p>
                      <a:pPr algn="ctr">
                        <a:buNone/>
                      </a:pPr>
                      <a:r>
                        <a:rPr lang="en-US" altLang="zh-CN" sz="1200"/>
                        <a:t>0</a:t>
                      </a:r>
                      <a:endParaRPr lang="en-US" altLang="zh-CN" sz="1200"/>
                    </a:p>
                  </a:txBody>
                  <a:tcPr anchor="ctr" anchorCtr="0"/>
                </a:tc>
                <a:tc>
                  <a:txBody>
                    <a:bodyPr/>
                    <a:p>
                      <a:pPr algn="ctr">
                        <a:buNone/>
                      </a:pPr>
                      <a:r>
                        <a:rPr lang="zh-CN" altLang="en-US" sz="1200"/>
                        <a:t>历史</a:t>
                      </a:r>
                      <a:endParaRPr lang="zh-CN" altLang="en-US" sz="1200"/>
                    </a:p>
                  </a:txBody>
                  <a:tcPr anchor="ctr" anchorCtr="0"/>
                </a:tc>
                <a:tc>
                  <a:txBody>
                    <a:bodyPr/>
                    <a:p>
                      <a:pPr algn="ctr">
                        <a:buNone/>
                      </a:pPr>
                      <a:r>
                        <a:rPr lang="en-US" altLang="zh-CN" sz="1200"/>
                        <a:t>null</a:t>
                      </a:r>
                      <a:endParaRPr lang="en-US" altLang="zh-CN" sz="1200"/>
                    </a:p>
                  </a:txBody>
                  <a:tcPr anchor="ctr" anchorCtr="0"/>
                </a:tc>
                <a:tc>
                  <a:txBody>
                    <a:bodyPr/>
                    <a:p>
                      <a:pPr algn="ctr">
                        <a:buNone/>
                      </a:pPr>
                      <a:r>
                        <a:rPr lang="zh-CN" altLang="en-US" sz="1200"/>
                        <a:t>历史</a:t>
                      </a:r>
                      <a:endParaRPr lang="zh-CN" altLang="en-US" sz="1200"/>
                    </a:p>
                  </a:txBody>
                  <a:tcPr anchor="ctr" anchorCtr="0"/>
                </a:tc>
              </a:tr>
              <a:tr h="381000">
                <a:tc>
                  <a:txBody>
                    <a:bodyPr/>
                    <a:p>
                      <a:pPr algn="ctr">
                        <a:buNone/>
                      </a:pPr>
                      <a:r>
                        <a:rPr lang="zh-CN" altLang="en-US" sz="1200"/>
                        <a:t>（体育，</a:t>
                      </a:r>
                      <a:r>
                        <a:rPr lang="en-US" altLang="zh-CN" sz="1200"/>
                        <a:t>35</a:t>
                      </a:r>
                      <a:r>
                        <a:rPr lang="zh-CN" altLang="en-US" sz="1200"/>
                        <a:t>）</a:t>
                      </a:r>
                      <a:endParaRPr lang="zh-CN" altLang="en-US" sz="1200"/>
                    </a:p>
                  </a:txBody>
                  <a:tcPr anchor="ctr" anchorCtr="0"/>
                </a:tc>
                <a:tc>
                  <a:txBody>
                    <a:bodyPr/>
                    <a:p>
                      <a:pPr algn="ctr">
                        <a:buNone/>
                      </a:pPr>
                      <a:r>
                        <a:rPr lang="en-US" altLang="zh-CN" sz="1200"/>
                        <a:t>662463</a:t>
                      </a:r>
                      <a:endParaRPr lang="en-US" altLang="zh-CN" sz="1200"/>
                    </a:p>
                  </a:txBody>
                  <a:tcPr anchor="ctr" anchorCtr="0"/>
                </a:tc>
                <a:tc>
                  <a:txBody>
                    <a:bodyPr/>
                    <a:p>
                      <a:pPr algn="ctr">
                        <a:buNone/>
                      </a:pPr>
                      <a:r>
                        <a:rPr lang="en-US" altLang="zh-CN" sz="1200"/>
                        <a:t>10</a:t>
                      </a:r>
                      <a:endParaRPr lang="en-US" altLang="zh-CN" sz="1200"/>
                    </a:p>
                  </a:txBody>
                  <a:tcPr anchor="ctr" anchorCtr="0"/>
                </a:tc>
                <a:tc>
                  <a:txBody>
                    <a:bodyPr/>
                    <a:p>
                      <a:pPr algn="ctr">
                        <a:buNone/>
                      </a:pPr>
                      <a:r>
                        <a:rPr lang="zh-CN" altLang="en-US" sz="1200"/>
                        <a:t>语文</a:t>
                      </a:r>
                      <a:r>
                        <a:rPr lang="en-US" altLang="zh-CN" sz="1200"/>
                        <a:t>/</a:t>
                      </a:r>
                      <a:r>
                        <a:rPr lang="zh-CN" altLang="en-US" sz="1200"/>
                        <a:t>政治</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政治</a:t>
                      </a:r>
                      <a:endParaRPr lang="zh-CN" altLang="en-US" sz="1200"/>
                    </a:p>
                  </a:txBody>
                  <a:tcPr anchor="ctr" anchorCtr="0"/>
                </a:tc>
              </a:tr>
              <a:tr h="381000">
                <a:tc>
                  <a:txBody>
                    <a:bodyPr/>
                    <a:p>
                      <a:pPr algn="ctr">
                        <a:buNone/>
                      </a:pPr>
                      <a:r>
                        <a:rPr lang="zh-CN" altLang="en-US" sz="1200"/>
                        <a:t>（科教，</a:t>
                      </a:r>
                      <a:r>
                        <a:rPr lang="en-US" altLang="zh-CN" sz="1200"/>
                        <a:t>25</a:t>
                      </a:r>
                      <a:r>
                        <a:rPr lang="zh-CN" altLang="en-US" sz="1200"/>
                        <a:t>）</a:t>
                      </a:r>
                      <a:endParaRPr lang="zh-CN" altLang="en-US" sz="1200"/>
                    </a:p>
                  </a:txBody>
                  <a:tcPr anchor="ctr" anchorCtr="0"/>
                </a:tc>
                <a:tc>
                  <a:txBody>
                    <a:bodyPr/>
                    <a:p>
                      <a:pPr algn="ctr">
                        <a:buNone/>
                      </a:pPr>
                      <a:r>
                        <a:rPr lang="en-US" altLang="zh-CN" sz="1200"/>
                        <a:t>992680</a:t>
                      </a:r>
                      <a:endParaRPr lang="en-US" altLang="zh-CN" sz="1200"/>
                    </a:p>
                  </a:txBody>
                  <a:tcPr anchor="ctr" anchorCtr="0"/>
                </a:tc>
                <a:tc>
                  <a:txBody>
                    <a:bodyPr/>
                    <a:p>
                      <a:pPr algn="ctr">
                        <a:buNone/>
                      </a:pPr>
                      <a:r>
                        <a:rPr lang="en-US" altLang="zh-CN" sz="1200"/>
                        <a:t>7</a:t>
                      </a:r>
                      <a:endParaRPr lang="en-US" altLang="zh-CN" sz="1200"/>
                    </a:p>
                  </a:txBody>
                  <a:tcPr anchor="ctr" anchorCtr="0"/>
                </a:tc>
                <a:tc>
                  <a:txBody>
                    <a:bodyPr/>
                    <a:p>
                      <a:pPr algn="ctr">
                        <a:buNone/>
                      </a:pPr>
                      <a:r>
                        <a:rPr lang="zh-CN" altLang="en-US" sz="1200"/>
                        <a:t>数学</a:t>
                      </a:r>
                      <a:endParaRPr lang="zh-CN" altLang="en-US" sz="1200"/>
                    </a:p>
                  </a:txBody>
                  <a:tcPr anchor="ctr" anchorCtr="0"/>
                </a:tc>
                <a:tc>
                  <a:txBody>
                    <a:bodyPr/>
                    <a:p>
                      <a:pPr algn="ctr">
                        <a:buNone/>
                      </a:pPr>
                      <a:endParaRPr lang="zh-CN" altLang="en-US" sz="1200"/>
                    </a:p>
                  </a:txBody>
                  <a:tcPr anchor="ctr" anchorCtr="0"/>
                </a:tc>
                <a:tc>
                  <a:txBody>
                    <a:bodyPr/>
                    <a:p>
                      <a:pPr algn="ctr">
                        <a:buNone/>
                      </a:pPr>
                      <a:r>
                        <a:rPr lang="zh-CN" altLang="en-US" sz="1200"/>
                        <a:t>数学</a:t>
                      </a:r>
                      <a:endParaRPr lang="zh-CN" altLang="en-US" sz="1200"/>
                    </a:p>
                  </a:txBody>
                  <a:tcPr anchor="ctr" anchorCtr="0"/>
                </a:tc>
              </a:tr>
            </a:tbl>
          </a:graphicData>
        </a:graphic>
      </p:graphicFrame>
      <p:sp>
        <p:nvSpPr>
          <p:cNvPr id="45" name="圆角矩形 44"/>
          <p:cNvSpPr/>
          <p:nvPr/>
        </p:nvSpPr>
        <p:spPr>
          <a:xfrm>
            <a:off x="7821295" y="3558540"/>
            <a:ext cx="4287520" cy="27971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put</a:t>
            </a:r>
            <a:r>
              <a:rPr lang="zh-CN" altLang="en-US" sz="1000"/>
              <a:t>方法的主要实现：</a:t>
            </a:r>
            <a:endParaRPr lang="zh-CN" altLang="en-US" sz="1000"/>
          </a:p>
          <a:p>
            <a:pPr algn="l"/>
            <a:r>
              <a:rPr lang="zh-CN" altLang="en-US" sz="1000"/>
              <a:t>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@SuppressWarnings("unchecked")</a:t>
            </a:r>
            <a:endParaRPr lang="zh-CN" altLang="en-US" sz="1000"/>
          </a:p>
          <a:p>
            <a:pPr algn="l"/>
            <a:r>
              <a:rPr lang="zh-CN" altLang="en-US" sz="1000"/>
              <a:t>        Entry&lt;K,V&gt; entry = (Entry&lt;K,V&gt;)tab[index];</a:t>
            </a:r>
            <a:endParaRPr lang="zh-CN" altLang="en-US" sz="1000"/>
          </a:p>
          <a:p>
            <a:pPr algn="l"/>
            <a:r>
              <a:rPr lang="en-US" altLang="zh-CN" sz="1000"/>
              <a:t>//</a:t>
            </a:r>
            <a:r>
              <a:rPr lang="zh-CN" altLang="en-US" sz="1000"/>
              <a:t>如果</a:t>
            </a:r>
            <a:r>
              <a:rPr lang="en-US" altLang="zh-CN" sz="1000"/>
              <a:t>key</a:t>
            </a:r>
            <a:r>
              <a:rPr lang="zh-CN" altLang="en-US" sz="1000"/>
              <a:t>跟原来的</a:t>
            </a:r>
            <a:r>
              <a:rPr lang="en-US" altLang="zh-CN" sz="1000"/>
              <a:t>key</a:t>
            </a:r>
            <a:r>
              <a:rPr lang="zh-CN" altLang="en-US" sz="1000"/>
              <a:t>相同，则替换掉旧的</a:t>
            </a:r>
            <a:r>
              <a:rPr lang="en-US" altLang="zh-CN" sz="1000"/>
              <a:t>value</a:t>
            </a:r>
            <a:endParaRPr lang="zh-CN" altLang="en-US" sz="1000"/>
          </a:p>
          <a:p>
            <a:pPr algn="l"/>
            <a:r>
              <a:rPr lang="zh-CN" altLang="en-US" sz="1000"/>
              <a:t>        for(; entry != null ; entry = entry.next) {</a:t>
            </a:r>
            <a:endParaRPr lang="zh-CN" altLang="en-US" sz="1000"/>
          </a:p>
          <a:p>
            <a:pPr algn="l"/>
            <a:r>
              <a:rPr lang="zh-CN" altLang="en-US" sz="1000"/>
              <a:t>            if ((entry.hash == hash) &amp;&amp; entry.key.equals(key)) {</a:t>
            </a:r>
            <a:endParaRPr lang="zh-CN" altLang="en-US" sz="1000"/>
          </a:p>
          <a:p>
            <a:pPr algn="l"/>
            <a:r>
              <a:rPr lang="zh-CN" altLang="en-US" sz="1000"/>
              <a:t>                V old = entry.value;</a:t>
            </a:r>
            <a:endParaRPr lang="zh-CN" altLang="en-US" sz="1000"/>
          </a:p>
          <a:p>
            <a:pPr algn="l"/>
            <a:r>
              <a:rPr lang="zh-CN" altLang="en-US" sz="1000"/>
              <a:t>                entry.value = value;</a:t>
            </a:r>
            <a:endParaRPr lang="zh-CN" altLang="en-US" sz="1000"/>
          </a:p>
          <a:p>
            <a:pPr algn="l"/>
            <a:r>
              <a:rPr lang="zh-CN" altLang="en-US" sz="1000"/>
              <a:t>                return old;</a:t>
            </a:r>
            <a:endParaRPr lang="zh-CN" altLang="en-US" sz="1000"/>
          </a:p>
          <a:p>
            <a:pPr algn="l"/>
            <a:r>
              <a:rPr lang="zh-CN" altLang="en-US" sz="1000"/>
              <a:t>            }</a:t>
            </a:r>
            <a:endParaRPr lang="zh-CN" altLang="en-US" sz="1000"/>
          </a:p>
          <a:p>
            <a:pPr algn="l"/>
            <a:r>
              <a:rPr lang="zh-CN" altLang="en-US" sz="1000"/>
              <a:t>        }</a:t>
            </a:r>
            <a:endParaRPr lang="zh-CN" altLang="en-US" sz="1000"/>
          </a:p>
          <a:p>
            <a:pPr algn="l"/>
            <a:endParaRPr lang="zh-CN" altLang="en-US" sz="1000"/>
          </a:p>
          <a:p>
            <a:pPr algn="l"/>
            <a:r>
              <a:rPr lang="zh-CN" altLang="en-US" sz="1000"/>
              <a:t>        addEntry(hash, key, value, index);</a:t>
            </a:r>
            <a:endParaRPr lang="zh-CN" altLang="en-US" sz="1000"/>
          </a:p>
        </p:txBody>
      </p:sp>
      <p:sp>
        <p:nvSpPr>
          <p:cNvPr id="46" name="矩形 45"/>
          <p:cNvSpPr/>
          <p:nvPr/>
        </p:nvSpPr>
        <p:spPr>
          <a:xfrm>
            <a:off x="938657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英语</a:t>
            </a:r>
            <a:endParaRPr lang="zh-CN" altLang="en-US" sz="1000"/>
          </a:p>
        </p:txBody>
      </p:sp>
      <p:cxnSp>
        <p:nvCxnSpPr>
          <p:cNvPr id="47" name="直接箭头连接符 46"/>
          <p:cNvCxnSpPr/>
          <p:nvPr/>
        </p:nvCxnSpPr>
        <p:spPr>
          <a:xfrm>
            <a:off x="9707880" y="1791970"/>
            <a:ext cx="635" cy="2298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9" idx="2"/>
          </p:cNvCxnSpPr>
          <p:nvPr/>
        </p:nvCxnSpPr>
        <p:spPr>
          <a:xfrm>
            <a:off x="1774190" y="3227070"/>
            <a:ext cx="1013460" cy="179705"/>
          </a:xfrm>
          <a:prstGeom prst="straightConnector1">
            <a:avLst/>
          </a:prstGeom>
          <a:ln>
            <a:tailEnd type="arrow" w="med" len="med"/>
          </a:ln>
        </p:spPr>
        <p:style>
          <a:lnRef idx="2">
            <a:schemeClr val="accent1"/>
          </a:lnRef>
          <a:fillRef idx="0">
            <a:schemeClr val="accent1"/>
          </a:fillRef>
          <a:effectRef idx="1">
            <a:schemeClr val="accent1"/>
          </a:effectRef>
          <a:fontRef idx="minor">
            <a:schemeClr val="tx1"/>
          </a:fontRef>
        </p:style>
      </p:cxnSp>
      <p:sp>
        <p:nvSpPr>
          <p:cNvPr id="49" name="圆角矩形 48"/>
          <p:cNvSpPr/>
          <p:nvPr/>
        </p:nvSpPr>
        <p:spPr>
          <a:xfrm>
            <a:off x="273685" y="2832100"/>
            <a:ext cx="3001010" cy="394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900">
                <a:sym typeface="+mn-ea"/>
              </a:rPr>
              <a:t>int index = (hash &amp; 0x7FFFFFFF) % tab.length;</a:t>
            </a:r>
            <a:endParaRPr lang="zh-CN" altLang="en-US" sz="900">
              <a:sym typeface="+mn-ea"/>
            </a:endParaRPr>
          </a:p>
          <a:p>
            <a:pPr algn="l"/>
            <a:r>
              <a:rPr lang="zh-CN" altLang="en-US" sz="900"/>
              <a:t>其中，</a:t>
            </a:r>
            <a:r>
              <a:rPr lang="en-US" altLang="zh-CN" sz="900"/>
              <a:t>tab.length=11</a:t>
            </a:r>
            <a:endParaRPr lang="en-US" altLang="zh-CN" sz="900"/>
          </a:p>
        </p:txBody>
      </p:sp>
      <p:sp>
        <p:nvSpPr>
          <p:cNvPr id="50" name="矩形 49"/>
          <p:cNvSpPr/>
          <p:nvPr/>
        </p:nvSpPr>
        <p:spPr>
          <a:xfrm>
            <a:off x="867029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科教</a:t>
            </a:r>
            <a:endParaRPr lang="zh-CN" altLang="en-US" sz="1000"/>
          </a:p>
        </p:txBody>
      </p:sp>
      <p:cxnSp>
        <p:nvCxnSpPr>
          <p:cNvPr id="51" name="直接箭头连接符 50"/>
          <p:cNvCxnSpPr/>
          <p:nvPr/>
        </p:nvCxnSpPr>
        <p:spPr>
          <a:xfrm>
            <a:off x="8970010" y="179197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2" name="矩形 51"/>
          <p:cNvSpPr/>
          <p:nvPr/>
        </p:nvSpPr>
        <p:spPr>
          <a:xfrm>
            <a:off x="10890250" y="199580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体育</a:t>
            </a:r>
            <a:endParaRPr lang="zh-CN" altLang="en-US" sz="1000"/>
          </a:p>
        </p:txBody>
      </p:sp>
      <p:cxnSp>
        <p:nvCxnSpPr>
          <p:cNvPr id="53" name="直接箭头连接符 52"/>
          <p:cNvCxnSpPr/>
          <p:nvPr/>
        </p:nvCxnSpPr>
        <p:spPr>
          <a:xfrm>
            <a:off x="11202035" y="1791970"/>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11198225" y="227012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5" name="矩形 54"/>
          <p:cNvSpPr/>
          <p:nvPr/>
        </p:nvSpPr>
        <p:spPr>
          <a:xfrm>
            <a:off x="10890885" y="294005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语文</a:t>
            </a:r>
            <a:endParaRPr lang="zh-CN" altLang="en-US" sz="1000"/>
          </a:p>
        </p:txBody>
      </p:sp>
      <p:cxnSp>
        <p:nvCxnSpPr>
          <p:cNvPr id="56" name="直接箭头连接符 55"/>
          <p:cNvCxnSpPr/>
          <p:nvPr/>
        </p:nvCxnSpPr>
        <p:spPr>
          <a:xfrm>
            <a:off x="3889375" y="1810385"/>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7" name="矩形 56"/>
          <p:cNvSpPr/>
          <p:nvPr/>
        </p:nvSpPr>
        <p:spPr>
          <a:xfrm>
            <a:off x="3576955" y="2021840"/>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地理</a:t>
            </a:r>
            <a:endParaRPr lang="zh-CN" altLang="en-US" sz="1000"/>
          </a:p>
        </p:txBody>
      </p:sp>
      <p:sp>
        <p:nvSpPr>
          <p:cNvPr id="58" name="矩形 57"/>
          <p:cNvSpPr/>
          <p:nvPr/>
        </p:nvSpPr>
        <p:spPr>
          <a:xfrm>
            <a:off x="3577590" y="249745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历史</a:t>
            </a:r>
            <a:endParaRPr lang="zh-CN" altLang="en-US" sz="1000"/>
          </a:p>
        </p:txBody>
      </p:sp>
      <p:cxnSp>
        <p:nvCxnSpPr>
          <p:cNvPr id="59" name="直接箭头连接符 58"/>
          <p:cNvCxnSpPr/>
          <p:nvPr/>
        </p:nvCxnSpPr>
        <p:spPr>
          <a:xfrm>
            <a:off x="3892550" y="229616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0" name="矩形 59"/>
          <p:cNvSpPr/>
          <p:nvPr/>
        </p:nvSpPr>
        <p:spPr>
          <a:xfrm>
            <a:off x="1088644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政治</a:t>
            </a:r>
            <a:endParaRPr lang="zh-CN" altLang="en-US" sz="1000"/>
          </a:p>
        </p:txBody>
      </p:sp>
      <p:cxnSp>
        <p:nvCxnSpPr>
          <p:cNvPr id="61" name="直接箭头连接符 60"/>
          <p:cNvCxnSpPr/>
          <p:nvPr/>
        </p:nvCxnSpPr>
        <p:spPr>
          <a:xfrm>
            <a:off x="11201400" y="2751455"/>
            <a:ext cx="3810" cy="207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2" name="矩形 61"/>
          <p:cNvSpPr/>
          <p:nvPr/>
        </p:nvSpPr>
        <p:spPr>
          <a:xfrm>
            <a:off x="8670290" y="2477135"/>
            <a:ext cx="626745" cy="2743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数学</a:t>
            </a:r>
            <a:endParaRPr lang="zh-CN" altLang="en-US" sz="1000"/>
          </a:p>
        </p:txBody>
      </p:sp>
      <p:cxnSp>
        <p:nvCxnSpPr>
          <p:cNvPr id="63" name="直接箭头连接符 62"/>
          <p:cNvCxnSpPr/>
          <p:nvPr/>
        </p:nvCxnSpPr>
        <p:spPr>
          <a:xfrm>
            <a:off x="8982075" y="2286000"/>
            <a:ext cx="3175" cy="211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4" name="矩形 63"/>
          <p:cNvSpPr/>
          <p:nvPr/>
        </p:nvSpPr>
        <p:spPr>
          <a:xfrm>
            <a:off x="6424930" y="3500120"/>
            <a:ext cx="1152525" cy="1743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输出结果的顺序</a:t>
            </a:r>
            <a:endParaRPr lang="zh-CN" altLang="en-US" sz="1000"/>
          </a:p>
          <a:p>
            <a:pPr algn="l"/>
            <a:endParaRPr lang="zh-CN" altLang="en-US" sz="1000"/>
          </a:p>
          <a:p>
            <a:pPr algn="l"/>
            <a:r>
              <a:rPr lang="zh-CN" altLang="en-US" sz="1000"/>
              <a:t>体育--&gt;35</a:t>
            </a:r>
            <a:endParaRPr lang="zh-CN" altLang="en-US" sz="1000"/>
          </a:p>
          <a:p>
            <a:pPr algn="l"/>
            <a:r>
              <a:rPr lang="zh-CN" altLang="en-US" sz="1000"/>
              <a:t>政治--&gt;55</a:t>
            </a:r>
            <a:endParaRPr lang="zh-CN" altLang="en-US" sz="1000"/>
          </a:p>
          <a:p>
            <a:pPr algn="l"/>
            <a:r>
              <a:rPr lang="zh-CN" altLang="en-US" sz="1000"/>
              <a:t>语文--&gt;65</a:t>
            </a:r>
            <a:endParaRPr lang="zh-CN" altLang="en-US" sz="1000"/>
          </a:p>
          <a:p>
            <a:pPr algn="l"/>
            <a:r>
              <a:rPr lang="zh-CN" altLang="en-US" sz="1000"/>
              <a:t>英语--&gt;95</a:t>
            </a:r>
            <a:endParaRPr lang="zh-CN" altLang="en-US" sz="1000"/>
          </a:p>
          <a:p>
            <a:pPr algn="l"/>
            <a:r>
              <a:rPr lang="zh-CN" altLang="en-US" sz="1000"/>
              <a:t>科教--&gt;25</a:t>
            </a:r>
            <a:endParaRPr lang="zh-CN" altLang="en-US" sz="1000"/>
          </a:p>
          <a:p>
            <a:pPr algn="l"/>
            <a:r>
              <a:rPr lang="zh-CN" altLang="en-US" sz="1000"/>
              <a:t>数学--&gt;85</a:t>
            </a:r>
            <a:endParaRPr lang="zh-CN" altLang="en-US" sz="1000"/>
          </a:p>
          <a:p>
            <a:pPr algn="l"/>
            <a:r>
              <a:rPr lang="zh-CN" altLang="en-US" sz="1000"/>
              <a:t>地理--&gt;45</a:t>
            </a:r>
            <a:endParaRPr lang="zh-CN" altLang="en-US" sz="1000"/>
          </a:p>
          <a:p>
            <a:pPr algn="l"/>
            <a:r>
              <a:rPr lang="zh-CN" altLang="en-US" sz="1000"/>
              <a:t>历史--&gt;75</a:t>
            </a:r>
            <a:endParaRPr lang="zh-CN" altLang="en-US" sz="1000"/>
          </a:p>
        </p:txBody>
      </p:sp>
      <p:cxnSp>
        <p:nvCxnSpPr>
          <p:cNvPr id="65" name="直接箭头连接符 64"/>
          <p:cNvCxnSpPr>
            <a:endCxn id="31" idx="2"/>
          </p:cNvCxnSpPr>
          <p:nvPr/>
        </p:nvCxnSpPr>
        <p:spPr>
          <a:xfrm>
            <a:off x="3195320" y="633095"/>
            <a:ext cx="695325" cy="78232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6" name="直接箭头连接符 65"/>
          <p:cNvCxnSpPr>
            <a:endCxn id="32" idx="2"/>
          </p:cNvCxnSpPr>
          <p:nvPr/>
        </p:nvCxnSpPr>
        <p:spPr>
          <a:xfrm>
            <a:off x="3214370" y="623570"/>
            <a:ext cx="1402080" cy="7918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7" name="直接箭头连接符 66"/>
          <p:cNvCxnSpPr>
            <a:endCxn id="33" idx="2"/>
          </p:cNvCxnSpPr>
          <p:nvPr/>
        </p:nvCxnSpPr>
        <p:spPr>
          <a:xfrm>
            <a:off x="3223895" y="633095"/>
            <a:ext cx="2118360" cy="788670"/>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68" name="直接箭头连接符 67"/>
          <p:cNvCxnSpPr>
            <a:endCxn id="34" idx="2"/>
          </p:cNvCxnSpPr>
          <p:nvPr/>
        </p:nvCxnSpPr>
        <p:spPr>
          <a:xfrm>
            <a:off x="3214370" y="642620"/>
            <a:ext cx="2856230" cy="7664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69" name="文本框 68"/>
          <p:cNvSpPr txBox="1"/>
          <p:nvPr/>
        </p:nvSpPr>
        <p:spPr>
          <a:xfrm>
            <a:off x="2709545" y="378460"/>
            <a:ext cx="2190115" cy="245110"/>
          </a:xfrm>
          <a:prstGeom prst="rect">
            <a:avLst/>
          </a:prstGeom>
          <a:noFill/>
        </p:spPr>
        <p:txBody>
          <a:bodyPr wrap="square" rtlCol="0">
            <a:spAutoFit/>
          </a:bodyPr>
          <a:p>
            <a:r>
              <a:rPr lang="zh-CN" altLang="en-US" sz="1000"/>
              <a:t>桶（</a:t>
            </a:r>
            <a:r>
              <a:rPr lang="en-US" altLang="zh-CN" sz="1000"/>
              <a:t>bucket</a:t>
            </a:r>
            <a:r>
              <a:rPr lang="zh-CN" altLang="en-US" sz="1000"/>
              <a:t>），可以类比于数组</a:t>
            </a:r>
            <a:endParaRPr lang="zh-CN" altLang="en-US" sz="1000"/>
          </a:p>
        </p:txBody>
      </p:sp>
      <p:cxnSp>
        <p:nvCxnSpPr>
          <p:cNvPr id="70" name="直接箭头连接符 69"/>
          <p:cNvCxnSpPr>
            <a:endCxn id="50" idx="1"/>
          </p:cNvCxnSpPr>
          <p:nvPr/>
        </p:nvCxnSpPr>
        <p:spPr>
          <a:xfrm flipV="1">
            <a:off x="7110095" y="2132965"/>
            <a:ext cx="1560195" cy="871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endCxn id="62" idx="1"/>
          </p:cNvCxnSpPr>
          <p:nvPr/>
        </p:nvCxnSpPr>
        <p:spPr>
          <a:xfrm flipV="1">
            <a:off x="7129145" y="2614295"/>
            <a:ext cx="154114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6696075" y="2891790"/>
            <a:ext cx="609600" cy="275590"/>
          </a:xfrm>
          <a:prstGeom prst="rect">
            <a:avLst/>
          </a:prstGeom>
          <a:noFill/>
        </p:spPr>
        <p:txBody>
          <a:bodyPr wrap="square" rtlCol="0">
            <a:spAutoFit/>
          </a:bodyPr>
          <a:p>
            <a:r>
              <a:rPr lang="zh-CN" altLang="en-US" sz="1200"/>
              <a:t>链表</a:t>
            </a:r>
            <a:endParaRPr lang="zh-CN" altLang="en-US" sz="1200"/>
          </a:p>
        </p:txBody>
      </p:sp>
      <p:sp>
        <p:nvSpPr>
          <p:cNvPr id="3" name="矩形 2"/>
          <p:cNvSpPr/>
          <p:nvPr/>
        </p:nvSpPr>
        <p:spPr>
          <a:xfrm>
            <a:off x="4881245" y="2471420"/>
            <a:ext cx="1844675" cy="7467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如果出现</a:t>
            </a:r>
            <a:r>
              <a:rPr lang="en-US" altLang="zh-CN" sz="1000"/>
              <a:t>index</a:t>
            </a:r>
            <a:r>
              <a:rPr lang="zh-CN" altLang="en-US" sz="1000"/>
              <a:t>相等情况，则新进来的元素作为链表的第一个元素</a:t>
            </a:r>
            <a:endParaRPr lang="zh-CN" altLang="en-US"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12420" y="2618740"/>
            <a:ext cx="1289685" cy="12642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客户端</a:t>
            </a:r>
            <a:endParaRPr lang="en-US" altLang="zh-CN" sz="1000"/>
          </a:p>
          <a:p>
            <a:pPr algn="ctr"/>
            <a:r>
              <a:rPr lang="en-US" altLang="zh-CN" sz="1000"/>
              <a:t>200M</a:t>
            </a:r>
            <a:endParaRPr lang="en-US" altLang="zh-CN" sz="1000"/>
          </a:p>
        </p:txBody>
      </p:sp>
      <p:sp>
        <p:nvSpPr>
          <p:cNvPr id="5" name="矩形 4"/>
          <p:cNvSpPr/>
          <p:nvPr/>
        </p:nvSpPr>
        <p:spPr>
          <a:xfrm>
            <a:off x="3901440" y="770255"/>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NameNode</a:t>
            </a:r>
            <a:endParaRPr lang="en-US" altLang="zh-CN" sz="1200"/>
          </a:p>
          <a:p>
            <a:pPr algn="l"/>
            <a:r>
              <a:rPr lang="zh-CN" altLang="en-US" sz="1000"/>
              <a:t>开始检查是否有</a:t>
            </a:r>
            <a:r>
              <a:rPr lang="en-US" altLang="zh-CN" sz="1000"/>
              <a:t>/aaa</a:t>
            </a:r>
            <a:r>
              <a:rPr lang="zh-CN" altLang="en-US" sz="1000"/>
              <a:t>的目录</a:t>
            </a:r>
            <a:endParaRPr lang="zh-CN" altLang="en-US" sz="1000"/>
          </a:p>
        </p:txBody>
      </p:sp>
      <p:sp>
        <p:nvSpPr>
          <p:cNvPr id="6" name="矩形 5"/>
          <p:cNvSpPr/>
          <p:nvPr/>
        </p:nvSpPr>
        <p:spPr>
          <a:xfrm>
            <a:off x="286194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DataNode1</a:t>
            </a:r>
            <a:endParaRPr lang="en-US" altLang="zh-CN" sz="1200"/>
          </a:p>
        </p:txBody>
      </p:sp>
      <p:sp>
        <p:nvSpPr>
          <p:cNvPr id="7" name="矩形 6"/>
          <p:cNvSpPr/>
          <p:nvPr/>
        </p:nvSpPr>
        <p:spPr>
          <a:xfrm>
            <a:off x="4989195"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DataNode2</a:t>
            </a:r>
            <a:endParaRPr lang="en-US" altLang="zh-CN" sz="1200"/>
          </a:p>
        </p:txBody>
      </p:sp>
      <p:sp>
        <p:nvSpPr>
          <p:cNvPr id="8" name="矩形 7"/>
          <p:cNvSpPr/>
          <p:nvPr/>
        </p:nvSpPr>
        <p:spPr>
          <a:xfrm>
            <a:off x="709295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DataNode3</a:t>
            </a:r>
            <a:endParaRPr lang="en-US" altLang="zh-CN" sz="1200"/>
          </a:p>
        </p:txBody>
      </p:sp>
      <p:sp>
        <p:nvSpPr>
          <p:cNvPr id="9" name="矩形 8"/>
          <p:cNvSpPr/>
          <p:nvPr/>
        </p:nvSpPr>
        <p:spPr>
          <a:xfrm>
            <a:off x="9113520" y="3764280"/>
            <a:ext cx="1511935" cy="17335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sym typeface="+mn-ea"/>
              </a:rPr>
              <a:t>DataNode4</a:t>
            </a:r>
            <a:endParaRPr lang="en-US" altLang="zh-CN" sz="1200"/>
          </a:p>
        </p:txBody>
      </p:sp>
      <p:cxnSp>
        <p:nvCxnSpPr>
          <p:cNvPr id="10" name="直接箭头连接符 9"/>
          <p:cNvCxnSpPr>
            <a:stCxn id="4" idx="0"/>
          </p:cNvCxnSpPr>
          <p:nvPr/>
        </p:nvCxnSpPr>
        <p:spPr>
          <a:xfrm flipV="1">
            <a:off x="957580" y="1156970"/>
            <a:ext cx="2960370" cy="1461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81810" y="1387475"/>
            <a:ext cx="1551940" cy="337185"/>
          </a:xfrm>
          <a:prstGeom prst="rect">
            <a:avLst/>
          </a:prstGeom>
          <a:noFill/>
        </p:spPr>
        <p:txBody>
          <a:bodyPr wrap="square" rtlCol="0">
            <a:spAutoFit/>
          </a:bodyPr>
          <a:p>
            <a:r>
              <a:rPr lang="en-US" altLang="zh-CN" sz="800"/>
              <a:t>1.</a:t>
            </a:r>
            <a:r>
              <a:rPr lang="zh-CN" altLang="en-US" sz="800"/>
              <a:t>向</a:t>
            </a:r>
            <a:r>
              <a:rPr lang="en-US" altLang="zh-CN" sz="800"/>
              <a:t>NameNode</a:t>
            </a:r>
            <a:r>
              <a:rPr lang="zh-CN" altLang="en-US" sz="800"/>
              <a:t>发起上传数据的请求</a:t>
            </a:r>
            <a:r>
              <a:rPr lang="en-US" altLang="zh-CN" sz="800"/>
              <a:t>/aaa/flie.log</a:t>
            </a:r>
            <a:endParaRPr lang="en-US" altLang="zh-CN" sz="800"/>
          </a:p>
        </p:txBody>
      </p:sp>
      <p:sp>
        <p:nvSpPr>
          <p:cNvPr id="12" name="文本框 11"/>
          <p:cNvSpPr txBox="1"/>
          <p:nvPr/>
        </p:nvSpPr>
        <p:spPr>
          <a:xfrm>
            <a:off x="1985645" y="2098040"/>
            <a:ext cx="1135380" cy="213995"/>
          </a:xfrm>
          <a:prstGeom prst="rect">
            <a:avLst/>
          </a:prstGeom>
          <a:noFill/>
        </p:spPr>
        <p:txBody>
          <a:bodyPr wrap="square" rtlCol="0">
            <a:spAutoFit/>
          </a:bodyPr>
          <a:p>
            <a:r>
              <a:rPr lang="en-US" altLang="zh-CN" sz="800"/>
              <a:t>2.</a:t>
            </a:r>
            <a:r>
              <a:rPr lang="zh-CN" sz="800"/>
              <a:t>返回同意上传</a:t>
            </a:r>
            <a:endParaRPr lang="zh-CN" sz="800"/>
          </a:p>
        </p:txBody>
      </p:sp>
      <p:cxnSp>
        <p:nvCxnSpPr>
          <p:cNvPr id="13" name="直接箭头连接符 12"/>
          <p:cNvCxnSpPr/>
          <p:nvPr/>
        </p:nvCxnSpPr>
        <p:spPr>
          <a:xfrm flipH="1">
            <a:off x="1568450" y="1387475"/>
            <a:ext cx="2273300" cy="1388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3"/>
            <a:endCxn id="5" idx="1"/>
          </p:cNvCxnSpPr>
          <p:nvPr/>
        </p:nvCxnSpPr>
        <p:spPr>
          <a:xfrm flipV="1">
            <a:off x="1602105" y="1637030"/>
            <a:ext cx="2299335" cy="16141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64765" y="2503805"/>
            <a:ext cx="1276985" cy="306705"/>
          </a:xfrm>
          <a:prstGeom prst="rect">
            <a:avLst/>
          </a:prstGeom>
          <a:noFill/>
        </p:spPr>
        <p:txBody>
          <a:bodyPr wrap="square" rtlCol="0">
            <a:spAutoFit/>
          </a:bodyPr>
          <a:p>
            <a:r>
              <a:rPr lang="en-US" altLang="zh-CN" sz="700"/>
              <a:t>3.RPC</a:t>
            </a:r>
            <a:r>
              <a:rPr lang="zh-CN" altLang="en-US" sz="700"/>
              <a:t>请求，上传</a:t>
            </a:r>
            <a:r>
              <a:rPr lang="en-US" altLang="zh-CN" sz="700"/>
              <a:t>0-128M</a:t>
            </a:r>
            <a:r>
              <a:rPr lang="zh-CN" altLang="en-US" sz="700"/>
              <a:t>，请返回</a:t>
            </a:r>
            <a:r>
              <a:rPr lang="en-US" altLang="zh-CN" sz="700"/>
              <a:t>DataNode</a:t>
            </a:r>
            <a:endParaRPr lang="en-US" altLang="zh-CN" sz="700"/>
          </a:p>
        </p:txBody>
      </p:sp>
      <p:cxnSp>
        <p:nvCxnSpPr>
          <p:cNvPr id="16" name="直接箭头连接符 15"/>
          <p:cNvCxnSpPr/>
          <p:nvPr/>
        </p:nvCxnSpPr>
        <p:spPr>
          <a:xfrm flipH="1">
            <a:off x="1602105" y="2528570"/>
            <a:ext cx="2751455" cy="100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076575" y="2944495"/>
            <a:ext cx="1276985" cy="306705"/>
          </a:xfrm>
          <a:prstGeom prst="rect">
            <a:avLst/>
          </a:prstGeom>
          <a:noFill/>
        </p:spPr>
        <p:txBody>
          <a:bodyPr wrap="square" rtlCol="0">
            <a:spAutoFit/>
          </a:bodyPr>
          <a:p>
            <a:r>
              <a:rPr lang="en-US" altLang="zh-CN" sz="700"/>
              <a:t>4.</a:t>
            </a:r>
            <a:r>
              <a:rPr lang="zh-CN" altLang="en-US" sz="700"/>
              <a:t>返回应答，可以将数据上传到</a:t>
            </a:r>
            <a:r>
              <a:rPr lang="en-US" altLang="zh-CN" sz="700"/>
              <a:t>DN1</a:t>
            </a:r>
            <a:r>
              <a:rPr lang="zh-CN" altLang="en-US" sz="700"/>
              <a:t>、</a:t>
            </a:r>
            <a:r>
              <a:rPr lang="en-US" altLang="zh-CN" sz="700"/>
              <a:t>DN2</a:t>
            </a:r>
            <a:r>
              <a:rPr lang="zh-CN" altLang="en-US" sz="700"/>
              <a:t>和</a:t>
            </a:r>
            <a:r>
              <a:rPr lang="en-US" altLang="zh-CN" sz="700"/>
              <a:t>DN4</a:t>
            </a:r>
            <a:endParaRPr lang="en-US" altLang="zh-CN" sz="700"/>
          </a:p>
        </p:txBody>
      </p:sp>
      <p:cxnSp>
        <p:nvCxnSpPr>
          <p:cNvPr id="18" name="直接箭头连接符 17"/>
          <p:cNvCxnSpPr>
            <a:stCxn id="4" idx="2"/>
            <a:endCxn id="6" idx="1"/>
          </p:cNvCxnSpPr>
          <p:nvPr/>
        </p:nvCxnSpPr>
        <p:spPr>
          <a:xfrm>
            <a:off x="957580" y="3883025"/>
            <a:ext cx="1904365" cy="748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08660" y="4253865"/>
            <a:ext cx="1276985" cy="306705"/>
          </a:xfrm>
          <a:prstGeom prst="rect">
            <a:avLst/>
          </a:prstGeom>
          <a:noFill/>
        </p:spPr>
        <p:txBody>
          <a:bodyPr wrap="square" rtlCol="0">
            <a:spAutoFit/>
          </a:bodyPr>
          <a:p>
            <a:r>
              <a:rPr lang="en-US" sz="700"/>
              <a:t>5.</a:t>
            </a:r>
            <a:r>
              <a:rPr lang="zh-CN" altLang="en-US" sz="700"/>
              <a:t>请求上传</a:t>
            </a:r>
            <a:r>
              <a:rPr lang="en-US" altLang="zh-CN" sz="700"/>
              <a:t>block</a:t>
            </a:r>
            <a:r>
              <a:rPr lang="zh-CN" altLang="en-US" sz="700"/>
              <a:t>，建立</a:t>
            </a:r>
            <a:r>
              <a:rPr lang="en-US" altLang="zh-CN" sz="700"/>
              <a:t>channel(nio</a:t>
            </a:r>
            <a:r>
              <a:rPr lang="zh-CN" altLang="en-US" sz="700"/>
              <a:t>流</a:t>
            </a:r>
            <a:r>
              <a:rPr lang="en-US" altLang="zh-CN" sz="700"/>
              <a:t>)</a:t>
            </a:r>
            <a:endParaRPr lang="en-US" altLang="zh-CN" sz="700"/>
          </a:p>
        </p:txBody>
      </p:sp>
      <p:cxnSp>
        <p:nvCxnSpPr>
          <p:cNvPr id="20" name="直接箭头连接符 19"/>
          <p:cNvCxnSpPr/>
          <p:nvPr/>
        </p:nvCxnSpPr>
        <p:spPr>
          <a:xfrm flipH="1" flipV="1">
            <a:off x="1403985" y="3867785"/>
            <a:ext cx="1478915" cy="386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1605915" y="3649980"/>
            <a:ext cx="1276985" cy="198755"/>
          </a:xfrm>
          <a:prstGeom prst="rect">
            <a:avLst/>
          </a:prstGeom>
          <a:noFill/>
        </p:spPr>
        <p:txBody>
          <a:bodyPr wrap="square" rtlCol="0">
            <a:spAutoFit/>
          </a:bodyPr>
          <a:p>
            <a:r>
              <a:rPr lang="en-US" sz="700"/>
              <a:t>6.</a:t>
            </a:r>
            <a:r>
              <a:rPr lang="zh-CN" sz="700"/>
              <a:t>回应确认，可以上传</a:t>
            </a:r>
            <a:endParaRPr lang="zh-CN" sz="700"/>
          </a:p>
        </p:txBody>
      </p:sp>
      <p:sp>
        <p:nvSpPr>
          <p:cNvPr id="22" name="圆角矩形 21"/>
          <p:cNvSpPr/>
          <p:nvPr/>
        </p:nvSpPr>
        <p:spPr>
          <a:xfrm>
            <a:off x="7032625" y="2528570"/>
            <a:ext cx="3811905" cy="75565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altLang="zh-CN" sz="800"/>
              <a:t>Note</a:t>
            </a:r>
            <a:r>
              <a:rPr lang="zh-CN" altLang="en-US" sz="800"/>
              <a:t>：</a:t>
            </a:r>
            <a:endParaRPr lang="zh-CN" altLang="en-US" sz="800"/>
          </a:p>
          <a:p>
            <a:pPr algn="l"/>
            <a:r>
              <a:rPr lang="en-US" altLang="zh-CN" sz="800"/>
              <a:t>1.</a:t>
            </a:r>
            <a:r>
              <a:rPr lang="zh-CN" altLang="en-US" sz="800"/>
              <a:t>由于将数据上传到</a:t>
            </a:r>
            <a:r>
              <a:rPr lang="en-US" altLang="zh-CN" sz="800"/>
              <a:t>3</a:t>
            </a:r>
            <a:r>
              <a:rPr lang="zh-CN" altLang="en-US" sz="800"/>
              <a:t>台机器，但是客户端只需要将一个</a:t>
            </a:r>
            <a:r>
              <a:rPr lang="en-US" altLang="zh-CN" sz="800"/>
              <a:t>block</a:t>
            </a:r>
            <a:r>
              <a:rPr lang="zh-CN" altLang="en-US" sz="800"/>
              <a:t>上传到</a:t>
            </a:r>
            <a:r>
              <a:rPr lang="en-US" altLang="zh-CN" sz="800"/>
              <a:t>DN1</a:t>
            </a:r>
            <a:r>
              <a:rPr lang="zh-CN" altLang="en-US" sz="800"/>
              <a:t>即可，剩下的由</a:t>
            </a:r>
            <a:r>
              <a:rPr lang="en-US" altLang="zh-CN" sz="800"/>
              <a:t>DN1</a:t>
            </a:r>
            <a:r>
              <a:rPr lang="zh-CN" altLang="en-US" sz="800"/>
              <a:t>将数据复制到</a:t>
            </a:r>
            <a:r>
              <a:rPr lang="en-US" altLang="zh-CN" sz="800"/>
              <a:t>DN2</a:t>
            </a:r>
            <a:r>
              <a:rPr lang="zh-CN" altLang="en-US" sz="800"/>
              <a:t>和</a:t>
            </a:r>
            <a:r>
              <a:rPr lang="en-US" altLang="zh-CN" sz="800"/>
              <a:t>DN4.</a:t>
            </a:r>
            <a:endParaRPr lang="en-US" altLang="zh-CN" sz="800"/>
          </a:p>
        </p:txBody>
      </p:sp>
      <p:cxnSp>
        <p:nvCxnSpPr>
          <p:cNvPr id="23" name="直接箭头连接符 22"/>
          <p:cNvCxnSpPr/>
          <p:nvPr/>
        </p:nvCxnSpPr>
        <p:spPr>
          <a:xfrm>
            <a:off x="4225925" y="4407535"/>
            <a:ext cx="86233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4226560" y="4895215"/>
            <a:ext cx="5171440" cy="88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04030" y="4560570"/>
            <a:ext cx="784860" cy="245110"/>
          </a:xfrm>
          <a:prstGeom prst="rect">
            <a:avLst/>
          </a:prstGeom>
          <a:noFill/>
        </p:spPr>
        <p:txBody>
          <a:bodyPr wrap="square" rtlCol="0">
            <a:spAutoFit/>
          </a:bodyPr>
          <a:p>
            <a:r>
              <a:rPr lang="en-US" altLang="zh-CN" sz="1000"/>
              <a:t>pipe line</a:t>
            </a:r>
            <a:endParaRPr lang="en-US" altLang="zh-CN" sz="1000"/>
          </a:p>
        </p:txBody>
      </p:sp>
      <p:cxnSp>
        <p:nvCxnSpPr>
          <p:cNvPr id="26" name="曲线连接符 25"/>
          <p:cNvCxnSpPr/>
          <p:nvPr/>
        </p:nvCxnSpPr>
        <p:spPr>
          <a:xfrm>
            <a:off x="532765" y="3917315"/>
            <a:ext cx="2325370" cy="1232535"/>
          </a:xfrm>
          <a:prstGeom prst="curvedConnector3">
            <a:avLst>
              <a:gd name="adj1" fmla="val -846"/>
            </a:avLst>
          </a:prstGeom>
          <a:ln>
            <a:tailEnd type="arrow" w="med" len="med"/>
          </a:ln>
        </p:spPr>
        <p:style>
          <a:lnRef idx="1">
            <a:schemeClr val="dk1"/>
          </a:lnRef>
          <a:fillRef idx="0">
            <a:schemeClr val="dk1"/>
          </a:fillRef>
          <a:effectRef idx="0">
            <a:schemeClr val="dk1"/>
          </a:effectRef>
          <a:fontRef idx="minor">
            <a:schemeClr val="tx1"/>
          </a:fontRef>
        </p:style>
      </p:cxnSp>
      <p:sp>
        <p:nvSpPr>
          <p:cNvPr id="27" name="矩形 26"/>
          <p:cNvSpPr/>
          <p:nvPr/>
        </p:nvSpPr>
        <p:spPr>
          <a:xfrm>
            <a:off x="294005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8" name="矩形 27"/>
          <p:cNvSpPr/>
          <p:nvPr/>
        </p:nvSpPr>
        <p:spPr>
          <a:xfrm>
            <a:off x="52197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29" name="矩形 28"/>
          <p:cNvSpPr/>
          <p:nvPr/>
        </p:nvSpPr>
        <p:spPr>
          <a:xfrm>
            <a:off x="9398000" y="5051425"/>
            <a:ext cx="747395" cy="2463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endParaRPr lang="zh-CN" altLang="en-US"/>
          </a:p>
        </p:txBody>
      </p:sp>
      <p:sp>
        <p:nvSpPr>
          <p:cNvPr id="30" name="文本框 29"/>
          <p:cNvSpPr txBox="1"/>
          <p:nvPr/>
        </p:nvSpPr>
        <p:spPr>
          <a:xfrm>
            <a:off x="312420" y="5051425"/>
            <a:ext cx="2039620" cy="306705"/>
          </a:xfrm>
          <a:prstGeom prst="rect">
            <a:avLst/>
          </a:prstGeom>
          <a:noFill/>
        </p:spPr>
        <p:txBody>
          <a:bodyPr wrap="square" rtlCol="0">
            <a:spAutoFit/>
          </a:bodyPr>
          <a:p>
            <a:r>
              <a:rPr lang="en-US" sz="700"/>
              <a:t>7.</a:t>
            </a:r>
            <a:r>
              <a:rPr lang="zh-CN" sz="700"/>
              <a:t>建立</a:t>
            </a:r>
            <a:r>
              <a:rPr lang="en-US" altLang="zh-CN" sz="700"/>
              <a:t>socket</a:t>
            </a:r>
            <a:r>
              <a:rPr lang="zh-CN" altLang="en-US" sz="700"/>
              <a:t>流，开始传输数据，同时</a:t>
            </a:r>
            <a:r>
              <a:rPr lang="en-US" altLang="zh-CN" sz="700"/>
              <a:t>DN1</a:t>
            </a:r>
            <a:r>
              <a:rPr lang="zh-CN" altLang="en-US" sz="700"/>
              <a:t>还实时将上传到的数据发送到</a:t>
            </a:r>
            <a:r>
              <a:rPr lang="en-US" altLang="zh-CN" sz="700"/>
              <a:t>DN2</a:t>
            </a:r>
            <a:r>
              <a:rPr lang="zh-CN" altLang="en-US" sz="700"/>
              <a:t>和</a:t>
            </a:r>
            <a:r>
              <a:rPr lang="en-US" altLang="zh-CN" sz="700"/>
              <a:t>DN4</a:t>
            </a:r>
            <a:endParaRPr lang="en-US" altLang="zh-CN" sz="700"/>
          </a:p>
        </p:txBody>
      </p:sp>
      <p:cxnSp>
        <p:nvCxnSpPr>
          <p:cNvPr id="31" name="曲线连接符 30"/>
          <p:cNvCxnSpPr>
            <a:stCxn id="27" idx="3"/>
            <a:endCxn id="28" idx="1"/>
          </p:cNvCxnSpPr>
          <p:nvPr/>
        </p:nvCxnSpPr>
        <p:spPr>
          <a:xfrm>
            <a:off x="3687445" y="5174615"/>
            <a:ext cx="153225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曲线连接符 31"/>
          <p:cNvCxnSpPr>
            <a:stCxn id="28" idx="3"/>
            <a:endCxn id="29" idx="1"/>
          </p:cNvCxnSpPr>
          <p:nvPr/>
        </p:nvCxnSpPr>
        <p:spPr>
          <a:xfrm>
            <a:off x="5967095" y="5174615"/>
            <a:ext cx="3430905" cy="3175"/>
          </a:xfrm>
          <a:prstGeom prst="curved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33" name="矩形 32"/>
          <p:cNvSpPr/>
          <p:nvPr/>
        </p:nvSpPr>
        <p:spPr>
          <a:xfrm>
            <a:off x="4133215" y="529780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4" name="矩形 33"/>
          <p:cNvSpPr/>
          <p:nvPr/>
        </p:nvSpPr>
        <p:spPr>
          <a:xfrm>
            <a:off x="8300720" y="5305425"/>
            <a:ext cx="1047115" cy="1924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700"/>
              <a:t>中间加入缓冲区</a:t>
            </a:r>
            <a:endParaRPr lang="zh-CN" altLang="en-US" sz="700"/>
          </a:p>
        </p:txBody>
      </p:sp>
      <p:sp>
        <p:nvSpPr>
          <p:cNvPr id="35" name="文本框 34"/>
          <p:cNvSpPr txBox="1"/>
          <p:nvPr/>
        </p:nvSpPr>
        <p:spPr>
          <a:xfrm>
            <a:off x="4057650" y="4059555"/>
            <a:ext cx="759460" cy="198755"/>
          </a:xfrm>
          <a:prstGeom prst="rect">
            <a:avLst/>
          </a:prstGeom>
          <a:noFill/>
        </p:spPr>
        <p:txBody>
          <a:bodyPr wrap="square" rtlCol="0">
            <a:spAutoFit/>
          </a:bodyPr>
          <a:p>
            <a:r>
              <a:rPr lang="en-US" sz="700"/>
              <a:t>5.1.</a:t>
            </a:r>
            <a:r>
              <a:rPr lang="zh-CN" altLang="en-US" sz="700"/>
              <a:t>成功回应</a:t>
            </a:r>
            <a:endParaRPr lang="zh-CN" altLang="en-US" sz="700"/>
          </a:p>
        </p:txBody>
      </p:sp>
      <p:sp>
        <p:nvSpPr>
          <p:cNvPr id="36" name="文本框 35"/>
          <p:cNvSpPr txBox="1"/>
          <p:nvPr/>
        </p:nvSpPr>
        <p:spPr>
          <a:xfrm>
            <a:off x="6432550" y="4631055"/>
            <a:ext cx="759460" cy="198755"/>
          </a:xfrm>
          <a:prstGeom prst="rect">
            <a:avLst/>
          </a:prstGeom>
          <a:noFill/>
        </p:spPr>
        <p:txBody>
          <a:bodyPr wrap="square" rtlCol="0">
            <a:spAutoFit/>
          </a:bodyPr>
          <a:p>
            <a:r>
              <a:rPr lang="en-US" sz="700"/>
              <a:t>5.2.</a:t>
            </a:r>
            <a:r>
              <a:rPr lang="zh-CN" altLang="en-US" sz="700"/>
              <a:t>成功回应</a:t>
            </a:r>
            <a:endParaRPr lang="zh-CN" altLang="en-US" sz="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273685" y="274955"/>
            <a:ext cx="4615815" cy="23253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get</a:t>
            </a:r>
            <a:r>
              <a:rPr lang="zh-CN" altLang="en-US" sz="1000"/>
              <a:t>方法的具体实现：</a:t>
            </a:r>
            <a:endParaRPr lang="zh-CN" altLang="en-US" sz="1000"/>
          </a:p>
          <a:p>
            <a:pPr algn="l"/>
            <a:r>
              <a:rPr lang="zh-CN" altLang="en-US" sz="1000"/>
              <a:t>public synchronized V get(Object key) {</a:t>
            </a:r>
            <a:endParaRPr lang="zh-CN" altLang="en-US" sz="1000"/>
          </a:p>
          <a:p>
            <a:pPr algn="l"/>
            <a:r>
              <a:rPr lang="zh-CN" altLang="en-US" sz="1000"/>
              <a:t>        Entry&lt;?,?&gt; tab[] = table;</a:t>
            </a:r>
            <a:endParaRPr lang="zh-CN" altLang="en-US" sz="1000"/>
          </a:p>
          <a:p>
            <a:pPr algn="l"/>
            <a:r>
              <a:rPr lang="zh-CN" altLang="en-US" sz="1000"/>
              <a:t>        int hash = key.hashCode();</a:t>
            </a:r>
            <a:endParaRPr lang="zh-CN" altLang="en-US" sz="1000"/>
          </a:p>
          <a:p>
            <a:pPr algn="l"/>
            <a:r>
              <a:rPr lang="zh-CN" altLang="en-US" sz="1000"/>
              <a:t>        int index = (hash &amp; 0x7FFFFFFF) % tab.length;</a:t>
            </a:r>
            <a:endParaRPr lang="zh-CN" altLang="en-US" sz="1000"/>
          </a:p>
          <a:p>
            <a:pPr algn="l"/>
            <a:r>
              <a:rPr lang="zh-CN" altLang="en-US" sz="1000"/>
              <a:t>        for (Entry&lt;?,?&gt; e = tab[index] ; e != null ; e = e.next) {</a:t>
            </a:r>
            <a:endParaRPr lang="zh-CN" altLang="en-US" sz="1000"/>
          </a:p>
          <a:p>
            <a:pPr algn="l"/>
            <a:r>
              <a:rPr lang="zh-CN" altLang="en-US" sz="1000"/>
              <a:t>            if ((e.hash == hash) &amp;&amp; e.key.equals(key)) {</a:t>
            </a:r>
            <a:endParaRPr lang="zh-CN" altLang="en-US" sz="1000"/>
          </a:p>
          <a:p>
            <a:pPr algn="l"/>
            <a:r>
              <a:rPr lang="zh-CN" altLang="en-US" sz="1000"/>
              <a:t>                return (V)e.value;</a:t>
            </a:r>
            <a:endParaRPr lang="zh-CN" altLang="en-US" sz="1000"/>
          </a:p>
          <a:p>
            <a:pPr algn="l"/>
            <a:r>
              <a:rPr lang="zh-CN" altLang="en-US" sz="1000"/>
              <a:t>            }</a:t>
            </a:r>
            <a:endParaRPr lang="zh-CN" altLang="en-US" sz="1000"/>
          </a:p>
          <a:p>
            <a:pPr algn="l"/>
            <a:r>
              <a:rPr lang="zh-CN" altLang="en-US" sz="1000"/>
              <a:t>        }</a:t>
            </a:r>
            <a:endParaRPr lang="zh-CN" altLang="en-US" sz="1000"/>
          </a:p>
          <a:p>
            <a:pPr algn="l"/>
            <a:r>
              <a:rPr lang="zh-CN" altLang="en-US" sz="1000"/>
              <a:t>        return null;</a:t>
            </a:r>
            <a:endParaRPr lang="zh-CN" altLang="en-US" sz="1000"/>
          </a:p>
          <a:p>
            <a:pPr algn="l"/>
            <a:r>
              <a:rPr lang="zh-CN" altLang="en-US" sz="1000"/>
              <a:t>    }</a:t>
            </a:r>
            <a:endParaRPr lang="zh-CN" altLang="en-US" sz="1000"/>
          </a:p>
        </p:txBody>
      </p:sp>
      <p:sp>
        <p:nvSpPr>
          <p:cNvPr id="3" name="文本框 2"/>
          <p:cNvSpPr txBox="1"/>
          <p:nvPr/>
        </p:nvSpPr>
        <p:spPr>
          <a:xfrm>
            <a:off x="419735" y="2745740"/>
            <a:ext cx="4341495" cy="829945"/>
          </a:xfrm>
          <a:prstGeom prst="rect">
            <a:avLst/>
          </a:prstGeom>
          <a:noFill/>
        </p:spPr>
        <p:txBody>
          <a:bodyPr wrap="square" rtlCol="0">
            <a:spAutoFit/>
          </a:bodyPr>
          <a:p>
            <a:r>
              <a:rPr lang="en-US" altLang="zh-CN" sz="1200"/>
              <a:t>get</a:t>
            </a:r>
            <a:r>
              <a:rPr lang="zh-CN" altLang="en-US" sz="1200"/>
              <a:t>的过程就是首先通过 hash()方法求得 key 的哈希值，然后根据 hash 值得到 index 索引（上述两步所用的算法与 put 方法都相同）。然后迭代链表，返回匹配的 key 的对应的 value；找不到则返回 null</a:t>
            </a:r>
            <a:endParaRPr lang="zh-CN" altLang="en-US" sz="1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2153920" cy="60071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HashMap</a:t>
            </a:r>
            <a:r>
              <a:rPr lang="zh-CN" altLang="en-US" sz="1200"/>
              <a:t>的原理</a:t>
            </a:r>
            <a:endParaRPr lang="zh-CN" altLang="en-US" sz="1200"/>
          </a:p>
        </p:txBody>
      </p:sp>
      <p:sp>
        <p:nvSpPr>
          <p:cNvPr id="3" name="文本框 2"/>
          <p:cNvSpPr txBox="1"/>
          <p:nvPr/>
        </p:nvSpPr>
        <p:spPr>
          <a:xfrm>
            <a:off x="144780" y="849630"/>
            <a:ext cx="2155190" cy="953135"/>
          </a:xfrm>
          <a:prstGeom prst="rect">
            <a:avLst/>
          </a:prstGeom>
          <a:noFill/>
        </p:spPr>
        <p:txBody>
          <a:bodyPr wrap="square" rtlCol="0">
            <a:spAutoFit/>
          </a:bodyPr>
          <a:p>
            <a:r>
              <a:rPr lang="zh-CN" altLang="en-US" sz="1400"/>
              <a:t>初始容量为16</a:t>
            </a:r>
            <a:endParaRPr lang="zh-CN" altLang="en-US" sz="1400"/>
          </a:p>
          <a:p>
            <a:r>
              <a:rPr lang="zh-CN" altLang="en-US" sz="1400"/>
              <a:t>最大容量为0x7FFFFFFF</a:t>
            </a:r>
            <a:endParaRPr lang="zh-CN" altLang="en-US" sz="1400"/>
          </a:p>
          <a:p>
            <a:r>
              <a:rPr lang="zh-CN" altLang="en-US" sz="1400"/>
              <a:t>加载因子为0.75</a:t>
            </a:r>
            <a:endParaRPr lang="zh-CN" altLang="en-US" sz="1400"/>
          </a:p>
          <a:p>
            <a:r>
              <a:rPr lang="zh-CN" altLang="en-US" sz="1400"/>
              <a:t>初始阈值为</a:t>
            </a:r>
            <a:endParaRPr lang="en-US" altLang="zh-CN" sz="1400"/>
          </a:p>
        </p:txBody>
      </p:sp>
      <p:sp>
        <p:nvSpPr>
          <p:cNvPr id="4" name="矩形 3"/>
          <p:cNvSpPr/>
          <p:nvPr/>
        </p:nvSpPr>
        <p:spPr>
          <a:xfrm>
            <a:off x="136525" y="1905000"/>
            <a:ext cx="3217545" cy="96139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000"/>
              <a:t>hash</a:t>
            </a:r>
            <a:r>
              <a:rPr lang="zh-CN" altLang="en-US" sz="1000"/>
              <a:t>的计算方法：</a:t>
            </a:r>
            <a:endParaRPr lang="zh-CN" altLang="en-US" sz="1000"/>
          </a:p>
          <a:p>
            <a:pPr algn="l"/>
            <a:r>
              <a:rPr lang="zh-CN" altLang="en-US" sz="1000"/>
              <a:t>(h = key.hashCode()) ^ (h &gt;&gt;&gt; 16)</a:t>
            </a:r>
            <a:endParaRPr lang="zh-CN" altLang="en-US" sz="1000"/>
          </a:p>
        </p:txBody>
      </p:sp>
      <p:sp>
        <p:nvSpPr>
          <p:cNvPr id="5" name="矩形 4"/>
          <p:cNvSpPr/>
          <p:nvPr/>
        </p:nvSpPr>
        <p:spPr>
          <a:xfrm>
            <a:off x="153670" y="3097530"/>
            <a:ext cx="4648835" cy="9613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000"/>
              <a:t>get</a:t>
            </a:r>
            <a:r>
              <a:rPr lang="zh-CN" altLang="en-US" sz="1000"/>
              <a:t>方法的实现：</a:t>
            </a:r>
            <a:endParaRPr lang="zh-CN" altLang="en-US" sz="1000"/>
          </a:p>
          <a:p>
            <a:pPr algn="l"/>
            <a:r>
              <a:rPr lang="zh-CN" altLang="en-US" sz="1000"/>
              <a:t>public V get(Object key) {</a:t>
            </a:r>
            <a:endParaRPr lang="zh-CN" altLang="en-US" sz="1000"/>
          </a:p>
          <a:p>
            <a:pPr algn="l"/>
            <a:r>
              <a:rPr lang="zh-CN" altLang="en-US" sz="1000"/>
              <a:t>        Node&lt;K,V&gt; e;</a:t>
            </a:r>
            <a:endParaRPr lang="zh-CN" altLang="en-US" sz="1000"/>
          </a:p>
          <a:p>
            <a:pPr algn="l"/>
            <a:r>
              <a:rPr lang="zh-CN" altLang="en-US" sz="1000"/>
              <a:t>        return (e = getNode(hash(key), key)) == null ? null : e.value;</a:t>
            </a:r>
            <a:endParaRPr lang="zh-CN" altLang="en-US" sz="1000"/>
          </a:p>
          <a:p>
            <a:pPr algn="l"/>
            <a:r>
              <a:rPr lang="zh-CN" altLang="en-US" sz="1000"/>
              <a:t>    }</a:t>
            </a:r>
            <a:endParaRPr lang="zh-CN" altLang="en-US" sz="1000"/>
          </a:p>
        </p:txBody>
      </p:sp>
      <p:sp>
        <p:nvSpPr>
          <p:cNvPr id="6" name="矩形 5"/>
          <p:cNvSpPr/>
          <p:nvPr/>
        </p:nvSpPr>
        <p:spPr>
          <a:xfrm>
            <a:off x="196215" y="4384675"/>
            <a:ext cx="3827145" cy="8750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altLang="zh-CN" sz="1000"/>
              <a:t>put</a:t>
            </a:r>
            <a:r>
              <a:rPr lang="zh-CN" altLang="en-US" sz="1000"/>
              <a:t>方法的实现：</a:t>
            </a:r>
            <a:endParaRPr lang="zh-CN" altLang="en-US" sz="1000"/>
          </a:p>
          <a:p>
            <a:pPr algn="l"/>
            <a:r>
              <a:rPr lang="zh-CN" altLang="en-US" sz="1000"/>
              <a:t>public V put(K key, V value) {</a:t>
            </a:r>
            <a:endParaRPr lang="zh-CN" altLang="en-US" sz="1000"/>
          </a:p>
          <a:p>
            <a:pPr algn="l"/>
            <a:r>
              <a:rPr lang="zh-CN" altLang="en-US" sz="1000"/>
              <a:t>        return putVal(hash(key), key, value, false, true);</a:t>
            </a:r>
            <a:endParaRPr lang="zh-CN" altLang="en-US" sz="1000"/>
          </a:p>
          <a:p>
            <a:pPr algn="l"/>
            <a:r>
              <a:rPr lang="zh-CN" altLang="en-US" sz="1000"/>
              <a:t>    }</a:t>
            </a:r>
            <a:endParaRPr lang="zh-CN" altLang="en-US" sz="1000"/>
          </a:p>
        </p:txBody>
      </p:sp>
      <p:sp>
        <p:nvSpPr>
          <p:cNvPr id="7" name="矩形 6"/>
          <p:cNvSpPr/>
          <p:nvPr/>
        </p:nvSpPr>
        <p:spPr>
          <a:xfrm>
            <a:off x="3061970" y="180975"/>
            <a:ext cx="8545830" cy="120967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000"/>
              <a:t>为了降低哈希冲突的概率，默认当HashMap中的键值对达到数组大小的75%时，即会触发扩容</a:t>
            </a:r>
            <a:r>
              <a:rPr lang="en-US" altLang="zh-CN" sz="1000"/>
              <a:t>.</a:t>
            </a:r>
            <a:endParaRPr lang="en-US" altLang="zh-CN" sz="1000"/>
          </a:p>
          <a:p>
            <a:pPr algn="l"/>
            <a:endParaRPr lang="en-US" altLang="zh-CN" sz="1000"/>
          </a:p>
        </p:txBody>
      </p:sp>
      <p:sp>
        <p:nvSpPr>
          <p:cNvPr id="8" name="矩形 7"/>
          <p:cNvSpPr/>
          <p:nvPr/>
        </p:nvSpPr>
        <p:spPr>
          <a:xfrm>
            <a:off x="5610225" y="2014220"/>
            <a:ext cx="4410075" cy="9956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TreeMap</a:t>
            </a:r>
            <a:r>
              <a:rPr lang="zh-CN" altLang="en-US" sz="1200"/>
              <a:t>的原理</a:t>
            </a:r>
            <a:endParaRPr lang="zh-CN" altLang="en-US" sz="1200"/>
          </a:p>
          <a:p>
            <a:pPr algn="l"/>
            <a:r>
              <a:rPr lang="en-US" altLang="zh-CN" sz="1200"/>
              <a:t>TreeMap</a:t>
            </a:r>
            <a:r>
              <a:rPr lang="zh-CN" altLang="en-US" sz="1200"/>
              <a:t>是基于一种红黑树的结构实现的</a:t>
            </a:r>
            <a:r>
              <a:rPr lang="en-US" altLang="zh-CN" sz="1200"/>
              <a:t>.</a:t>
            </a:r>
            <a:endParaRPr lang="en-US" altLang="zh-CN" sz="1200"/>
          </a:p>
          <a:p>
            <a:pPr algn="l"/>
            <a:r>
              <a:rPr lang="zh-CN" altLang="en-US" sz="1200"/>
              <a:t>增加和删除的过程比较复杂，需要理解红黑树的概念</a:t>
            </a:r>
            <a:endParaRPr lang="zh-CN"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415" y="128905"/>
            <a:ext cx="8597265" cy="184467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TreeSet</a:t>
            </a:r>
            <a:r>
              <a:rPr lang="zh-CN" altLang="en-US" sz="1200"/>
              <a:t>的原理：</a:t>
            </a:r>
            <a:endParaRPr lang="zh-CN" altLang="en-US" sz="1200"/>
          </a:p>
          <a:p>
            <a:pPr algn="l"/>
            <a:r>
              <a:rPr lang="zh-CN" altLang="en-US" sz="1200"/>
              <a:t>底层的数据结构为红黑树</a:t>
            </a:r>
            <a:endParaRPr lang="zh-CN" altLang="en-US" sz="1200"/>
          </a:p>
          <a:p>
            <a:pPr algn="l"/>
            <a:r>
              <a:rPr lang="zh-CN" altLang="en-US" sz="1200"/>
              <a:t>可以保证元素的有序</a:t>
            </a:r>
            <a:r>
              <a:rPr lang="en-US" altLang="zh-CN" sz="1200"/>
              <a:t>.</a:t>
            </a:r>
            <a:endParaRPr lang="en-US" altLang="zh-CN" sz="1200"/>
          </a:p>
          <a:p>
            <a:pPr algn="l"/>
            <a:endParaRPr lang="zh-CN" altLang="en-US" sz="1200"/>
          </a:p>
          <a:p>
            <a:pPr algn="l"/>
            <a:r>
              <a:rPr lang="zh-CN" altLang="en-US" sz="1200"/>
              <a:t>在</a:t>
            </a:r>
            <a:r>
              <a:rPr lang="en-US" altLang="zh-CN" sz="1200"/>
              <a:t>TreeSet</a:t>
            </a:r>
            <a:r>
              <a:rPr lang="zh-CN" altLang="en-US" sz="1200"/>
              <a:t>中要希望对象有序，需要实现Comparable接口，重写</a:t>
            </a:r>
            <a:r>
              <a:rPr lang="en-US" altLang="zh-CN" sz="1200"/>
              <a:t>compareto</a:t>
            </a:r>
            <a:r>
              <a:rPr lang="zh-CN" altLang="en-US" sz="1200"/>
              <a:t>方法</a:t>
            </a:r>
            <a:r>
              <a:rPr lang="en-US" altLang="zh-CN" sz="1200"/>
              <a:t>.要返回相应的值才能使TreeSet按照一定的规则来排序.</a:t>
            </a:r>
            <a:endParaRPr lang="en-US" altLang="zh-CN" sz="1200"/>
          </a:p>
        </p:txBody>
      </p:sp>
      <p:sp>
        <p:nvSpPr>
          <p:cNvPr id="4" name="圆角矩形 3"/>
          <p:cNvSpPr/>
          <p:nvPr/>
        </p:nvSpPr>
        <p:spPr>
          <a:xfrm>
            <a:off x="222250" y="2162810"/>
            <a:ext cx="3895090" cy="212788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//compareTo</a:t>
            </a:r>
            <a:r>
              <a:rPr lang="zh-CN" altLang="en-US" sz="1000"/>
              <a:t>的写法如下，这里使用了</a:t>
            </a:r>
            <a:r>
              <a:rPr lang="en-US" altLang="zh-CN" sz="1000"/>
              <a:t>age</a:t>
            </a:r>
            <a:r>
              <a:rPr lang="zh-CN" altLang="en-US" sz="1000"/>
              <a:t>进行排序</a:t>
            </a:r>
            <a:endParaRPr lang="zh-CN" altLang="en-US" sz="1000"/>
          </a:p>
          <a:p>
            <a:pPr algn="l"/>
            <a:r>
              <a:rPr lang="zh-CN" altLang="en-US" sz="1000"/>
              <a:t>@Override</a:t>
            </a:r>
            <a:endParaRPr lang="zh-CN" altLang="en-US" sz="1000"/>
          </a:p>
          <a:p>
            <a:pPr algn="l"/>
            <a:r>
              <a:rPr lang="zh-CN" altLang="en-US" sz="1000"/>
              <a:t>    public int compareTo(Object o) {</a:t>
            </a:r>
            <a:endParaRPr lang="zh-CN" altLang="en-US" sz="1000"/>
          </a:p>
          <a:p>
            <a:pPr algn="l"/>
            <a:r>
              <a:rPr lang="zh-CN" altLang="en-US" sz="1000"/>
              <a:t>        A a = (A)o;</a:t>
            </a:r>
            <a:endParaRPr lang="zh-CN" altLang="en-US" sz="1000"/>
          </a:p>
          <a:p>
            <a:pPr algn="l"/>
            <a:r>
              <a:rPr lang="zh-CN" altLang="en-US" sz="1000"/>
              <a:t>        if (a.age&gt;this.age)</a:t>
            </a:r>
            <a:endParaRPr lang="zh-CN" altLang="en-US" sz="1000"/>
          </a:p>
          <a:p>
            <a:pPr algn="l"/>
            <a:r>
              <a:rPr lang="zh-CN" altLang="en-US" sz="1000"/>
              <a:t>            return -1;</a:t>
            </a:r>
            <a:endParaRPr lang="zh-CN" altLang="en-US" sz="1000"/>
          </a:p>
          <a:p>
            <a:pPr algn="l"/>
            <a:r>
              <a:rPr lang="zh-CN" altLang="en-US" sz="1000"/>
              <a:t>        if (a.age&lt;this.age)</a:t>
            </a:r>
            <a:endParaRPr lang="zh-CN" altLang="en-US" sz="1000"/>
          </a:p>
          <a:p>
            <a:pPr algn="l"/>
            <a:r>
              <a:rPr lang="zh-CN" altLang="en-US" sz="1000"/>
              <a:t>            return 1;</a:t>
            </a:r>
            <a:endParaRPr lang="zh-CN" altLang="en-US" sz="1000"/>
          </a:p>
          <a:p>
            <a:pPr algn="l"/>
            <a:r>
              <a:rPr lang="zh-CN" altLang="en-US" sz="1000"/>
              <a:t>        if (a.age==this.age)</a:t>
            </a:r>
            <a:endParaRPr lang="zh-CN" altLang="en-US" sz="1000"/>
          </a:p>
          <a:p>
            <a:pPr algn="l"/>
            <a:r>
              <a:rPr lang="zh-CN" altLang="en-US" sz="1000"/>
              <a:t>            return this.name.compareTo(a.name);</a:t>
            </a:r>
            <a:endParaRPr lang="zh-CN" altLang="en-US" sz="1000"/>
          </a:p>
          <a:p>
            <a:pPr algn="l"/>
            <a:r>
              <a:rPr lang="zh-CN" altLang="en-US" sz="1000"/>
              <a:t>        return 0;</a:t>
            </a:r>
            <a:endParaRPr lang="zh-CN" altLang="en-US" sz="1000"/>
          </a:p>
          <a:p>
            <a:pPr algn="l"/>
            <a:r>
              <a:rPr lang="zh-CN" altLang="en-US" sz="1000"/>
              <a:t>    }</a:t>
            </a:r>
            <a:endParaRPr lang="zh-CN" altLang="en-US" sz="1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31850" y="504190"/>
            <a:ext cx="1363345" cy="4622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*.class</a:t>
            </a:r>
            <a:r>
              <a:rPr lang="zh-CN" altLang="en-US" sz="1200"/>
              <a:t>文件</a:t>
            </a:r>
            <a:endParaRPr lang="zh-CN" altLang="en-US" sz="1200"/>
          </a:p>
        </p:txBody>
      </p:sp>
      <p:sp>
        <p:nvSpPr>
          <p:cNvPr id="3" name="矩形 2"/>
          <p:cNvSpPr/>
          <p:nvPr/>
        </p:nvSpPr>
        <p:spPr>
          <a:xfrm>
            <a:off x="3121660" y="504190"/>
            <a:ext cx="1363345" cy="46228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zh-CN" altLang="en-US" sz="1200"/>
              <a:t>类加载器</a:t>
            </a:r>
            <a:endParaRPr lang="zh-CN" altLang="en-US" sz="1200"/>
          </a:p>
        </p:txBody>
      </p:sp>
      <p:sp>
        <p:nvSpPr>
          <p:cNvPr id="4" name="右箭头 3"/>
          <p:cNvSpPr/>
          <p:nvPr/>
        </p:nvSpPr>
        <p:spPr>
          <a:xfrm>
            <a:off x="2351405" y="66421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5" name="右箭头 4"/>
          <p:cNvSpPr/>
          <p:nvPr/>
        </p:nvSpPr>
        <p:spPr>
          <a:xfrm rot="5400000">
            <a:off x="3496310" y="1276350"/>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6" name="矩形 5"/>
          <p:cNvSpPr/>
          <p:nvPr/>
        </p:nvSpPr>
        <p:spPr>
          <a:xfrm>
            <a:off x="1422400" y="1762125"/>
            <a:ext cx="4855845" cy="21793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7" name="矩形 6"/>
          <p:cNvSpPr/>
          <p:nvPr/>
        </p:nvSpPr>
        <p:spPr>
          <a:xfrm>
            <a:off x="1751330"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方法区</a:t>
            </a:r>
            <a:endParaRPr lang="zh-CN" altLang="en-US" sz="1000"/>
          </a:p>
        </p:txBody>
      </p:sp>
      <p:sp>
        <p:nvSpPr>
          <p:cNvPr id="8" name="矩形 7"/>
          <p:cNvSpPr/>
          <p:nvPr/>
        </p:nvSpPr>
        <p:spPr>
          <a:xfrm>
            <a:off x="323786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Java</a:t>
            </a:r>
            <a:r>
              <a:rPr lang="zh-CN" altLang="en-US" sz="1000"/>
              <a:t>堆</a:t>
            </a:r>
            <a:endParaRPr lang="zh-CN" altLang="en-US" sz="1000"/>
          </a:p>
        </p:txBody>
      </p:sp>
      <p:sp>
        <p:nvSpPr>
          <p:cNvPr id="9" name="矩形 8"/>
          <p:cNvSpPr/>
          <p:nvPr/>
        </p:nvSpPr>
        <p:spPr>
          <a:xfrm>
            <a:off x="4815205" y="19831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本地方法栈</a:t>
            </a:r>
            <a:endParaRPr lang="zh-CN" altLang="en-US" sz="1000"/>
          </a:p>
        </p:txBody>
      </p:sp>
      <p:sp>
        <p:nvSpPr>
          <p:cNvPr id="10" name="矩形 9"/>
          <p:cNvSpPr/>
          <p:nvPr/>
        </p:nvSpPr>
        <p:spPr>
          <a:xfrm>
            <a:off x="240030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虚拟机栈</a:t>
            </a:r>
            <a:endParaRPr lang="zh-CN" altLang="en-US" sz="1000"/>
          </a:p>
        </p:txBody>
      </p:sp>
      <p:sp>
        <p:nvSpPr>
          <p:cNvPr id="11" name="矩形 10"/>
          <p:cNvSpPr/>
          <p:nvPr/>
        </p:nvSpPr>
        <p:spPr>
          <a:xfrm>
            <a:off x="4204970" y="2834005"/>
            <a:ext cx="1051560" cy="454025"/>
          </a:xfrm>
          <a:prstGeom prst="rect">
            <a:avLst/>
          </a:prstGeom>
          <a:effectLst>
            <a:softEdge rad="12700"/>
          </a:effectLst>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本地方法区</a:t>
            </a:r>
            <a:endParaRPr lang="zh-CN" altLang="en-US" sz="1000"/>
          </a:p>
        </p:txBody>
      </p:sp>
      <p:sp>
        <p:nvSpPr>
          <p:cNvPr id="15" name="右箭头 14"/>
          <p:cNvSpPr/>
          <p:nvPr/>
        </p:nvSpPr>
        <p:spPr>
          <a:xfrm rot="5400000">
            <a:off x="3496310" y="4298315"/>
            <a:ext cx="614045" cy="142875"/>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p>
            <a:pPr algn="ctr"/>
            <a:endParaRPr lang="zh-CN" altLang="en-US"/>
          </a:p>
        </p:txBody>
      </p:sp>
      <p:sp>
        <p:nvSpPr>
          <p:cNvPr id="17" name="矩形 16"/>
          <p:cNvSpPr/>
          <p:nvPr/>
        </p:nvSpPr>
        <p:spPr>
          <a:xfrm>
            <a:off x="6487160" y="74295"/>
            <a:ext cx="5603240" cy="34925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000"/>
              <a:t>方法区：</a:t>
            </a:r>
            <a:endParaRPr lang="zh-CN" altLang="en-US" sz="1000"/>
          </a:p>
          <a:p>
            <a:pPr algn="l"/>
            <a:r>
              <a:rPr lang="en-US" altLang="zh-CN" sz="1000"/>
              <a:t>1.</a:t>
            </a:r>
            <a:r>
              <a:rPr lang="zh-CN" altLang="en-US" sz="1000"/>
              <a:t>保存类型信息和类静态变</a:t>
            </a:r>
            <a:r>
              <a:rPr lang="en-US" altLang="zh-CN" sz="1000"/>
              <a:t>.类型信息是由类加载器在类加载的过程中从类文件中提取出来的信息.</a:t>
            </a:r>
            <a:endParaRPr lang="en-US" altLang="zh-CN" sz="1000"/>
          </a:p>
          <a:p>
            <a:pPr algn="l"/>
            <a:r>
              <a:rPr lang="en-US" altLang="zh-CN" sz="1000"/>
              <a:t>2.常量池也存放于方法区中.</a:t>
            </a:r>
            <a:endParaRPr lang="en-US" altLang="zh-CN" sz="1000"/>
          </a:p>
          <a:p>
            <a:pPr algn="l"/>
            <a:r>
              <a:rPr lang="en-US" altLang="zh-CN" sz="1000"/>
              <a:t>3.程序中所有的线程共享一个方法区，所以访问方法区的信息必须确保线程是安全的。如果有两个线程同时去加载一个类，那么只能有一个线程被允许去加载这个类，另一个必须等待.</a:t>
            </a:r>
            <a:endParaRPr lang="en-US" altLang="zh-CN" sz="1000"/>
          </a:p>
          <a:p>
            <a:pPr algn="l"/>
            <a:r>
              <a:rPr lang="en-US" altLang="zh-CN" sz="1000"/>
              <a:t>4.类型信息包括什么？</a:t>
            </a:r>
            <a:endParaRPr lang="en-US" altLang="zh-CN" sz="1000"/>
          </a:p>
          <a:p>
            <a:pPr algn="l"/>
            <a:r>
              <a:rPr lang="en-US" altLang="zh-CN" sz="1000"/>
              <a:t>*类型的全名（The fully qualified name of the type）</a:t>
            </a:r>
            <a:endParaRPr lang="en-US" altLang="zh-CN" sz="1000"/>
          </a:p>
          <a:p>
            <a:pPr algn="l"/>
            <a:r>
              <a:rPr lang="en-US" altLang="zh-CN" sz="1000"/>
              <a:t>*类型的父类型全名（除非没有父类型，或者父类型是java.lang.Object）（The fully qualified name of the typeís direct superclass）</a:t>
            </a:r>
            <a:endParaRPr lang="en-US" altLang="zh-CN" sz="1000"/>
          </a:p>
          <a:p>
            <a:pPr algn="l"/>
            <a:r>
              <a:rPr lang="en-US" altLang="zh-CN" sz="1000"/>
              <a:t>*该类型是一个类还是接口（class or an interface）（Whether or not the type is a class ）</a:t>
            </a:r>
            <a:endParaRPr lang="en-US" altLang="zh-CN" sz="1000"/>
          </a:p>
          <a:p>
            <a:pPr algn="l"/>
            <a:r>
              <a:rPr lang="en-US" altLang="zh-CN" sz="1000"/>
              <a:t>*类型的修饰符（public，private，protected，static，final，volatile，transient等）（The typeís modifiers）</a:t>
            </a:r>
            <a:endParaRPr lang="en-US" altLang="zh-CN" sz="1000"/>
          </a:p>
          <a:p>
            <a:pPr algn="l"/>
            <a:r>
              <a:rPr lang="en-US" altLang="zh-CN" sz="1000"/>
              <a:t>*所有父接口全名的列表（An ordered list of the fully qualified names of any direct superinterfaces）</a:t>
            </a:r>
            <a:endParaRPr lang="en-US" altLang="zh-CN" sz="1000"/>
          </a:p>
          <a:p>
            <a:pPr algn="l"/>
            <a:r>
              <a:rPr lang="en-US" altLang="zh-CN" sz="1000"/>
              <a:t>*类型的字段信息（Field information）</a:t>
            </a:r>
            <a:endParaRPr lang="en-US" altLang="zh-CN" sz="1000"/>
          </a:p>
          <a:p>
            <a:pPr algn="l"/>
            <a:r>
              <a:rPr lang="en-US" altLang="zh-CN" sz="1000"/>
              <a:t>*类型的方法信息（Method information）</a:t>
            </a:r>
            <a:endParaRPr lang="en-US" altLang="zh-CN" sz="1000"/>
          </a:p>
          <a:p>
            <a:pPr algn="l"/>
            <a:r>
              <a:rPr lang="en-US" altLang="zh-CN" sz="1000"/>
              <a:t>*所有静态类变量（非常量）信息（All class (static) variables declared in the type, except constants）</a:t>
            </a:r>
            <a:endParaRPr lang="en-US" altLang="zh-CN" sz="1000"/>
          </a:p>
          <a:p>
            <a:pPr algn="l"/>
            <a:r>
              <a:rPr lang="en-US" altLang="zh-CN" sz="1000"/>
              <a:t>*一个指向类加载器的引用（A reference to class ClassLoader）</a:t>
            </a:r>
            <a:endParaRPr lang="en-US" altLang="zh-CN" sz="1000"/>
          </a:p>
          <a:p>
            <a:pPr algn="l"/>
            <a:r>
              <a:rPr lang="en-US" altLang="zh-CN" sz="1000"/>
              <a:t>*一个指向Class类的引用（A reference to class Class）</a:t>
            </a:r>
            <a:endParaRPr lang="en-US" altLang="zh-CN" sz="1000"/>
          </a:p>
          <a:p>
            <a:pPr algn="l"/>
            <a:r>
              <a:rPr lang="en-US" altLang="zh-CN" sz="1000"/>
              <a:t>*基本类型的常量池（The constant pool for the type）</a:t>
            </a:r>
            <a:endParaRPr lang="en-US" altLang="zh-CN" sz="1000"/>
          </a:p>
        </p:txBody>
      </p:sp>
      <p:sp>
        <p:nvSpPr>
          <p:cNvPr id="18" name="矩形 17"/>
          <p:cNvSpPr/>
          <p:nvPr/>
        </p:nvSpPr>
        <p:spPr>
          <a:xfrm>
            <a:off x="6487160" y="3566795"/>
            <a:ext cx="5595620" cy="10179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Java堆：</a:t>
            </a:r>
            <a:endParaRPr lang="zh-CN" altLang="en-US" sz="1000"/>
          </a:p>
          <a:p>
            <a:pPr algn="l"/>
            <a:r>
              <a:rPr lang="en-US" altLang="zh-CN" sz="1000"/>
              <a:t>1.</a:t>
            </a:r>
            <a:r>
              <a:rPr lang="zh-CN" altLang="en-US" sz="1000"/>
              <a:t>当Java创建一个类的实例对象或者数组时，都在堆中为新的对象分配内存</a:t>
            </a:r>
            <a:r>
              <a:rPr lang="en-US" altLang="zh-CN" sz="1000"/>
              <a:t>.</a:t>
            </a:r>
            <a:endParaRPr lang="en-US" altLang="zh-CN" sz="1000"/>
          </a:p>
          <a:p>
            <a:pPr algn="l"/>
            <a:r>
              <a:rPr lang="en-US" altLang="zh-CN" sz="1000"/>
              <a:t>2.虚拟机中只有一个堆，程序中所有的线程都共享它.</a:t>
            </a:r>
            <a:endParaRPr lang="en-US" altLang="zh-CN" sz="1000"/>
          </a:p>
          <a:p>
            <a:pPr algn="l"/>
            <a:r>
              <a:rPr lang="en-US" altLang="zh-CN" sz="1000"/>
              <a:t>3.在程序运行中，可以动态的分配堆的内存大小</a:t>
            </a:r>
            <a:endParaRPr lang="en-US" altLang="zh-CN" sz="1000"/>
          </a:p>
          <a:p>
            <a:pPr algn="l"/>
            <a:r>
              <a:rPr lang="en-US" altLang="zh-CN" sz="1000"/>
              <a:t>4.堆的内存资源回收是交给JVM GC进行管理的</a:t>
            </a:r>
            <a:endParaRPr lang="en-US" altLang="zh-CN" sz="1000"/>
          </a:p>
        </p:txBody>
      </p:sp>
      <p:sp>
        <p:nvSpPr>
          <p:cNvPr id="19" name="矩形 18"/>
          <p:cNvSpPr/>
          <p:nvPr/>
        </p:nvSpPr>
        <p:spPr>
          <a:xfrm>
            <a:off x="6495415" y="4584700"/>
            <a:ext cx="5594985" cy="1699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1000"/>
              <a:t>JVM</a:t>
            </a:r>
            <a:r>
              <a:rPr lang="zh-CN" altLang="en-US" sz="1000"/>
              <a:t>栈：</a:t>
            </a:r>
            <a:endParaRPr lang="zh-CN" altLang="en-US" sz="1000"/>
          </a:p>
          <a:p>
            <a:pPr algn="l"/>
            <a:r>
              <a:rPr lang="en-US" altLang="zh-CN" sz="1000"/>
              <a:t>1.</a:t>
            </a:r>
            <a:r>
              <a:rPr lang="zh-CN" altLang="en-US" sz="1000"/>
              <a:t>在Java栈中只保存基础数据类型和自定义对象的引用，注意只是对象的引用而不是对象本身哦，对象是保存在堆区中的</a:t>
            </a:r>
            <a:r>
              <a:rPr lang="en-US" altLang="zh-CN" sz="1000"/>
              <a:t>.</a:t>
            </a:r>
            <a:endParaRPr lang="en-US" altLang="zh-CN" sz="1000"/>
          </a:p>
          <a:p>
            <a:pPr algn="l"/>
            <a:r>
              <a:rPr lang="en-US" altLang="zh-CN" sz="1000"/>
              <a:t>2.栈内的数据在超出其作用域后，会被自动释放掉，它不由JVM GC管理。</a:t>
            </a:r>
            <a:endParaRPr lang="en-US" altLang="zh-CN" sz="1000"/>
          </a:p>
          <a:p>
            <a:pPr algn="l"/>
            <a:r>
              <a:rPr lang="en-US" altLang="zh-CN" sz="1000"/>
              <a:t>3.每一个线程都包含一个栈区，每个栈中的数据都是私有的，其他栈不能访问</a:t>
            </a:r>
            <a:endParaRPr lang="en-US" altLang="zh-CN" sz="1000"/>
          </a:p>
          <a:p>
            <a:pPr algn="l"/>
            <a:r>
              <a:rPr lang="en-US" altLang="zh-CN" sz="1000"/>
              <a:t>4.</a:t>
            </a:r>
            <a:r>
              <a:rPr lang="en-US" altLang="zh-CN" sz="1000">
                <a:solidFill>
                  <a:srgbClr val="FF0000"/>
                </a:solidFill>
              </a:rPr>
              <a:t>每个线程都会建立一个操作栈，每个栈又包含了若干个栈帧，每个栈帧对应着每个方法的每次调用，每个栈帧包含了三部分</a:t>
            </a:r>
            <a:r>
              <a:rPr lang="en-US" altLang="zh-CN" sz="1000"/>
              <a:t>：</a:t>
            </a:r>
            <a:endParaRPr lang="en-US" altLang="zh-CN" sz="1000"/>
          </a:p>
          <a:p>
            <a:pPr algn="l"/>
            <a:r>
              <a:rPr lang="en-US" altLang="zh-CN" sz="1000"/>
              <a:t>局部变量区（方法内基本类型变量、变量对象指针）</a:t>
            </a:r>
            <a:endParaRPr lang="en-US" altLang="zh-CN" sz="1000"/>
          </a:p>
          <a:p>
            <a:pPr algn="l"/>
            <a:r>
              <a:rPr lang="en-US" altLang="zh-CN" sz="1000"/>
              <a:t>操作数栈区（存放方法执行过程中产生的中间结果）</a:t>
            </a:r>
            <a:endParaRPr lang="en-US" altLang="zh-CN" sz="1000"/>
          </a:p>
          <a:p>
            <a:pPr algn="l"/>
            <a:r>
              <a:rPr lang="en-US" altLang="zh-CN" sz="1000"/>
              <a:t>运行环境区（动态连接、正确的方法返回相关信息、异常捕捉）</a:t>
            </a:r>
            <a:endParaRPr lang="en-US" altLang="zh-CN" sz="1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矩形 19"/>
          <p:cNvSpPr/>
          <p:nvPr/>
        </p:nvSpPr>
        <p:spPr>
          <a:xfrm>
            <a:off x="116840" y="133985"/>
            <a:ext cx="5578475" cy="261683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JVM 常量池：</a:t>
            </a:r>
            <a:endParaRPr lang="zh-CN" altLang="en-US" sz="1000"/>
          </a:p>
          <a:p>
            <a:pPr algn="l"/>
            <a:r>
              <a:rPr lang="zh-CN" altLang="en-US" sz="1000"/>
              <a:t>JVM常量池也称之为运行时常量池，</a:t>
            </a:r>
            <a:r>
              <a:rPr lang="zh-CN" altLang="en-US" sz="1000">
                <a:solidFill>
                  <a:srgbClr val="FF0000"/>
                </a:solidFill>
              </a:rPr>
              <a:t>它是方法区（Method Area）的一部分</a:t>
            </a:r>
            <a:r>
              <a:rPr lang="zh-CN" altLang="en-US" sz="1000"/>
              <a:t>。用于存放编译期间生成的各种字面量和符号引用。运行时常量池不要求一定只有在编译器产生的才能进入，运行期间也可以将新的常量放入池中</a:t>
            </a:r>
            <a:r>
              <a:rPr lang="en-US" altLang="zh-CN" sz="1000"/>
              <a:t>.</a:t>
            </a:r>
            <a:endParaRPr lang="en-US" altLang="zh-CN" sz="1000"/>
          </a:p>
          <a:p>
            <a:pPr algn="l"/>
            <a:endParaRPr lang="en-US" altLang="zh-CN" sz="1000"/>
          </a:p>
          <a:p>
            <a:pPr algn="l"/>
            <a:r>
              <a:rPr lang="en-US" altLang="zh-CN" sz="1000">
                <a:solidFill>
                  <a:srgbClr val="FF0000"/>
                </a:solidFill>
              </a:rPr>
              <a:t>由“用于存放编译期间生成的各种字面量和符号引用”这句话可见，常量池中存储的是对象的引用而不是对象的本身。</a:t>
            </a:r>
            <a:endParaRPr lang="en-US" altLang="zh-CN" sz="1000"/>
          </a:p>
          <a:p>
            <a:pPr algn="l"/>
            <a:endParaRPr lang="en-US" altLang="zh-CN" sz="1000"/>
          </a:p>
          <a:p>
            <a:pPr algn="l"/>
            <a:endParaRPr lang="zh-CN" altLang="en-US" sz="1000"/>
          </a:p>
          <a:p>
            <a:pPr algn="l"/>
            <a:endParaRPr lang="zh-CN" altLang="en-US"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724535" y="1673860"/>
            <a:ext cx="7859395" cy="2590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2019935" y="1976755"/>
            <a:ext cx="4880610" cy="20275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400"/>
              <a:t>常量池</a:t>
            </a:r>
            <a:endParaRPr lang="zh-CN" altLang="en-US" sz="1400"/>
          </a:p>
        </p:txBody>
      </p:sp>
      <p:sp>
        <p:nvSpPr>
          <p:cNvPr id="4" name="文本框 3"/>
          <p:cNvSpPr txBox="1"/>
          <p:nvPr/>
        </p:nvSpPr>
        <p:spPr>
          <a:xfrm>
            <a:off x="825500" y="1757680"/>
            <a:ext cx="1194435" cy="275590"/>
          </a:xfrm>
          <a:prstGeom prst="rect">
            <a:avLst/>
          </a:prstGeom>
          <a:noFill/>
        </p:spPr>
        <p:txBody>
          <a:bodyPr wrap="square" rtlCol="0">
            <a:spAutoFit/>
          </a:bodyPr>
          <a:p>
            <a:r>
              <a:rPr lang="zh-CN" altLang="en-US" sz="1200"/>
              <a:t>方法区</a:t>
            </a:r>
            <a:endParaRPr lang="zh-CN" altLang="en-US" sz="1200"/>
          </a:p>
        </p:txBody>
      </p:sp>
      <p:sp>
        <p:nvSpPr>
          <p:cNvPr id="5" name="矩形 4"/>
          <p:cNvSpPr/>
          <p:nvPr/>
        </p:nvSpPr>
        <p:spPr>
          <a:xfrm>
            <a:off x="9178925" y="276860"/>
            <a:ext cx="1978660" cy="26098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sz="1200"/>
              <a:t>String str1=”aaa”;</a:t>
            </a:r>
            <a:endParaRPr lang="zh-CN" altLang="en-US" sz="1200"/>
          </a:p>
        </p:txBody>
      </p:sp>
      <p:cxnSp>
        <p:nvCxnSpPr>
          <p:cNvPr id="7" name="曲线连接符 6"/>
          <p:cNvCxnSpPr>
            <a:stCxn id="5" idx="2"/>
            <a:endCxn id="9" idx="0"/>
          </p:cNvCxnSpPr>
          <p:nvPr/>
        </p:nvCxnSpPr>
        <p:spPr>
          <a:xfrm rot="5400000">
            <a:off x="5655628" y="-2351087"/>
            <a:ext cx="1623695" cy="7401560"/>
          </a:xfrm>
          <a:prstGeom prst="curvedConnector3">
            <a:avLst>
              <a:gd name="adj1" fmla="val 59835"/>
            </a:avLst>
          </a:prstGeom>
          <a:ln>
            <a:tailEnd type="arrow" w="med" len="med"/>
          </a:ln>
        </p:spPr>
        <p:style>
          <a:lnRef idx="1">
            <a:schemeClr val="dk1"/>
          </a:lnRef>
          <a:fillRef idx="0">
            <a:schemeClr val="dk1"/>
          </a:fillRef>
          <a:effectRef idx="0">
            <a:schemeClr val="dk1"/>
          </a:effectRef>
          <a:fontRef idx="minor">
            <a:schemeClr val="tx1"/>
          </a:fontRef>
        </p:style>
      </p:cxnSp>
      <p:sp>
        <p:nvSpPr>
          <p:cNvPr id="8" name="矩形 7"/>
          <p:cNvSpPr/>
          <p:nvPr/>
        </p:nvSpPr>
        <p:spPr>
          <a:xfrm>
            <a:off x="724535" y="4730115"/>
            <a:ext cx="7909560" cy="723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9" name="文本框 8"/>
          <p:cNvSpPr txBox="1"/>
          <p:nvPr/>
        </p:nvSpPr>
        <p:spPr>
          <a:xfrm>
            <a:off x="223012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1" name="曲线连接符 10"/>
          <p:cNvCxnSpPr>
            <a:stCxn id="9" idx="2"/>
            <a:endCxn id="12" idx="0"/>
          </p:cNvCxnSpPr>
          <p:nvPr/>
        </p:nvCxnSpPr>
        <p:spPr>
          <a:xfrm rot="5400000" flipV="1">
            <a:off x="2107565" y="3096260"/>
            <a:ext cx="2503170" cy="11849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325501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13" name="矩形 12"/>
          <p:cNvSpPr/>
          <p:nvPr/>
        </p:nvSpPr>
        <p:spPr>
          <a:xfrm>
            <a:off x="7109460" y="293370"/>
            <a:ext cx="1716405" cy="2692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000">
                <a:sym typeface="+mn-ea"/>
              </a:rPr>
              <a:t>String str2=“aaa”</a:t>
            </a:r>
            <a:r>
              <a:rPr lang="zh-CN" altLang="en-US" sz="1000">
                <a:sym typeface="+mn-ea"/>
              </a:rPr>
              <a:t>；</a:t>
            </a:r>
            <a:endParaRPr lang="zh-CN" altLang="en-US" sz="1000"/>
          </a:p>
        </p:txBody>
      </p:sp>
      <p:cxnSp>
        <p:nvCxnSpPr>
          <p:cNvPr id="14" name="曲线连接符 13"/>
          <p:cNvCxnSpPr>
            <a:stCxn id="13" idx="2"/>
            <a:endCxn id="9" idx="0"/>
          </p:cNvCxnSpPr>
          <p:nvPr/>
        </p:nvCxnSpPr>
        <p:spPr>
          <a:xfrm rot="5400000">
            <a:off x="4567873" y="-1238567"/>
            <a:ext cx="1598930" cy="5201285"/>
          </a:xfrm>
          <a:prstGeom prst="curvedConnector3">
            <a:avLst>
              <a:gd name="adj1" fmla="val 49980"/>
            </a:avLst>
          </a:prstGeom>
          <a:ln>
            <a:tailEnd type="arrow" w="med" len="med"/>
          </a:ln>
        </p:spPr>
        <p:style>
          <a:lnRef idx="1">
            <a:schemeClr val="dk1"/>
          </a:lnRef>
          <a:fillRef idx="0">
            <a:schemeClr val="dk1"/>
          </a:fillRef>
          <a:effectRef idx="0">
            <a:schemeClr val="dk1"/>
          </a:effectRef>
          <a:fontRef idx="minor">
            <a:schemeClr val="tx1"/>
          </a:fontRef>
        </p:style>
      </p:cxnSp>
      <p:sp>
        <p:nvSpPr>
          <p:cNvPr id="15" name="矩形 14"/>
          <p:cNvSpPr/>
          <p:nvPr/>
        </p:nvSpPr>
        <p:spPr>
          <a:xfrm>
            <a:off x="3053715" y="200025"/>
            <a:ext cx="3949700" cy="471805"/>
          </a:xfrm>
          <a:prstGeom prst="rect">
            <a:avLst/>
          </a:prstGeom>
        </p:spPr>
        <p:style>
          <a:lnRef idx="2">
            <a:schemeClr val="dk1"/>
          </a:lnRef>
          <a:fillRef idx="1">
            <a:schemeClr val="lt1"/>
          </a:fillRef>
          <a:effectRef idx="0">
            <a:schemeClr val="dk1"/>
          </a:effectRef>
          <a:fontRef idx="minor">
            <a:schemeClr val="dk1"/>
          </a:fontRef>
        </p:style>
        <p:txBody>
          <a:bodyPr rtlCol="0" anchor="ctr"/>
          <a:p>
            <a:pPr algn="l"/>
            <a:r>
              <a:rPr lang="zh-CN" altLang="en-US" sz="1000"/>
              <a:t>System.out.println(str1 == str2);//返回TRUE</a:t>
            </a:r>
            <a:endParaRPr lang="zh-CN" altLang="en-US" sz="1000"/>
          </a:p>
          <a:p>
            <a:pPr algn="l"/>
            <a:r>
              <a:rPr lang="en-US" altLang="zh-CN" sz="1000"/>
              <a:t>//因为变量str1 和str2 都指向同一个对象，所以返回true</a:t>
            </a:r>
            <a:endParaRPr lang="en-US" altLang="zh-CN" sz="1000"/>
          </a:p>
        </p:txBody>
      </p:sp>
      <p:sp>
        <p:nvSpPr>
          <p:cNvPr id="16" name="矩形 15"/>
          <p:cNvSpPr/>
          <p:nvPr/>
        </p:nvSpPr>
        <p:spPr>
          <a:xfrm>
            <a:off x="9801860" y="1076325"/>
            <a:ext cx="2204720" cy="29464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000"/>
              <a:t>String str3 = new String("aaa");</a:t>
            </a:r>
            <a:endParaRPr lang="zh-CN" altLang="en-US" sz="1000"/>
          </a:p>
        </p:txBody>
      </p:sp>
      <p:sp>
        <p:nvSpPr>
          <p:cNvPr id="17" name="文本框 16"/>
          <p:cNvSpPr txBox="1"/>
          <p:nvPr/>
        </p:nvSpPr>
        <p:spPr>
          <a:xfrm>
            <a:off x="3796030" y="2161540"/>
            <a:ext cx="1073150" cy="275590"/>
          </a:xfrm>
          <a:prstGeom prst="rect">
            <a:avLst/>
          </a:prstGeom>
          <a:noFill/>
          <a:ln w="19050">
            <a:solidFill>
              <a:schemeClr val="tx1"/>
            </a:solidFill>
          </a:ln>
        </p:spPr>
        <p:txBody>
          <a:bodyPr wrap="square" rtlCol="0">
            <a:spAutoFit/>
          </a:bodyPr>
          <a:p>
            <a:r>
              <a:rPr lang="en-US" altLang="zh-CN" sz="1200"/>
              <a:t>“aaa”(</a:t>
            </a:r>
            <a:r>
              <a:rPr lang="zh-CN" altLang="en-US" sz="1200"/>
              <a:t>引用</a:t>
            </a:r>
            <a:r>
              <a:rPr lang="en-US" altLang="zh-CN" sz="1200"/>
              <a:t>)</a:t>
            </a:r>
            <a:endParaRPr lang="en-US" altLang="zh-CN" sz="1200"/>
          </a:p>
        </p:txBody>
      </p:sp>
      <p:cxnSp>
        <p:nvCxnSpPr>
          <p:cNvPr id="18" name="曲线连接符 17"/>
          <p:cNvCxnSpPr>
            <a:stCxn id="16" idx="2"/>
            <a:endCxn id="17" idx="0"/>
          </p:cNvCxnSpPr>
          <p:nvPr/>
        </p:nvCxnSpPr>
        <p:spPr>
          <a:xfrm rot="5400000">
            <a:off x="7223125" y="-1519555"/>
            <a:ext cx="790575" cy="6571615"/>
          </a:xfrm>
          <a:prstGeom prst="curvedConnector3">
            <a:avLst>
              <a:gd name="adj1" fmla="val 50040"/>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曲线连接符 18"/>
          <p:cNvCxnSpPr>
            <a:stCxn id="17" idx="2"/>
            <a:endCxn id="20" idx="0"/>
          </p:cNvCxnSpPr>
          <p:nvPr/>
        </p:nvCxnSpPr>
        <p:spPr>
          <a:xfrm rot="5400000" flipV="1">
            <a:off x="3753485" y="3016250"/>
            <a:ext cx="2503170" cy="134493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文本框 19"/>
          <p:cNvSpPr txBox="1"/>
          <p:nvPr/>
        </p:nvSpPr>
        <p:spPr>
          <a:xfrm>
            <a:off x="4980940" y="4940300"/>
            <a:ext cx="1392555" cy="275590"/>
          </a:xfrm>
          <a:prstGeom prst="rect">
            <a:avLst/>
          </a:prstGeom>
          <a:noFill/>
          <a:ln w="19050">
            <a:solidFill>
              <a:schemeClr val="tx1"/>
            </a:solidFill>
          </a:ln>
        </p:spPr>
        <p:txBody>
          <a:bodyPr wrap="square" rtlCol="0">
            <a:spAutoFit/>
          </a:bodyPr>
          <a:p>
            <a:r>
              <a:rPr lang="en-US" altLang="zh-CN" sz="1200"/>
              <a:t>“aaa”</a:t>
            </a:r>
            <a:r>
              <a:rPr lang="zh-CN" sz="1200"/>
              <a:t>真正的</a:t>
            </a:r>
            <a:r>
              <a:rPr lang="zh-CN" altLang="en-US" sz="1200"/>
              <a:t>对象</a:t>
            </a:r>
            <a:endParaRPr lang="zh-CN" altLang="en-US" sz="1200"/>
          </a:p>
        </p:txBody>
      </p:sp>
      <p:sp>
        <p:nvSpPr>
          <p:cNvPr id="21" name="矩形 20"/>
          <p:cNvSpPr/>
          <p:nvPr/>
        </p:nvSpPr>
        <p:spPr>
          <a:xfrm>
            <a:off x="9539605" y="1757680"/>
            <a:ext cx="2414905" cy="5308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System.out.println(str1 == str3);</a:t>
            </a:r>
            <a:endParaRPr lang="zh-CN" altLang="en-US" sz="1000"/>
          </a:p>
          <a:p>
            <a:pPr algn="l"/>
            <a:r>
              <a:rPr lang="zh-CN" altLang="en-US" sz="1000"/>
              <a:t>//返回FALSE</a:t>
            </a:r>
            <a:endParaRPr lang="zh-CN" altLang="en-US" sz="1000"/>
          </a:p>
        </p:txBody>
      </p:sp>
      <p:sp>
        <p:nvSpPr>
          <p:cNvPr id="22" name="文本框 21"/>
          <p:cNvSpPr txBox="1"/>
          <p:nvPr/>
        </p:nvSpPr>
        <p:spPr>
          <a:xfrm>
            <a:off x="825500" y="4787900"/>
            <a:ext cx="1194435" cy="275590"/>
          </a:xfrm>
          <a:prstGeom prst="rect">
            <a:avLst/>
          </a:prstGeom>
          <a:noFill/>
        </p:spPr>
        <p:txBody>
          <a:bodyPr wrap="square" rtlCol="0">
            <a:spAutoFit/>
          </a:bodyPr>
          <a:p>
            <a:r>
              <a:rPr lang="en-US" altLang="zh-CN" sz="1200"/>
              <a:t>Java</a:t>
            </a:r>
            <a:r>
              <a:rPr lang="zh-CN" altLang="en-US" sz="1200"/>
              <a:t>堆</a:t>
            </a:r>
            <a:endParaRPr lang="zh-CN" altLang="en-US" sz="1200"/>
          </a:p>
        </p:txBody>
      </p:sp>
      <p:sp>
        <p:nvSpPr>
          <p:cNvPr id="23" name="矩形 22"/>
          <p:cNvSpPr/>
          <p:nvPr/>
        </p:nvSpPr>
        <p:spPr>
          <a:xfrm>
            <a:off x="8741410" y="2414270"/>
            <a:ext cx="3366135" cy="79946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当我们使用了new来构造字符串对象的时候，不管字符串常量池中是否有相同内容的对象的引用，新的字符串对象都会创建。因为两个指向的是不同的对象，所以返回FALSE</a:t>
            </a:r>
            <a:endParaRPr lang="zh-CN" altLang="en-US" sz="1000"/>
          </a:p>
        </p:txBody>
      </p:sp>
      <p:sp>
        <p:nvSpPr>
          <p:cNvPr id="24" name="矩形 23"/>
          <p:cNvSpPr/>
          <p:nvPr/>
        </p:nvSpPr>
        <p:spPr>
          <a:xfrm>
            <a:off x="8758555" y="3364865"/>
            <a:ext cx="3281680" cy="2852420"/>
          </a:xfrm>
          <a:prstGeom prst="rect">
            <a:avLst/>
          </a:prstGeom>
        </p:spPr>
        <p:style>
          <a:lnRef idx="2">
            <a:schemeClr val="accent2"/>
          </a:lnRef>
          <a:fillRef idx="1">
            <a:schemeClr val="lt1"/>
          </a:fillRef>
          <a:effectRef idx="0">
            <a:schemeClr val="accent2"/>
          </a:effectRef>
          <a:fontRef idx="minor">
            <a:schemeClr val="dk1"/>
          </a:fontRef>
        </p:style>
        <p:txBody>
          <a:bodyPr rtlCol="0" anchor="ctr"/>
          <a:p>
            <a:pPr algn="l"/>
            <a:r>
              <a:rPr lang="zh-CN" altLang="en-US" sz="1000"/>
              <a:t>String.intern()方法：</a:t>
            </a:r>
            <a:endParaRPr lang="zh-CN" altLang="en-US" sz="1000"/>
          </a:p>
          <a:p>
            <a:pPr algn="l"/>
            <a:r>
              <a:rPr lang="zh-CN" altLang="en-US" sz="1000"/>
              <a:t>对于使用了new 创建的字符串对象，如果想要将这个对象引用到字符串常量池，可以使用intern() 方法</a:t>
            </a:r>
            <a:r>
              <a:rPr lang="en-US" altLang="zh-CN" sz="1000"/>
              <a:t>.</a:t>
            </a:r>
            <a:endParaRPr lang="en-US" altLang="zh-CN" sz="1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67970" y="175895"/>
            <a:ext cx="3147060" cy="79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200"/>
              <a:t>无论是通过引用计数算法判断对象的引用数量，还是通过可达性分析算法判断对象的引用链是否可达，判定对象是否存活都与“引用”有关</a:t>
            </a:r>
            <a:endParaRPr lang="zh-CN" altLang="en-US" sz="1200"/>
          </a:p>
        </p:txBody>
      </p:sp>
      <p:sp>
        <p:nvSpPr>
          <p:cNvPr id="3" name="矩形 2"/>
          <p:cNvSpPr/>
          <p:nvPr/>
        </p:nvSpPr>
        <p:spPr>
          <a:xfrm>
            <a:off x="276225" y="1134745"/>
            <a:ext cx="6277610" cy="35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000"/>
              <a:t>无论是通过引用计数算法判断对象的引用数量，还是通过可达性分析算法判断对象的引用链是否可达，判定对象是否存活都与“引用”有关。在Java语言中，将引用又分为强引用、软引用、弱引用、虚引用4种，这四种引用强度依次逐渐减弱。</a:t>
            </a:r>
            <a:endParaRPr lang="zh-CN" altLang="en-US" sz="1000"/>
          </a:p>
          <a:p>
            <a:pPr algn="l"/>
            <a:endParaRPr lang="zh-CN" altLang="en-US" sz="1000"/>
          </a:p>
          <a:p>
            <a:pPr algn="l"/>
            <a:r>
              <a:rPr lang="zh-CN" altLang="en-US" sz="1000" b="1"/>
              <a:t>强引用</a:t>
            </a:r>
            <a:endParaRPr lang="zh-CN" altLang="en-US" sz="1000"/>
          </a:p>
          <a:p>
            <a:pPr algn="l"/>
            <a:r>
              <a:rPr lang="zh-CN" altLang="en-US" sz="1000"/>
              <a:t>  在程序代码中普遍存在的，类似 Object obj = new Object() 这类引用，只要强引用还存在，垃圾收集器永远不会回收掉被引用的对象。</a:t>
            </a:r>
            <a:endParaRPr lang="zh-CN" altLang="en-US" sz="1000"/>
          </a:p>
          <a:p>
            <a:pPr algn="l"/>
            <a:endParaRPr lang="zh-CN" altLang="en-US" sz="1000"/>
          </a:p>
          <a:p>
            <a:pPr algn="l"/>
            <a:r>
              <a:rPr lang="zh-CN" altLang="en-US" sz="1000" b="1"/>
              <a:t>软引用</a:t>
            </a:r>
            <a:endParaRPr lang="zh-CN" altLang="en-US" sz="1000"/>
          </a:p>
          <a:p>
            <a:pPr algn="l"/>
            <a:r>
              <a:rPr lang="zh-CN" altLang="en-US" sz="1000"/>
              <a:t>  用来描述一些还有用但并非必须的对象。对于软引用关联着的对象，在系统将要发生内存溢出异常之前，将会把这些对象列进回收范围之中进行第二次回收。如果这次回收后还没有足够的内存，才会抛出内存溢出异常。</a:t>
            </a:r>
            <a:endParaRPr lang="zh-CN" altLang="en-US" sz="1000"/>
          </a:p>
          <a:p>
            <a:pPr algn="l"/>
            <a:endParaRPr lang="zh-CN" altLang="en-US" sz="1000"/>
          </a:p>
          <a:p>
            <a:pPr algn="l"/>
            <a:r>
              <a:rPr lang="zh-CN" altLang="en-US" sz="1000" b="1"/>
              <a:t>弱引用</a:t>
            </a:r>
            <a:endParaRPr lang="zh-CN" altLang="en-US" sz="1000"/>
          </a:p>
          <a:p>
            <a:pPr algn="l"/>
            <a:r>
              <a:rPr lang="zh-CN" altLang="en-US" sz="1000"/>
              <a:t>  也是用来描述非必需对象的，但是它的强度比软引用更弱一些，被弱引用关联的对象只能生存到下一次垃圾收集发生之前。当垃圾收集器工作时，无论当前内存是否足够，都会回收掉只被弱引用关联的对象。</a:t>
            </a:r>
            <a:endParaRPr lang="zh-CN" altLang="en-US" sz="1000"/>
          </a:p>
          <a:p>
            <a:pPr algn="l"/>
            <a:endParaRPr lang="zh-CN" altLang="en-US" sz="1000"/>
          </a:p>
          <a:p>
            <a:pPr algn="l"/>
            <a:r>
              <a:rPr lang="zh-CN" altLang="en-US" sz="1000" b="1"/>
              <a:t>虚引用</a:t>
            </a:r>
            <a:endParaRPr lang="zh-CN" altLang="en-US" sz="1000"/>
          </a:p>
          <a:p>
            <a:pPr algn="l"/>
            <a:r>
              <a:rPr lang="zh-CN" altLang="en-US" sz="1000"/>
              <a:t>  也叫幽灵引用或幻影引用（名字真会取，很魔幻的样子），是最弱的一种引用关系。一个对象是否有虚引用的存在，完全不会对其生存时间构成影响，也无法通过虚引用来取得一个对象实例。它的作用是能在这个对象被收集器回收时收到一个系统通知。</a:t>
            </a:r>
            <a:endParaRPr lang="zh-CN" altLang="en-US" sz="1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6284595" y="108585"/>
            <a:ext cx="5814695" cy="227203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a) 所有新生成的对象首先都是放在年轻代的。年轻代的目标就是尽可能快速的收集掉那些生命周期短的对象。</a:t>
            </a:r>
            <a:endParaRPr lang="zh-CN" altLang="en-US" sz="1000"/>
          </a:p>
          <a:p>
            <a:pPr algn="l"/>
            <a:endParaRPr lang="zh-CN" altLang="en-US" sz="1000"/>
          </a:p>
          <a:p>
            <a:pPr algn="l"/>
            <a:r>
              <a:rPr lang="zh-CN" altLang="en-US" sz="1000"/>
              <a:t>b) 新生代内存按照8:1:1的比例分为一个eden区和两个survivor(survivor0,survivor1)区。一个Eden区，两个 Survivor区(一般而言)。大部分对象在Eden区中生成。回收时先将eden区存活对象复制到一个survivor0区，然后清空eden区，当这个survivor0区也存放满了时，则将eden区和survivor0区存活对象复制到另一个survivor1区，然后清空eden和这个survivor0区，此时survivor0区是空的，然后将survivor0区和survivor1区交换，即保持survivor1区为空， 如此往复。</a:t>
            </a:r>
            <a:endParaRPr lang="zh-CN" altLang="en-US" sz="1000"/>
          </a:p>
          <a:p>
            <a:pPr algn="l"/>
            <a:endParaRPr lang="zh-CN" altLang="en-US" sz="1000"/>
          </a:p>
          <a:p>
            <a:pPr algn="l"/>
            <a:r>
              <a:rPr lang="zh-CN" altLang="en-US" sz="1000"/>
              <a:t>c) </a:t>
            </a:r>
            <a:r>
              <a:rPr lang="zh-CN" altLang="en-US" sz="1000">
                <a:solidFill>
                  <a:srgbClr val="FF0000"/>
                </a:solidFill>
              </a:rPr>
              <a:t>当survivor1区不足以存放 eden和survivor0的存活对象时，就将存活对象直接存放到老年代。若是老年代也满了就会触发一次Full GC，也就是新生代、老年代都进行回收。</a:t>
            </a:r>
            <a:endParaRPr lang="zh-CN" altLang="en-US" sz="1000"/>
          </a:p>
          <a:p>
            <a:pPr algn="l"/>
            <a:endParaRPr lang="zh-CN" altLang="en-US" sz="1000"/>
          </a:p>
          <a:p>
            <a:pPr algn="l"/>
            <a:r>
              <a:rPr lang="zh-CN" altLang="en-US" sz="1000"/>
              <a:t>d) </a:t>
            </a:r>
            <a:r>
              <a:rPr lang="zh-CN" altLang="en-US" sz="1000">
                <a:solidFill>
                  <a:srgbClr val="FF0000"/>
                </a:solidFill>
              </a:rPr>
              <a:t>新生代发生的GC也叫做Minor GC，MinorGC发生频率比较高(不一定等Eden区满了才触发)</a:t>
            </a:r>
            <a:r>
              <a:rPr lang="zh-CN" altLang="en-US" sz="1000"/>
              <a:t>。</a:t>
            </a:r>
            <a:endParaRPr lang="zh-CN" altLang="en-US" sz="1000"/>
          </a:p>
          <a:p>
            <a:pPr algn="l"/>
            <a:endParaRPr lang="zh-CN" altLang="en-US" sz="1000"/>
          </a:p>
        </p:txBody>
      </p:sp>
      <p:sp>
        <p:nvSpPr>
          <p:cNvPr id="5" name="矩形 4"/>
          <p:cNvSpPr/>
          <p:nvPr/>
        </p:nvSpPr>
        <p:spPr>
          <a:xfrm>
            <a:off x="4044950" y="1568450"/>
            <a:ext cx="1583055" cy="47117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老年代</a:t>
            </a:r>
            <a:endParaRPr lang="zh-CN" altLang="en-US" sz="1200"/>
          </a:p>
        </p:txBody>
      </p:sp>
      <p:sp>
        <p:nvSpPr>
          <p:cNvPr id="6" name="矩形 5"/>
          <p:cNvSpPr/>
          <p:nvPr/>
        </p:nvSpPr>
        <p:spPr>
          <a:xfrm>
            <a:off x="3235960" y="1568450"/>
            <a:ext cx="808990" cy="471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s1</a:t>
            </a:r>
            <a:endParaRPr lang="en-US" altLang="zh-CN" sz="1200"/>
          </a:p>
        </p:txBody>
      </p:sp>
      <p:sp>
        <p:nvSpPr>
          <p:cNvPr id="7" name="矩形 6"/>
          <p:cNvSpPr/>
          <p:nvPr/>
        </p:nvSpPr>
        <p:spPr>
          <a:xfrm>
            <a:off x="2544445" y="1568450"/>
            <a:ext cx="691515" cy="4711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200"/>
              <a:t>s0</a:t>
            </a:r>
            <a:endParaRPr lang="en-US" altLang="zh-CN" sz="1200"/>
          </a:p>
        </p:txBody>
      </p:sp>
      <p:sp>
        <p:nvSpPr>
          <p:cNvPr id="8" name="矩形 7"/>
          <p:cNvSpPr/>
          <p:nvPr/>
        </p:nvSpPr>
        <p:spPr>
          <a:xfrm>
            <a:off x="961390" y="1568450"/>
            <a:ext cx="1583055" cy="47117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sz="1200"/>
              <a:t>Eden</a:t>
            </a:r>
            <a:endParaRPr lang="en-US" altLang="zh-CN" sz="1200"/>
          </a:p>
        </p:txBody>
      </p:sp>
      <p:cxnSp>
        <p:nvCxnSpPr>
          <p:cNvPr id="9" name="曲线连接符 8"/>
          <p:cNvCxnSpPr>
            <a:stCxn id="8" idx="2"/>
            <a:endCxn id="7" idx="2"/>
          </p:cNvCxnSpPr>
          <p:nvPr/>
        </p:nvCxnSpPr>
        <p:spPr>
          <a:xfrm rot="5400000" flipV="1">
            <a:off x="2321878" y="1470978"/>
            <a:ext cx="3175" cy="1137285"/>
          </a:xfrm>
          <a:prstGeom prst="curvedConnector3">
            <a:avLst>
              <a:gd name="adj1" fmla="val 7540000"/>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1612900" y="2304415"/>
            <a:ext cx="1623060" cy="922020"/>
          </a:xfrm>
          <a:prstGeom prst="rect">
            <a:avLst/>
          </a:prstGeom>
          <a:noFill/>
        </p:spPr>
        <p:txBody>
          <a:bodyPr wrap="square" rtlCol="0">
            <a:spAutoFit/>
          </a:bodyPr>
          <a:p>
            <a:r>
              <a:rPr lang="zh-CN" altLang="en-US" sz="900"/>
              <a:t>复制存活对象到</a:t>
            </a:r>
            <a:r>
              <a:rPr lang="en-US" altLang="zh-CN" sz="900"/>
              <a:t>s0</a:t>
            </a:r>
            <a:r>
              <a:rPr lang="zh-CN" altLang="en-US" sz="900"/>
              <a:t>区，并清空</a:t>
            </a:r>
            <a:r>
              <a:rPr lang="en-US" altLang="zh-CN" sz="900"/>
              <a:t>Eden</a:t>
            </a:r>
            <a:r>
              <a:rPr lang="zh-CN" altLang="en-US" sz="900"/>
              <a:t>区</a:t>
            </a:r>
            <a:r>
              <a:rPr lang="en-US" altLang="zh-CN" sz="900"/>
              <a:t>.</a:t>
            </a:r>
            <a:r>
              <a:rPr lang="zh-CN" altLang="en-US" sz="900"/>
              <a:t>如果</a:t>
            </a:r>
            <a:r>
              <a:rPr lang="en-US" altLang="zh-CN" sz="900"/>
              <a:t>s0</a:t>
            </a:r>
            <a:r>
              <a:rPr lang="zh-CN" altLang="en-US" sz="900"/>
              <a:t>区已满，则复制到</a:t>
            </a:r>
            <a:r>
              <a:rPr lang="en-US" altLang="zh-CN" sz="900"/>
              <a:t>s1</a:t>
            </a:r>
            <a:r>
              <a:rPr lang="zh-CN" altLang="en-US" sz="900"/>
              <a:t>区，并清空</a:t>
            </a:r>
            <a:r>
              <a:rPr lang="en-US" altLang="zh-CN" sz="900"/>
              <a:t>Eden</a:t>
            </a:r>
            <a:r>
              <a:rPr lang="zh-CN" altLang="en-US" sz="900"/>
              <a:t>和</a:t>
            </a:r>
            <a:r>
              <a:rPr lang="en-US" altLang="zh-CN" sz="900"/>
              <a:t>s0</a:t>
            </a:r>
            <a:r>
              <a:rPr lang="zh-CN" altLang="en-US" sz="900"/>
              <a:t>区，此时</a:t>
            </a:r>
            <a:r>
              <a:rPr lang="en-US" altLang="zh-CN" sz="900"/>
              <a:t>s0</a:t>
            </a:r>
            <a:r>
              <a:rPr lang="zh-CN" altLang="en-US" sz="900"/>
              <a:t>已经清空，则将</a:t>
            </a:r>
            <a:r>
              <a:rPr lang="en-US" altLang="zh-CN" sz="900"/>
              <a:t>s1</a:t>
            </a:r>
            <a:r>
              <a:rPr lang="zh-CN" altLang="en-US" sz="900"/>
              <a:t>复制到</a:t>
            </a:r>
            <a:r>
              <a:rPr lang="en-US" altLang="zh-CN" sz="900"/>
              <a:t>s0</a:t>
            </a:r>
            <a:r>
              <a:rPr lang="zh-CN" altLang="en-US" sz="900"/>
              <a:t>，如此反复进行</a:t>
            </a:r>
            <a:endParaRPr lang="zh-CN" altLang="en-US" sz="900"/>
          </a:p>
        </p:txBody>
      </p:sp>
      <p:sp>
        <p:nvSpPr>
          <p:cNvPr id="11" name="文本框 10"/>
          <p:cNvSpPr txBox="1"/>
          <p:nvPr/>
        </p:nvSpPr>
        <p:spPr>
          <a:xfrm>
            <a:off x="208915" y="966470"/>
            <a:ext cx="1455420" cy="245110"/>
          </a:xfrm>
          <a:prstGeom prst="rect">
            <a:avLst/>
          </a:prstGeom>
          <a:noFill/>
        </p:spPr>
        <p:txBody>
          <a:bodyPr wrap="square" rtlCol="0">
            <a:spAutoFit/>
          </a:bodyPr>
          <a:p>
            <a:r>
              <a:rPr lang="zh-CN" altLang="en-US" sz="1000"/>
              <a:t>大部分对象生成的地方</a:t>
            </a:r>
            <a:endParaRPr lang="zh-CN" altLang="en-US" sz="1000"/>
          </a:p>
        </p:txBody>
      </p:sp>
      <p:cxnSp>
        <p:nvCxnSpPr>
          <p:cNvPr id="12" name="曲线连接符 11"/>
          <p:cNvCxnSpPr>
            <a:stCxn id="11" idx="2"/>
            <a:endCxn id="8" idx="0"/>
          </p:cNvCxnSpPr>
          <p:nvPr/>
        </p:nvCxnSpPr>
        <p:spPr>
          <a:xfrm rot="5400000" flipV="1">
            <a:off x="1166495" y="981710"/>
            <a:ext cx="356870" cy="816610"/>
          </a:xfrm>
          <a:prstGeom prst="curvedConnector3">
            <a:avLst>
              <a:gd name="adj1" fmla="val 50000"/>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矩形 12"/>
          <p:cNvSpPr/>
          <p:nvPr/>
        </p:nvSpPr>
        <p:spPr>
          <a:xfrm>
            <a:off x="495300" y="495300"/>
            <a:ext cx="1257935" cy="2609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分代收集算法</a:t>
            </a:r>
            <a:endParaRPr lang="zh-CN" altLang="en-US"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82320" y="434975"/>
            <a:ext cx="9803130" cy="6281420"/>
          </a:xfrm>
          <a:prstGeom prst="rect">
            <a:avLst/>
          </a:prstGeom>
        </p:spPr>
      </p:pic>
      <p:sp>
        <p:nvSpPr>
          <p:cNvPr id="3" name="文本框 2"/>
          <p:cNvSpPr txBox="1"/>
          <p:nvPr/>
        </p:nvSpPr>
        <p:spPr>
          <a:xfrm>
            <a:off x="192405" y="100330"/>
            <a:ext cx="2364740" cy="275590"/>
          </a:xfrm>
          <a:prstGeom prst="rect">
            <a:avLst/>
          </a:prstGeom>
          <a:noFill/>
        </p:spPr>
        <p:txBody>
          <a:bodyPr wrap="square" rtlCol="0">
            <a:spAutoFit/>
          </a:bodyPr>
          <a:p>
            <a:r>
              <a:rPr lang="en-US" altLang="zh-CN" sz="1200"/>
              <a:t>GC</a:t>
            </a:r>
            <a:r>
              <a:rPr lang="zh-CN" altLang="en-US" sz="1200"/>
              <a:t>的执行流程</a:t>
            </a:r>
            <a:endParaRPr lang="zh-CN"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13130" y="573405"/>
            <a:ext cx="1184275" cy="26308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3" name="矩形 2"/>
          <p:cNvSpPr/>
          <p:nvPr/>
        </p:nvSpPr>
        <p:spPr>
          <a:xfrm>
            <a:off x="1065530" y="70866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000"/>
              <a:t>存储单元</a:t>
            </a:r>
            <a:endParaRPr lang="zh-CN" altLang="en-US" sz="1000"/>
          </a:p>
        </p:txBody>
      </p:sp>
      <p:sp>
        <p:nvSpPr>
          <p:cNvPr id="4" name="矩形 3"/>
          <p:cNvSpPr/>
          <p:nvPr/>
        </p:nvSpPr>
        <p:spPr>
          <a:xfrm>
            <a:off x="1065530" y="106362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5" name="矩形 4"/>
          <p:cNvSpPr/>
          <p:nvPr/>
        </p:nvSpPr>
        <p:spPr>
          <a:xfrm>
            <a:off x="1065530" y="2316480"/>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6" name="矩形 5"/>
          <p:cNvSpPr/>
          <p:nvPr/>
        </p:nvSpPr>
        <p:spPr>
          <a:xfrm>
            <a:off x="1065530" y="2671445"/>
            <a:ext cx="862965" cy="18605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sp>
        <p:nvSpPr>
          <p:cNvPr id="7" name="文本框 6"/>
          <p:cNvSpPr txBox="1"/>
          <p:nvPr/>
        </p:nvSpPr>
        <p:spPr>
          <a:xfrm>
            <a:off x="1280795" y="1579880"/>
            <a:ext cx="550545" cy="275590"/>
          </a:xfrm>
          <a:prstGeom prst="rect">
            <a:avLst/>
          </a:prstGeom>
          <a:noFill/>
        </p:spPr>
        <p:txBody>
          <a:bodyPr wrap="square" rtlCol="0">
            <a:spAutoFit/>
          </a:bodyPr>
          <a:p>
            <a:r>
              <a:rPr lang="en-US" altLang="zh-CN" sz="1200"/>
              <a:t>.....</a:t>
            </a:r>
            <a:endParaRPr lang="en-US" altLang="zh-CN" sz="1200"/>
          </a:p>
        </p:txBody>
      </p:sp>
      <p:sp>
        <p:nvSpPr>
          <p:cNvPr id="8" name="矩形 7"/>
          <p:cNvSpPr/>
          <p:nvPr/>
        </p:nvSpPr>
        <p:spPr>
          <a:xfrm>
            <a:off x="379793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地址寄存器</a:t>
            </a:r>
            <a:endParaRPr lang="zh-CN" altLang="en-US" sz="1200"/>
          </a:p>
        </p:txBody>
      </p:sp>
      <p:sp>
        <p:nvSpPr>
          <p:cNvPr id="9" name="右箭头 8"/>
          <p:cNvSpPr/>
          <p:nvPr/>
        </p:nvSpPr>
        <p:spPr>
          <a:xfrm>
            <a:off x="4220845"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0" name="矩形 9"/>
          <p:cNvSpPr/>
          <p:nvPr/>
        </p:nvSpPr>
        <p:spPr>
          <a:xfrm>
            <a:off x="4711700"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存储体</a:t>
            </a:r>
            <a:endParaRPr lang="zh-CN" altLang="en-US" sz="1200"/>
          </a:p>
        </p:txBody>
      </p:sp>
      <p:sp>
        <p:nvSpPr>
          <p:cNvPr id="11" name="右箭头 10"/>
          <p:cNvSpPr/>
          <p:nvPr/>
        </p:nvSpPr>
        <p:spPr>
          <a:xfrm>
            <a:off x="3290570" y="1325880"/>
            <a:ext cx="440055" cy="169545"/>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 name="矩形 11"/>
          <p:cNvSpPr/>
          <p:nvPr/>
        </p:nvSpPr>
        <p:spPr>
          <a:xfrm>
            <a:off x="5574665" y="894715"/>
            <a:ext cx="338455" cy="1057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数据寄存器</a:t>
            </a:r>
            <a:endParaRPr lang="zh-CN" altLang="en-US" sz="1200"/>
          </a:p>
        </p:txBody>
      </p:sp>
      <p:sp>
        <p:nvSpPr>
          <p:cNvPr id="14" name="左右箭头 13"/>
          <p:cNvSpPr/>
          <p:nvPr/>
        </p:nvSpPr>
        <p:spPr>
          <a:xfrm>
            <a:off x="5074920"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5" name="左右箭头 14"/>
          <p:cNvSpPr/>
          <p:nvPr/>
        </p:nvSpPr>
        <p:spPr>
          <a:xfrm>
            <a:off x="5988685" y="1339850"/>
            <a:ext cx="483235" cy="168275"/>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6" name="矩形 15"/>
          <p:cNvSpPr/>
          <p:nvPr/>
        </p:nvSpPr>
        <p:spPr>
          <a:xfrm>
            <a:off x="4220845" y="2315845"/>
            <a:ext cx="1337945" cy="321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时序控制逻辑</a:t>
            </a:r>
            <a:endParaRPr lang="zh-CN" altLang="en-US" sz="1200"/>
          </a:p>
        </p:txBody>
      </p:sp>
      <p:cxnSp>
        <p:nvCxnSpPr>
          <p:cNvPr id="18" name="肘形连接符 17"/>
          <p:cNvCxnSpPr>
            <a:stCxn id="16" idx="1"/>
            <a:endCxn id="8" idx="2"/>
          </p:cNvCxnSpPr>
          <p:nvPr/>
        </p:nvCxnSpPr>
        <p:spPr>
          <a:xfrm rot="10800000">
            <a:off x="3967480" y="1952625"/>
            <a:ext cx="253365"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6" idx="0"/>
            <a:endCxn id="10" idx="2"/>
          </p:cNvCxnSpPr>
          <p:nvPr/>
        </p:nvCxnSpPr>
        <p:spPr>
          <a:xfrm flipH="1" flipV="1">
            <a:off x="4881245" y="1952625"/>
            <a:ext cx="8890" cy="3632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肘形连接符 20"/>
          <p:cNvCxnSpPr>
            <a:stCxn id="16" idx="3"/>
            <a:endCxn id="12" idx="2"/>
          </p:cNvCxnSpPr>
          <p:nvPr/>
        </p:nvCxnSpPr>
        <p:spPr>
          <a:xfrm flipV="1">
            <a:off x="5558790" y="1952625"/>
            <a:ext cx="185420" cy="52451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42570" y="142240"/>
            <a:ext cx="1901825" cy="54673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en-US" altLang="zh-CN" sz="1000"/>
              <a:t>MySQL</a:t>
            </a:r>
            <a:r>
              <a:rPr lang="zh-CN" altLang="en-US" sz="1000"/>
              <a:t>内容</a:t>
            </a:r>
            <a:endParaRPr lang="zh-CN" altLang="en-US" sz="1000"/>
          </a:p>
        </p:txBody>
      </p:sp>
      <p:sp>
        <p:nvSpPr>
          <p:cNvPr id="4" name="文本框 3"/>
          <p:cNvSpPr txBox="1"/>
          <p:nvPr/>
        </p:nvSpPr>
        <p:spPr>
          <a:xfrm>
            <a:off x="242570" y="1633220"/>
            <a:ext cx="11662410" cy="6451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p>
            <a:r>
              <a:rPr lang="en-US" altLang="zh-CN" sz="1200"/>
              <a:t>1.</a:t>
            </a:r>
            <a:r>
              <a:rPr lang="zh-CN" altLang="en-US" sz="1200"/>
              <a:t>当用户为表自主创建表的主键时，</a:t>
            </a:r>
            <a:r>
              <a:rPr lang="en-US" altLang="zh-CN" sz="1200"/>
              <a:t>InnoDB</a:t>
            </a:r>
            <a:r>
              <a:rPr lang="zh-CN" altLang="en-US" sz="1200"/>
              <a:t>不会再自己去创建隐藏列</a:t>
            </a:r>
            <a:r>
              <a:rPr lang="en-US" altLang="zh-CN" sz="1200"/>
              <a:t>.</a:t>
            </a:r>
            <a:endParaRPr lang="en-US" altLang="zh-CN" sz="1200"/>
          </a:p>
          <a:p>
            <a:r>
              <a:rPr lang="en-US" altLang="zh-CN" sz="1200"/>
              <a:t>2.不论我们怎么对页中的记录做增删改操作，InnoDB始终会维护一条记录的单链表，链表中的各个节点是按照主键值由小到大的顺序连接起来的</a:t>
            </a:r>
            <a:endParaRPr lang="en-US" altLang="zh-CN" sz="1200"/>
          </a:p>
          <a:p>
            <a:r>
              <a:rPr lang="en-US" altLang="zh-CN" sz="1200"/>
              <a:t>3.我们知道`InnoDB`存储引擎会把数据存储到磁盘上，但是磁盘速度太慢，需要以`页`为单位把数据加载到内存中处理</a:t>
            </a:r>
            <a:endParaRPr lang="en-US" altLang="zh-CN" sz="1200"/>
          </a:p>
        </p:txBody>
      </p:sp>
      <p:sp>
        <p:nvSpPr>
          <p:cNvPr id="5" name="矩形 4"/>
          <p:cNvSpPr/>
          <p:nvPr/>
        </p:nvSpPr>
        <p:spPr>
          <a:xfrm>
            <a:off x="264160" y="928370"/>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章节：盛放记录的大盒子</a:t>
            </a:r>
            <a:r>
              <a:rPr lang="en-US" altLang="zh-CN" sz="1000"/>
              <a:t>——InnoDB</a:t>
            </a:r>
            <a:r>
              <a:rPr lang="zh-CN" altLang="en-US" sz="1000"/>
              <a:t>数据页结构</a:t>
            </a:r>
            <a:endParaRPr lang="zh-CN" altLang="en-US" sz="1000"/>
          </a:p>
        </p:txBody>
      </p:sp>
      <p:sp>
        <p:nvSpPr>
          <p:cNvPr id="6" name="文本框 5"/>
          <p:cNvSpPr txBox="1"/>
          <p:nvPr/>
        </p:nvSpPr>
        <p:spPr>
          <a:xfrm>
            <a:off x="267970" y="2919095"/>
            <a:ext cx="11637645" cy="3987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p>
            <a:r>
              <a:rPr lang="zh-CN" altLang="en-US" sz="1000"/>
              <a:t>对非主键列的查找的过程可就不这么幸运了，因为在数据页中并没有对非主键列建立所谓的`页目录`，所以我们无法通过二分法快速定位相应的`槽`。这种情况下只能从`最小记录`开始依次遍历单链表中的每条记录，然后对比每条记录是不是符合搜索条件。很显然，这种查找的效率是非常低的</a:t>
            </a:r>
            <a:endParaRPr lang="zh-CN" altLang="en-US" sz="1000"/>
          </a:p>
        </p:txBody>
      </p:sp>
      <p:sp>
        <p:nvSpPr>
          <p:cNvPr id="7" name="矩形 6"/>
          <p:cNvSpPr/>
          <p:nvPr/>
        </p:nvSpPr>
        <p:spPr>
          <a:xfrm>
            <a:off x="267970" y="2411095"/>
            <a:ext cx="3535680" cy="3752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章节快速查询的秘籍</a:t>
            </a:r>
            <a:r>
              <a:rPr lang="en-US" altLang="zh-CN" sz="1000"/>
              <a:t>——B+</a:t>
            </a:r>
            <a:r>
              <a:rPr lang="zh-CN" altLang="en-US" sz="1000"/>
              <a:t>树索引</a:t>
            </a:r>
            <a:endParaRPr lang="zh-CN" altLang="en-US"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4315" y="116840"/>
            <a:ext cx="10163810" cy="206184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zh-CN" altLang="en-US" sz="1200"/>
              <a:t>多线程和并发编程的博文：</a:t>
            </a:r>
            <a:endParaRPr lang="zh-CN" altLang="en-US" sz="1200"/>
          </a:p>
          <a:p>
            <a:pPr algn="l"/>
            <a:r>
              <a:rPr lang="zh-CN" altLang="en-US" sz="1200"/>
              <a:t>Java并发编程：volatile关键字解析</a:t>
            </a:r>
            <a:r>
              <a:rPr lang="en-US" altLang="zh-CN" sz="1200"/>
              <a:t>		</a:t>
            </a:r>
            <a:r>
              <a:rPr lang="zh-CN" altLang="en-US" sz="1200"/>
              <a:t>https://www.cnblogs.com/dolphin0520/p/3920373.html</a:t>
            </a:r>
            <a:endParaRPr lang="zh-CN" altLang="en-US" sz="1200"/>
          </a:p>
          <a:p>
            <a:pPr algn="l"/>
            <a:r>
              <a:rPr lang="en-US" altLang="zh-CN" sz="1200"/>
              <a:t>浅析Java并发编程（一）基础概念&amp;理论		https://www.jianshu.com/p/f4cdcc90290a</a:t>
            </a:r>
            <a:endParaRPr lang="en-US" altLang="zh-CN" sz="1200"/>
          </a:p>
          <a:p>
            <a:pPr algn="l"/>
            <a:r>
              <a:rPr lang="en-US" altLang="zh-CN" sz="1200"/>
              <a:t>浅析Java并发编程（二）synchronized &amp; volatile	https://www.jianshu.com/p/7713f95b1a67</a:t>
            </a:r>
            <a:endParaRPr lang="en-US" altLang="zh-CN" sz="1200"/>
          </a:p>
          <a:p>
            <a:pPr algn="l"/>
            <a:r>
              <a:rPr lang="en-US" altLang="zh-CN" sz="1200"/>
              <a:t>浅析Java并发编程（三）线程的状态&amp;协作	</a:t>
            </a:r>
            <a:r>
              <a:rPr lang="zh-CN" altLang="en-US" sz="1200"/>
              <a:t>https://www.jianshu.com/p/7cc1c01f7655</a:t>
            </a:r>
            <a:endParaRPr lang="zh-CN" altLang="en-US" sz="1200"/>
          </a:p>
          <a:p>
            <a:pPr algn="l"/>
            <a:r>
              <a:rPr lang="zh-CN" altLang="en-US" sz="1200"/>
              <a:t>浅析Java并发编程（四）java.util.concurrent</a:t>
            </a:r>
            <a:r>
              <a:rPr lang="en-US" altLang="zh-CN" sz="1200"/>
              <a:t>	</a:t>
            </a:r>
            <a:r>
              <a:rPr lang="zh-CN" altLang="en-US" sz="1200"/>
              <a:t>https://www.jianshu.com/p/47ff843bcfe7</a:t>
            </a:r>
            <a:endParaRPr lang="zh-CN" altLang="en-US" sz="1200"/>
          </a:p>
          <a:p>
            <a:pPr algn="l"/>
            <a:r>
              <a:rPr lang="zh-CN" altLang="en-US" sz="1200"/>
              <a:t>Java并发编程</a:t>
            </a:r>
            <a:r>
              <a:rPr lang="en-US" altLang="zh-CN" sz="1200"/>
              <a:t>			https://www.jianshu.com/p/0256c2995cec</a:t>
            </a:r>
            <a:endParaRPr lang="en-US" altLang="zh-CN" sz="1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01625" y="192405"/>
            <a:ext cx="1960880" cy="368300"/>
          </a:xfrm>
          <a:prstGeom prst="rect">
            <a:avLst/>
          </a:prstGeom>
          <a:noFill/>
        </p:spPr>
        <p:txBody>
          <a:bodyPr wrap="square" rtlCol="0">
            <a:spAutoFit/>
          </a:bodyPr>
          <a:p>
            <a:r>
              <a:rPr lang="en-US" altLang="zh-CN"/>
              <a:t>Redis</a:t>
            </a:r>
            <a:r>
              <a:rPr lang="zh-CN" altLang="en-US"/>
              <a:t>部分笔记</a:t>
            </a:r>
            <a:endParaRPr lang="zh-CN" altLang="en-US"/>
          </a:p>
        </p:txBody>
      </p:sp>
      <p:sp>
        <p:nvSpPr>
          <p:cNvPr id="3" name="文本框 2"/>
          <p:cNvSpPr txBox="1"/>
          <p:nvPr/>
        </p:nvSpPr>
        <p:spPr>
          <a:xfrm>
            <a:off x="309880" y="722630"/>
            <a:ext cx="11536680" cy="1383665"/>
          </a:xfrm>
          <a:prstGeom prst="rect">
            <a:avLst/>
          </a:prstGeom>
          <a:noFill/>
        </p:spPr>
        <p:txBody>
          <a:bodyPr wrap="square" rtlCol="0">
            <a:spAutoFit/>
          </a:bodyPr>
          <a:p>
            <a:r>
              <a:rPr lang="zh-CN" altLang="en-US" sz="1200"/>
              <a:t>为什么在</a:t>
            </a:r>
            <a:r>
              <a:rPr lang="en-US" altLang="zh-CN" sz="1200"/>
              <a:t>Redis</a:t>
            </a:r>
            <a:r>
              <a:rPr lang="zh-CN" altLang="en-US" sz="1200"/>
              <a:t>中使用单线程还能这么快？</a:t>
            </a:r>
            <a:endParaRPr lang="zh-CN" altLang="en-US" sz="1200"/>
          </a:p>
          <a:p>
            <a:r>
              <a:rPr lang="en-US" altLang="zh-CN" sz="1200"/>
              <a:t>1.</a:t>
            </a:r>
            <a:r>
              <a:rPr lang="zh-CN" altLang="en-US" sz="1200"/>
              <a:t>纯内存访问，</a:t>
            </a:r>
            <a:r>
              <a:rPr lang="en-US" altLang="zh-CN" sz="1200"/>
              <a:t>Redis</a:t>
            </a:r>
            <a:r>
              <a:rPr lang="zh-CN" altLang="en-US" sz="1200"/>
              <a:t>中将所有数据放在内存中，内存的响应时长大约为</a:t>
            </a:r>
            <a:r>
              <a:rPr lang="en-US" altLang="zh-CN" sz="1200"/>
              <a:t>100</a:t>
            </a:r>
            <a:r>
              <a:rPr lang="zh-CN" altLang="en-US" sz="1200"/>
              <a:t>纳秒，这是</a:t>
            </a:r>
            <a:r>
              <a:rPr lang="en-US" altLang="zh-CN" sz="1200"/>
              <a:t>Redis</a:t>
            </a:r>
            <a:r>
              <a:rPr lang="zh-CN" altLang="en-US" sz="1200"/>
              <a:t>达到每秒万级别访问的重要基础；</a:t>
            </a:r>
            <a:endParaRPr lang="zh-CN" altLang="en-US" sz="1200"/>
          </a:p>
          <a:p>
            <a:r>
              <a:rPr lang="en-US" altLang="zh-CN" sz="1200"/>
              <a:t>2.</a:t>
            </a:r>
            <a:r>
              <a:rPr lang="zh-CN" altLang="en-US" sz="1200"/>
              <a:t>非阻塞</a:t>
            </a:r>
            <a:r>
              <a:rPr lang="en-US" altLang="zh-CN" sz="1200"/>
              <a:t>IO</a:t>
            </a:r>
            <a:r>
              <a:rPr lang="zh-CN" altLang="en-US" sz="1200"/>
              <a:t>，</a:t>
            </a:r>
            <a:r>
              <a:rPr lang="en-US" altLang="zh-CN" sz="1200"/>
              <a:t>Redis</a:t>
            </a:r>
            <a:r>
              <a:rPr lang="zh-CN" altLang="en-US" sz="1200"/>
              <a:t>使用</a:t>
            </a:r>
            <a:r>
              <a:rPr lang="en-US" altLang="zh-CN" sz="1200"/>
              <a:t>epoll</a:t>
            </a:r>
            <a:r>
              <a:rPr lang="zh-CN" altLang="en-US" sz="1200"/>
              <a:t>作为</a:t>
            </a:r>
            <a:r>
              <a:rPr lang="en-US" altLang="zh-CN" sz="1200"/>
              <a:t>IO</a:t>
            </a:r>
            <a:r>
              <a:rPr lang="zh-CN" altLang="en-US" sz="1200"/>
              <a:t>多路复用技术的实现，再加上</a:t>
            </a:r>
            <a:r>
              <a:rPr lang="en-US" altLang="zh-CN" sz="1200"/>
              <a:t>Redis</a:t>
            </a:r>
            <a:r>
              <a:rPr lang="zh-CN" altLang="en-US" sz="1200"/>
              <a:t>自身的事件处理模型将</a:t>
            </a:r>
            <a:r>
              <a:rPr lang="en-US" altLang="zh-CN" sz="1200"/>
              <a:t>epoll</a:t>
            </a:r>
            <a:r>
              <a:rPr lang="zh-CN" altLang="en-US" sz="1200"/>
              <a:t>的连接、读写、关闭都转换为事件，不在网络</a:t>
            </a:r>
            <a:r>
              <a:rPr lang="en-US" altLang="zh-CN" sz="1200"/>
              <a:t>IO</a:t>
            </a:r>
            <a:r>
              <a:rPr lang="zh-CN" altLang="en-US" sz="1200"/>
              <a:t>上浪费过多时间</a:t>
            </a:r>
            <a:endParaRPr lang="zh-CN" altLang="en-US" sz="1200"/>
          </a:p>
          <a:p>
            <a:r>
              <a:rPr lang="en-US" altLang="zh-CN" sz="1200"/>
              <a:t>3.</a:t>
            </a:r>
            <a:r>
              <a:rPr lang="zh-CN" altLang="en-US" sz="1200"/>
              <a:t>单线程避免了线程切换和竞态产生的消耗</a:t>
            </a:r>
            <a:endParaRPr lang="zh-CN" altLang="en-US" sz="1200"/>
          </a:p>
          <a:p>
            <a:endParaRPr lang="zh-CN" altLang="en-US" sz="1200"/>
          </a:p>
          <a:p>
            <a:r>
              <a:rPr lang="zh-CN" altLang="en-US" sz="1200"/>
              <a:t>单线程带来的好处：</a:t>
            </a:r>
            <a:endParaRPr lang="zh-CN" altLang="en-US" sz="1200"/>
          </a:p>
          <a:p>
            <a:endParaRPr lang="zh-CN" altLang="en-US"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2240" y="3049270"/>
            <a:ext cx="992505" cy="243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多线程</a:t>
            </a:r>
            <a:endParaRPr lang="zh-CN" altLang="en-US" sz="1000"/>
          </a:p>
        </p:txBody>
      </p:sp>
      <p:sp>
        <p:nvSpPr>
          <p:cNvPr id="3" name="左大括号 2"/>
          <p:cNvSpPr/>
          <p:nvPr/>
        </p:nvSpPr>
        <p:spPr>
          <a:xfrm>
            <a:off x="1218565" y="175895"/>
            <a:ext cx="76200" cy="5989955"/>
          </a:xfrm>
          <a:prstGeom prst="leftBrace">
            <a:avLst>
              <a:gd name="adj1" fmla="val 420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文本框 3"/>
          <p:cNvSpPr txBox="1"/>
          <p:nvPr/>
        </p:nvSpPr>
        <p:spPr>
          <a:xfrm>
            <a:off x="29210" y="2708910"/>
            <a:ext cx="1219200" cy="245110"/>
          </a:xfrm>
          <a:prstGeom prst="rect">
            <a:avLst/>
          </a:prstGeom>
          <a:noFill/>
        </p:spPr>
        <p:txBody>
          <a:bodyPr wrap="square" rtlCol="0">
            <a:spAutoFit/>
          </a:bodyPr>
          <a:p>
            <a:r>
              <a:rPr lang="zh-CN" altLang="en-US" sz="1000"/>
              <a:t>什么是线程、进程？</a:t>
            </a:r>
            <a:endParaRPr lang="zh-CN" altLang="en-US" sz="1000"/>
          </a:p>
        </p:txBody>
      </p:sp>
      <p:sp>
        <p:nvSpPr>
          <p:cNvPr id="5" name="矩形 4"/>
          <p:cNvSpPr/>
          <p:nvPr/>
        </p:nvSpPr>
        <p:spPr>
          <a:xfrm>
            <a:off x="1370330" y="150495"/>
            <a:ext cx="942975" cy="302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900"/>
              <a:t>Thread</a:t>
            </a:r>
            <a:r>
              <a:rPr lang="zh-CN" altLang="en-US" sz="900"/>
              <a:t>类实例</a:t>
            </a:r>
            <a:endParaRPr lang="zh-CN" altLang="en-US" sz="900"/>
          </a:p>
        </p:txBody>
      </p:sp>
      <p:sp>
        <p:nvSpPr>
          <p:cNvPr id="6" name="矩形 5"/>
          <p:cNvSpPr/>
          <p:nvPr/>
        </p:nvSpPr>
        <p:spPr>
          <a:xfrm>
            <a:off x="2464435" y="150495"/>
            <a:ext cx="1581785" cy="30289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sz="900"/>
              <a:t>Runnable</a:t>
            </a:r>
            <a:r>
              <a:rPr lang="zh-CN" altLang="en-US" sz="900"/>
              <a:t>接口作为参数传递给</a:t>
            </a:r>
            <a:r>
              <a:rPr lang="en-US" altLang="zh-CN" sz="900"/>
              <a:t>new Thread</a:t>
            </a:r>
            <a:endParaRPr lang="en-US" altLang="zh-CN" sz="900"/>
          </a:p>
        </p:txBody>
      </p:sp>
      <p:sp>
        <p:nvSpPr>
          <p:cNvPr id="7" name="矩形 6"/>
          <p:cNvSpPr/>
          <p:nvPr/>
        </p:nvSpPr>
        <p:spPr>
          <a:xfrm>
            <a:off x="4197985" y="150495"/>
            <a:ext cx="14103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900"/>
              <a:t>一旦</a:t>
            </a:r>
            <a:r>
              <a:rPr lang="en-US" altLang="zh-CN" sz="900"/>
              <a:t>run</a:t>
            </a:r>
            <a:r>
              <a:rPr lang="zh-CN" altLang="en-US" sz="900"/>
              <a:t>方法结束，相应线程也会结束</a:t>
            </a:r>
            <a:endParaRPr lang="zh-CN" altLang="en-US" sz="900"/>
          </a:p>
        </p:txBody>
      </p:sp>
      <p:sp>
        <p:nvSpPr>
          <p:cNvPr id="8" name="矩形 7"/>
          <p:cNvSpPr/>
          <p:nvPr/>
        </p:nvSpPr>
        <p:spPr>
          <a:xfrm>
            <a:off x="5755005" y="150495"/>
            <a:ext cx="2562860"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sz="900"/>
              <a:t>start</a:t>
            </a:r>
            <a:r>
              <a:rPr lang="zh-CN" altLang="en-US" sz="900"/>
              <a:t>方法只能调用一次，多次调用会引发异常（IllegalThreadStateException）</a:t>
            </a:r>
            <a:endParaRPr lang="zh-CN" altLang="en-US" sz="900"/>
          </a:p>
        </p:txBody>
      </p:sp>
      <p:sp>
        <p:nvSpPr>
          <p:cNvPr id="9" name="矩形 8"/>
          <p:cNvSpPr/>
          <p:nvPr/>
        </p:nvSpPr>
        <p:spPr>
          <a:xfrm>
            <a:off x="1370330" y="597535"/>
            <a:ext cx="371030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在</a:t>
            </a:r>
            <a:r>
              <a:rPr lang="en-US" altLang="zh-CN" sz="900"/>
              <a:t>Java</a:t>
            </a:r>
            <a:r>
              <a:rPr lang="zh-CN" altLang="en-US" sz="900"/>
              <a:t>平台中，一个线程就是一个对象。</a:t>
            </a:r>
            <a:r>
              <a:rPr lang="en-US" altLang="zh-CN" sz="900"/>
              <a:t>JVM</a:t>
            </a:r>
            <a:r>
              <a:rPr lang="zh-CN" altLang="en-US" sz="900"/>
              <a:t>会为每个线程分配调用栈所需要的内存空间</a:t>
            </a:r>
            <a:endParaRPr lang="zh-CN" altLang="en-US" sz="900"/>
          </a:p>
        </p:txBody>
      </p:sp>
      <p:sp>
        <p:nvSpPr>
          <p:cNvPr id="10" name="矩形 9"/>
          <p:cNvSpPr/>
          <p:nvPr/>
        </p:nvSpPr>
        <p:spPr>
          <a:xfrm>
            <a:off x="5267325" y="597535"/>
            <a:ext cx="14103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900"/>
              <a:t>同一个段代码可以被多个线程执行</a:t>
            </a:r>
            <a:endParaRPr lang="zh-CN" sz="900"/>
          </a:p>
        </p:txBody>
      </p:sp>
      <p:sp>
        <p:nvSpPr>
          <p:cNvPr id="11" name="矩形 10"/>
          <p:cNvSpPr/>
          <p:nvPr/>
        </p:nvSpPr>
        <p:spPr>
          <a:xfrm>
            <a:off x="6907530" y="597535"/>
            <a:ext cx="2883535" cy="303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sz="900"/>
              <a:t>线程的属性：线程编号、名称、线程类别和优先级</a:t>
            </a:r>
            <a:endParaRPr lang="zh-CN" sz="900"/>
          </a:p>
        </p:txBody>
      </p:sp>
      <p:sp>
        <p:nvSpPr>
          <p:cNvPr id="12" name="矩形 11"/>
          <p:cNvSpPr/>
          <p:nvPr/>
        </p:nvSpPr>
        <p:spPr>
          <a:xfrm>
            <a:off x="9944735" y="150495"/>
            <a:ext cx="1303655" cy="13468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en-US" altLang="zh-CN" sz="1000"/>
              <a:t>Thread</a:t>
            </a:r>
            <a:r>
              <a:rPr lang="zh-CN" altLang="en-US" sz="1000"/>
              <a:t>的常用方法</a:t>
            </a:r>
            <a:endParaRPr lang="zh-CN" altLang="en-US" sz="1000"/>
          </a:p>
          <a:p>
            <a:pPr algn="l"/>
            <a:r>
              <a:rPr lang="en-US" altLang="zh-CN" sz="1000"/>
              <a:t>Thread</a:t>
            </a:r>
            <a:endParaRPr lang="en-US" altLang="zh-CN" sz="1000"/>
          </a:p>
          <a:p>
            <a:pPr algn="l"/>
            <a:r>
              <a:rPr lang="en-US" altLang="zh-CN" sz="1000"/>
              <a:t>CurrentThread</a:t>
            </a:r>
            <a:endParaRPr lang="en-US" altLang="zh-CN" sz="1000"/>
          </a:p>
          <a:p>
            <a:pPr algn="l"/>
            <a:r>
              <a:rPr lang="en-US" altLang="zh-CN" sz="1000"/>
              <a:t>run</a:t>
            </a:r>
            <a:endParaRPr lang="en-US" altLang="zh-CN" sz="1000"/>
          </a:p>
          <a:p>
            <a:pPr algn="l"/>
            <a:r>
              <a:rPr lang="en-US" altLang="zh-CN" sz="1000"/>
              <a:t>start</a:t>
            </a:r>
            <a:endParaRPr lang="en-US" altLang="zh-CN" sz="1000"/>
          </a:p>
          <a:p>
            <a:pPr algn="l"/>
            <a:r>
              <a:rPr lang="en-US" altLang="zh-CN" sz="1000"/>
              <a:t>join</a:t>
            </a:r>
            <a:endParaRPr lang="en-US" altLang="zh-CN" sz="1000"/>
          </a:p>
          <a:p>
            <a:pPr algn="l"/>
            <a:r>
              <a:rPr lang="en-US" altLang="zh-CN" sz="1000"/>
              <a:t>yield</a:t>
            </a:r>
            <a:endParaRPr lang="en-US" altLang="zh-CN" sz="1000"/>
          </a:p>
          <a:p>
            <a:pPr algn="l"/>
            <a:r>
              <a:rPr lang="en-US" altLang="zh-CN" sz="1000"/>
              <a:t>sleep</a:t>
            </a:r>
            <a:endParaRPr lang="en-US" altLang="zh-CN" sz="1000"/>
          </a:p>
        </p:txBody>
      </p:sp>
      <p:sp>
        <p:nvSpPr>
          <p:cNvPr id="13" name="矩形 12"/>
          <p:cNvSpPr/>
          <p:nvPr/>
        </p:nvSpPr>
        <p:spPr>
          <a:xfrm>
            <a:off x="1370330" y="1028700"/>
            <a:ext cx="116078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串行、并行、并发</a:t>
            </a:r>
            <a:endParaRPr lang="zh-CN" sz="900"/>
          </a:p>
        </p:txBody>
      </p:sp>
      <p:sp>
        <p:nvSpPr>
          <p:cNvPr id="14" name="矩形 13"/>
          <p:cNvSpPr/>
          <p:nvPr/>
        </p:nvSpPr>
        <p:spPr>
          <a:xfrm>
            <a:off x="2675255" y="1028700"/>
            <a:ext cx="220472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竞态往往伴随着读取脏数据（即线程读取到一个过时的数据，丢失数据问题）</a:t>
            </a:r>
            <a:endParaRPr lang="zh-CN" sz="900"/>
          </a:p>
        </p:txBody>
      </p:sp>
      <p:sp>
        <p:nvSpPr>
          <p:cNvPr id="15" name="矩形 14"/>
          <p:cNvSpPr/>
          <p:nvPr/>
        </p:nvSpPr>
        <p:spPr>
          <a:xfrm>
            <a:off x="5080635" y="1028700"/>
            <a:ext cx="134747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竞态的两种模式：读-改-写和检测和后行动</a:t>
            </a:r>
            <a:endParaRPr lang="zh-CN" sz="900"/>
          </a:p>
        </p:txBody>
      </p:sp>
      <p:sp>
        <p:nvSpPr>
          <p:cNvPr id="16" name="矩形 15"/>
          <p:cNvSpPr/>
          <p:nvPr/>
        </p:nvSpPr>
        <p:spPr>
          <a:xfrm>
            <a:off x="6621780" y="1028700"/>
            <a:ext cx="88455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线程的安全性</a:t>
            </a:r>
            <a:endParaRPr lang="zh-CN" sz="900"/>
          </a:p>
        </p:txBody>
      </p:sp>
      <p:sp>
        <p:nvSpPr>
          <p:cNvPr id="17" name="矩形 16"/>
          <p:cNvSpPr/>
          <p:nvPr/>
        </p:nvSpPr>
        <p:spPr>
          <a:xfrm>
            <a:off x="7666355" y="1028700"/>
            <a:ext cx="112776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原子性操作是针对共享变量而言的</a:t>
            </a:r>
            <a:endParaRPr lang="zh-CN" sz="900"/>
          </a:p>
        </p:txBody>
      </p:sp>
      <p:sp>
        <p:nvSpPr>
          <p:cNvPr id="18" name="矩形 17"/>
          <p:cNvSpPr/>
          <p:nvPr/>
        </p:nvSpPr>
        <p:spPr>
          <a:xfrm>
            <a:off x="1370330" y="1442085"/>
            <a:ext cx="249682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Java</a:t>
            </a:r>
            <a:r>
              <a:rPr lang="zh-CN" altLang="en-US" sz="900"/>
              <a:t>中实现原子性的操作：</a:t>
            </a:r>
            <a:endParaRPr lang="zh-CN" altLang="en-US" sz="900"/>
          </a:p>
          <a:p>
            <a:pPr algn="l"/>
            <a:r>
              <a:rPr lang="en-US" altLang="zh-CN" sz="900"/>
              <a:t>1.</a:t>
            </a:r>
            <a:r>
              <a:rPr lang="zh-CN" altLang="en-US" sz="900"/>
              <a:t>使用锁；</a:t>
            </a:r>
            <a:r>
              <a:rPr lang="en-US" altLang="zh-CN" sz="900"/>
              <a:t>2.</a:t>
            </a:r>
            <a:r>
              <a:rPr lang="zh-CN" altLang="en-US" sz="900"/>
              <a:t>使用处理器提供的专门</a:t>
            </a:r>
            <a:r>
              <a:rPr lang="en-US" altLang="zh-CN" sz="900"/>
              <a:t>CAS</a:t>
            </a:r>
            <a:r>
              <a:rPr lang="zh-CN" altLang="en-US" sz="900"/>
              <a:t>指令</a:t>
            </a:r>
            <a:endParaRPr lang="zh-CN" altLang="en-US" sz="900"/>
          </a:p>
        </p:txBody>
      </p:sp>
      <p:sp>
        <p:nvSpPr>
          <p:cNvPr id="19" name="矩形 18"/>
          <p:cNvSpPr/>
          <p:nvPr/>
        </p:nvSpPr>
        <p:spPr>
          <a:xfrm>
            <a:off x="4046220" y="1442085"/>
            <a:ext cx="293624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sz="900"/>
              <a:t>volatile关键字仅能保障变量写操作的原子性，并不能保障其他操作</a:t>
            </a:r>
            <a:r>
              <a:rPr lang="zh-CN" sz="900"/>
              <a:t>（如</a:t>
            </a:r>
            <a:r>
              <a:rPr lang="zh-CN" sz="900">
                <a:sym typeface="+mn-ea"/>
              </a:rPr>
              <a:t>读-改-写和检测和后行动</a:t>
            </a:r>
            <a:r>
              <a:rPr lang="zh-CN" sz="900"/>
              <a:t>）</a:t>
            </a:r>
            <a:r>
              <a:rPr sz="900"/>
              <a:t>的原子性</a:t>
            </a:r>
            <a:endParaRPr sz="900"/>
          </a:p>
        </p:txBody>
      </p:sp>
      <p:sp>
        <p:nvSpPr>
          <p:cNvPr id="20" name="矩形 19"/>
          <p:cNvSpPr/>
          <p:nvPr/>
        </p:nvSpPr>
        <p:spPr>
          <a:xfrm>
            <a:off x="7195185" y="1442085"/>
            <a:ext cx="5695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重排序</a:t>
            </a:r>
            <a:endParaRPr lang="zh-CN" altLang="en-US" sz="900"/>
          </a:p>
        </p:txBody>
      </p:sp>
      <p:sp>
        <p:nvSpPr>
          <p:cNvPr id="21" name="矩形 20"/>
          <p:cNvSpPr/>
          <p:nvPr/>
        </p:nvSpPr>
        <p:spPr>
          <a:xfrm>
            <a:off x="1370330" y="1880870"/>
            <a:ext cx="10191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线程的同步机制</a:t>
            </a:r>
            <a:endParaRPr lang="zh-CN" altLang="en-US" sz="900"/>
          </a:p>
        </p:txBody>
      </p:sp>
      <p:sp>
        <p:nvSpPr>
          <p:cNvPr id="22" name="矩形 21"/>
          <p:cNvSpPr/>
          <p:nvPr/>
        </p:nvSpPr>
        <p:spPr>
          <a:xfrm>
            <a:off x="2525395" y="1880870"/>
            <a:ext cx="10191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锁的排他性：排他锁（互斥锁）</a:t>
            </a:r>
            <a:endParaRPr lang="zh-CN" altLang="en-US" sz="900"/>
          </a:p>
        </p:txBody>
      </p:sp>
      <p:sp>
        <p:nvSpPr>
          <p:cNvPr id="23" name="矩形 22"/>
          <p:cNvSpPr/>
          <p:nvPr/>
        </p:nvSpPr>
        <p:spPr>
          <a:xfrm>
            <a:off x="3688080" y="1880870"/>
            <a:ext cx="264604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Java</a:t>
            </a:r>
            <a:r>
              <a:rPr lang="zh-CN" altLang="en-US" sz="900"/>
              <a:t>平台的内部锁（synchronized）和显示锁（java.concurrent.locks.Lock接口）</a:t>
            </a:r>
            <a:endParaRPr lang="zh-CN" altLang="en-US" sz="900"/>
          </a:p>
        </p:txBody>
      </p:sp>
      <p:sp>
        <p:nvSpPr>
          <p:cNvPr id="24" name="矩形 23"/>
          <p:cNvSpPr/>
          <p:nvPr/>
        </p:nvSpPr>
        <p:spPr>
          <a:xfrm>
            <a:off x="6539865" y="1880870"/>
            <a:ext cx="16802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900"/>
              <a:t>可见性的保障（</a:t>
            </a:r>
            <a:r>
              <a:rPr lang="en-US" altLang="zh-CN" sz="900"/>
              <a:t>P82</a:t>
            </a:r>
            <a:r>
              <a:rPr lang="zh-CN" altLang="en-US" sz="900"/>
              <a:t>～</a:t>
            </a:r>
            <a:r>
              <a:rPr lang="en-US" altLang="zh-CN" sz="900"/>
              <a:t>P83</a:t>
            </a:r>
            <a:r>
              <a:rPr lang="zh-CN" altLang="en-US" sz="900"/>
              <a:t>）</a:t>
            </a:r>
            <a:endParaRPr lang="zh-CN" altLang="en-US" sz="900"/>
          </a:p>
        </p:txBody>
      </p:sp>
      <p:sp>
        <p:nvSpPr>
          <p:cNvPr id="25" name="矩形 24"/>
          <p:cNvSpPr/>
          <p:nvPr/>
        </p:nvSpPr>
        <p:spPr>
          <a:xfrm>
            <a:off x="8484235" y="1880870"/>
            <a:ext cx="66230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锁的粒度</a:t>
            </a:r>
            <a:endParaRPr lang="zh-CN" sz="900"/>
          </a:p>
        </p:txBody>
      </p:sp>
      <p:sp>
        <p:nvSpPr>
          <p:cNvPr id="26" name="矩形 25"/>
          <p:cNvSpPr/>
          <p:nvPr/>
        </p:nvSpPr>
        <p:spPr>
          <a:xfrm>
            <a:off x="1370330" y="2294255"/>
            <a:ext cx="21748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内部锁（也称为监视器），是一种排他锁，能够保障原子性、可见性和有序性</a:t>
            </a:r>
            <a:endParaRPr lang="zh-CN" sz="900"/>
          </a:p>
        </p:txBody>
      </p:sp>
      <p:sp>
        <p:nvSpPr>
          <p:cNvPr id="27" name="矩形 26"/>
          <p:cNvSpPr/>
          <p:nvPr/>
        </p:nvSpPr>
        <p:spPr>
          <a:xfrm>
            <a:off x="3688080" y="2294255"/>
            <a:ext cx="370141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altLang="zh-CN" sz="900"/>
              <a:t>synchronized(</a:t>
            </a:r>
            <a:r>
              <a:rPr lang="zh-CN" altLang="en-US" sz="900"/>
              <a:t>锁句柄</a:t>
            </a:r>
            <a:r>
              <a:rPr lang="en-US" altLang="zh-CN" sz="900"/>
              <a:t>){...}</a:t>
            </a:r>
            <a:endParaRPr lang="en-US" altLang="zh-CN" sz="900"/>
          </a:p>
          <a:p>
            <a:pPr algn="l"/>
            <a:r>
              <a:rPr lang="en-US" altLang="zh-CN" sz="900"/>
              <a:t>//</a:t>
            </a:r>
            <a:r>
              <a:rPr lang="zh-CN" altLang="en-US" sz="900"/>
              <a:t>锁句柄是一个对象的引用</a:t>
            </a:r>
            <a:r>
              <a:rPr lang="en-US" altLang="zh-CN" sz="900"/>
              <a:t>.锁句柄的变量通常使用private final修饰</a:t>
            </a:r>
            <a:endParaRPr lang="en-US" altLang="zh-CN" sz="900"/>
          </a:p>
        </p:txBody>
      </p:sp>
      <p:sp>
        <p:nvSpPr>
          <p:cNvPr id="28" name="矩形 27"/>
          <p:cNvSpPr/>
          <p:nvPr/>
        </p:nvSpPr>
        <p:spPr>
          <a:xfrm>
            <a:off x="7509510" y="2294255"/>
            <a:ext cx="10826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内部锁由</a:t>
            </a:r>
            <a:r>
              <a:rPr lang="en-US" altLang="zh-CN" sz="900"/>
              <a:t>JVM</a:t>
            </a:r>
            <a:r>
              <a:rPr lang="zh-CN" altLang="en-US" sz="900"/>
              <a:t>实施</a:t>
            </a:r>
            <a:endParaRPr lang="zh-CN" altLang="en-US" sz="900"/>
          </a:p>
        </p:txBody>
      </p:sp>
      <p:sp>
        <p:nvSpPr>
          <p:cNvPr id="29" name="矩形 28"/>
          <p:cNvSpPr/>
          <p:nvPr/>
        </p:nvSpPr>
        <p:spPr>
          <a:xfrm>
            <a:off x="1370330" y="2746375"/>
            <a:ext cx="10198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显示锁（</a:t>
            </a:r>
            <a:r>
              <a:rPr lang="en-US" altLang="zh-CN" sz="900"/>
              <a:t>Lock</a:t>
            </a:r>
            <a:r>
              <a:rPr lang="zh-CN" sz="900"/>
              <a:t>）</a:t>
            </a:r>
            <a:endParaRPr lang="zh-CN" sz="900"/>
          </a:p>
        </p:txBody>
      </p:sp>
      <p:sp>
        <p:nvSpPr>
          <p:cNvPr id="30" name="矩形 29"/>
          <p:cNvSpPr/>
          <p:nvPr/>
        </p:nvSpPr>
        <p:spPr>
          <a:xfrm>
            <a:off x="8708390" y="2294255"/>
            <a:ext cx="108267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内部锁的调度是随机的</a:t>
            </a:r>
            <a:endParaRPr lang="zh-CN" sz="900"/>
          </a:p>
        </p:txBody>
      </p:sp>
      <p:sp>
        <p:nvSpPr>
          <p:cNvPr id="31" name="矩形 30"/>
          <p:cNvSpPr/>
          <p:nvPr/>
        </p:nvSpPr>
        <p:spPr>
          <a:xfrm>
            <a:off x="2531110" y="2746375"/>
            <a:ext cx="10198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内部锁和区别显示锁（</a:t>
            </a:r>
            <a:r>
              <a:rPr lang="en-US" altLang="zh-CN" sz="900"/>
              <a:t>Lock</a:t>
            </a:r>
            <a:r>
              <a:rPr lang="zh-CN" sz="900"/>
              <a:t>）</a:t>
            </a:r>
            <a:endParaRPr lang="zh-CN" sz="900"/>
          </a:p>
        </p:txBody>
      </p:sp>
      <p:sp>
        <p:nvSpPr>
          <p:cNvPr id="32" name="矩形 31"/>
          <p:cNvSpPr/>
          <p:nvPr/>
        </p:nvSpPr>
        <p:spPr>
          <a:xfrm>
            <a:off x="3688080" y="2746375"/>
            <a:ext cx="106426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读写锁（共享锁）</a:t>
            </a:r>
            <a:endParaRPr lang="zh-CN" sz="900"/>
          </a:p>
        </p:txBody>
      </p:sp>
      <p:sp>
        <p:nvSpPr>
          <p:cNvPr id="33" name="矩形 32"/>
          <p:cNvSpPr/>
          <p:nvPr/>
        </p:nvSpPr>
        <p:spPr>
          <a:xfrm>
            <a:off x="4879975" y="2746375"/>
            <a:ext cx="87503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锁的适用场景</a:t>
            </a:r>
            <a:endParaRPr lang="zh-CN" sz="900"/>
          </a:p>
        </p:txBody>
      </p:sp>
      <p:sp>
        <p:nvSpPr>
          <p:cNvPr id="34" name="矩形 33"/>
          <p:cNvSpPr/>
          <p:nvPr/>
        </p:nvSpPr>
        <p:spPr>
          <a:xfrm>
            <a:off x="1370330" y="316801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轻量级同步机制：</a:t>
            </a:r>
            <a:r>
              <a:rPr lang="en-US" altLang="zh-CN" sz="900"/>
              <a:t>volatile</a:t>
            </a:r>
            <a:r>
              <a:rPr lang="zh-CN" altLang="en-US" sz="900"/>
              <a:t>关键字</a:t>
            </a:r>
            <a:endParaRPr lang="zh-CN" altLang="en-US" sz="900"/>
          </a:p>
        </p:txBody>
      </p:sp>
      <p:sp>
        <p:nvSpPr>
          <p:cNvPr id="35" name="矩形 34"/>
          <p:cNvSpPr/>
          <p:nvPr/>
        </p:nvSpPr>
        <p:spPr>
          <a:xfrm>
            <a:off x="3550920" y="3168015"/>
            <a:ext cx="145732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如何保障可见性</a:t>
            </a:r>
            <a:endParaRPr lang="zh-CN" altLang="en-US" sz="900"/>
          </a:p>
        </p:txBody>
      </p:sp>
      <p:sp>
        <p:nvSpPr>
          <p:cNvPr id="36" name="矩形 35"/>
          <p:cNvSpPr/>
          <p:nvPr/>
        </p:nvSpPr>
        <p:spPr>
          <a:xfrm>
            <a:off x="5241290" y="3168015"/>
            <a:ext cx="157543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有序性保障的问题</a:t>
            </a:r>
            <a:endParaRPr lang="zh-CN" altLang="en-US" sz="900"/>
          </a:p>
        </p:txBody>
      </p:sp>
      <p:sp>
        <p:nvSpPr>
          <p:cNvPr id="37" name="矩形 36"/>
          <p:cNvSpPr/>
          <p:nvPr/>
        </p:nvSpPr>
        <p:spPr>
          <a:xfrm>
            <a:off x="6982460" y="3168015"/>
            <a:ext cx="157543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变量的读写操作不会导致上下文切换</a:t>
            </a:r>
            <a:endParaRPr lang="zh-CN" altLang="en-US" sz="900"/>
          </a:p>
        </p:txBody>
      </p:sp>
      <p:sp>
        <p:nvSpPr>
          <p:cNvPr id="38" name="矩形 37"/>
          <p:cNvSpPr/>
          <p:nvPr/>
        </p:nvSpPr>
        <p:spPr>
          <a:xfrm>
            <a:off x="8708390" y="3168015"/>
            <a:ext cx="1235710"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volatile</a:t>
            </a:r>
            <a:r>
              <a:rPr lang="zh-CN" altLang="en-US" sz="900"/>
              <a:t>的使用场景</a:t>
            </a:r>
            <a:endParaRPr lang="zh-CN" altLang="en-US" sz="900"/>
          </a:p>
        </p:txBody>
      </p:sp>
      <p:sp>
        <p:nvSpPr>
          <p:cNvPr id="39" name="矩形 38"/>
          <p:cNvSpPr/>
          <p:nvPr/>
        </p:nvSpPr>
        <p:spPr>
          <a:xfrm>
            <a:off x="10129520" y="316801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en-US" sz="900"/>
              <a:t>CAS</a:t>
            </a:r>
            <a:r>
              <a:rPr lang="zh-CN" altLang="en-US" sz="900"/>
              <a:t>是对一种处理器指令的称呼</a:t>
            </a:r>
            <a:endParaRPr lang="zh-CN" altLang="en-US" sz="900"/>
          </a:p>
        </p:txBody>
      </p:sp>
      <p:sp>
        <p:nvSpPr>
          <p:cNvPr id="40" name="矩形 39"/>
          <p:cNvSpPr/>
          <p:nvPr/>
        </p:nvSpPr>
        <p:spPr>
          <a:xfrm>
            <a:off x="1370330" y="3589655"/>
            <a:ext cx="1953895" cy="302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900"/>
              <a:t>线程之间的协作（使用</a:t>
            </a:r>
            <a:r>
              <a:rPr lang="en-US" altLang="zh-CN" sz="900"/>
              <a:t>wait/notify</a:t>
            </a:r>
            <a:r>
              <a:rPr lang="zh-CN" sz="900"/>
              <a:t>）</a:t>
            </a:r>
            <a:endParaRPr lang="zh-CN" sz="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文本框 2"/>
          <p:cNvSpPr txBox="1"/>
          <p:nvPr/>
        </p:nvSpPr>
        <p:spPr>
          <a:xfrm>
            <a:off x="226060" y="1530350"/>
            <a:ext cx="9044940" cy="3230245"/>
          </a:xfrm>
          <a:prstGeom prst="rect">
            <a:avLst/>
          </a:prstGeom>
          <a:noFill/>
        </p:spPr>
        <p:txBody>
          <a:bodyPr wrap="square" rtlCol="0">
            <a:spAutoFit/>
          </a:bodyPr>
          <a:p>
            <a:r>
              <a:rPr lang="zh-CN" altLang="en-US" sz="1200"/>
              <a:t>程序计数器：线程私有</a:t>
            </a:r>
            <a:r>
              <a:rPr lang="en-US" altLang="zh-CN" sz="1200"/>
              <a:t>.</a:t>
            </a:r>
            <a:r>
              <a:rPr lang="zh-CN" altLang="en-US" sz="1200"/>
              <a:t>当前线程锁执行的字节码的行号指示器；</a:t>
            </a:r>
            <a:endParaRPr lang="zh-CN" altLang="en-US" sz="1200"/>
          </a:p>
          <a:p>
            <a:endParaRPr lang="zh-CN" altLang="en-US" sz="1200"/>
          </a:p>
          <a:p>
            <a:r>
              <a:rPr lang="en-US" altLang="zh-CN" sz="1200"/>
              <a:t>Java</a:t>
            </a:r>
            <a:r>
              <a:rPr lang="zh-CN" altLang="en-US" sz="1200"/>
              <a:t>虚拟机栈：线程私有</a:t>
            </a:r>
            <a:r>
              <a:rPr lang="en-US" altLang="zh-CN" sz="1200"/>
              <a:t>.</a:t>
            </a:r>
            <a:r>
              <a:rPr lang="zh-CN" altLang="en-US" sz="1200"/>
              <a:t>与线程的生命周期相同</a:t>
            </a:r>
            <a:r>
              <a:rPr lang="en-US" altLang="zh-CN" sz="1200"/>
              <a:t>.</a:t>
            </a:r>
            <a:r>
              <a:rPr lang="zh-CN" altLang="en-US" sz="1200"/>
              <a:t>每个方法的执行创建一个栈帧，用于存储局部变量表、操作数栈、动态链接和方法出口等信息</a:t>
            </a:r>
            <a:r>
              <a:rPr lang="en-US" altLang="zh-CN" sz="1200"/>
              <a:t>.</a:t>
            </a:r>
            <a:r>
              <a:rPr lang="zh-CN" altLang="en-US" sz="1200"/>
              <a:t>局部变量表所需要的内存空间在编译期间完成分配，当进入一个方法时，这个方法需要的帧中分配多大的局部变量空间是完全确定的，在方法运行期间不会改变局部变量的大小</a:t>
            </a:r>
            <a:r>
              <a:rPr lang="en-US" altLang="zh-CN" sz="1200"/>
              <a:t>.</a:t>
            </a:r>
            <a:endParaRPr lang="zh-CN" altLang="en-US" sz="1200"/>
          </a:p>
          <a:p>
            <a:endParaRPr lang="zh-CN" altLang="en-US" sz="1200"/>
          </a:p>
          <a:p>
            <a:r>
              <a:rPr lang="zh-CN" altLang="en-US" sz="1200"/>
              <a:t>本地方法栈：与虚拟机栈类似</a:t>
            </a:r>
            <a:endParaRPr lang="zh-CN" altLang="en-US" sz="1200"/>
          </a:p>
          <a:p>
            <a:endParaRPr lang="zh-CN" altLang="en-US" sz="1200"/>
          </a:p>
          <a:p>
            <a:r>
              <a:rPr lang="en-US" altLang="zh-CN" sz="1200"/>
              <a:t>Java</a:t>
            </a:r>
            <a:r>
              <a:rPr lang="zh-CN" altLang="en-US" sz="1200"/>
              <a:t>堆：所有线程共享</a:t>
            </a:r>
            <a:r>
              <a:rPr lang="en-US" altLang="zh-CN" sz="1200"/>
              <a:t>.</a:t>
            </a:r>
            <a:r>
              <a:rPr lang="zh-CN" altLang="en-US" sz="1200"/>
              <a:t>所有的对象实例和数组都要在堆上分配</a:t>
            </a:r>
            <a:r>
              <a:rPr lang="en-US" altLang="zh-CN" sz="1200"/>
              <a:t>.</a:t>
            </a:r>
            <a:endParaRPr lang="en-US" altLang="zh-CN" sz="1200"/>
          </a:p>
          <a:p>
            <a:endParaRPr lang="en-US" altLang="zh-CN" sz="1200"/>
          </a:p>
          <a:p>
            <a:r>
              <a:rPr lang="zh-CN" altLang="en-US" sz="1200"/>
              <a:t>方法区：所有线程共享，</a:t>
            </a:r>
            <a:r>
              <a:rPr lang="zh-CN" altLang="en-US" sz="1200" b="1"/>
              <a:t>用于存储已经被虚拟机记载的类信息、常量、静态常量、即时编译器编译后的代码等数据</a:t>
            </a:r>
            <a:r>
              <a:rPr lang="en-US" altLang="zh-CN" sz="1200" b="1"/>
              <a:t>.</a:t>
            </a:r>
            <a:endParaRPr lang="en-US" altLang="zh-CN" sz="1200" b="1"/>
          </a:p>
          <a:p>
            <a:endParaRPr lang="en-US" altLang="zh-CN" sz="1200" b="1"/>
          </a:p>
          <a:p>
            <a:r>
              <a:rPr lang="zh-CN" altLang="en-US" sz="1200"/>
              <a:t>运行时常量池：是方法区的一部分，</a:t>
            </a:r>
            <a:r>
              <a:rPr lang="en-US" altLang="zh-CN" sz="1200"/>
              <a:t>Class</a:t>
            </a:r>
            <a:r>
              <a:rPr lang="zh-CN" altLang="en-US" sz="1200"/>
              <a:t>文件中除了有类的版本、字段、方法、接口等描述信息外，还有一项信息是常量池，用于存放编译期间生成的各种字面量和符号引用，这部分内容将在类加载后进入方法区的运行时常量池中存放</a:t>
            </a:r>
            <a:r>
              <a:rPr lang="en-US" altLang="zh-CN" sz="1200"/>
              <a:t>.</a:t>
            </a:r>
            <a:endParaRPr lang="en-US" altLang="zh-CN" sz="1200"/>
          </a:p>
          <a:p>
            <a:endParaRPr lang="en-US" altLang="zh-CN" sz="1200"/>
          </a:p>
          <a:p>
            <a:r>
              <a:rPr lang="zh-CN" altLang="en-US" sz="1200"/>
              <a:t>直接内存：并不是虚拟机运行时数据区的一部分，也不是</a:t>
            </a:r>
            <a:r>
              <a:rPr lang="en-US" altLang="zh-CN" sz="1200"/>
              <a:t>Java</a:t>
            </a:r>
            <a:r>
              <a:rPr lang="zh-CN" altLang="en-US" sz="1200"/>
              <a:t>虚拟机规范中定义的内存区域</a:t>
            </a:r>
            <a:r>
              <a:rPr lang="en-US" altLang="zh-CN" sz="1200"/>
              <a:t>.</a:t>
            </a:r>
            <a:r>
              <a:rPr lang="zh-CN" altLang="en-US" sz="1200"/>
              <a:t>但是这部分内存也被频繁使用</a:t>
            </a:r>
            <a:r>
              <a:rPr lang="en-US" altLang="zh-CN" sz="1200"/>
              <a:t>.</a:t>
            </a:r>
            <a:r>
              <a:rPr lang="zh-CN" altLang="en-US" sz="1200"/>
              <a:t>（结合</a:t>
            </a:r>
            <a:r>
              <a:rPr lang="en-US" altLang="zh-CN" sz="1200"/>
              <a:t>NIO</a:t>
            </a:r>
            <a:r>
              <a:rPr lang="zh-CN" altLang="en-US" sz="1200"/>
              <a:t>回答）</a:t>
            </a:r>
            <a:endParaRPr lang="zh-CN" altLang="en-US" sz="1200"/>
          </a:p>
        </p:txBody>
      </p:sp>
      <p:sp>
        <p:nvSpPr>
          <p:cNvPr id="4" name="矩形 3"/>
          <p:cNvSpPr/>
          <p:nvPr/>
        </p:nvSpPr>
        <p:spPr>
          <a:xfrm>
            <a:off x="200660" y="857250"/>
            <a:ext cx="190246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数据区各个模块的概念</a:t>
            </a:r>
            <a:endParaRPr lang="zh-CN" altLang="en-US" sz="1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4" name="矩形 3"/>
          <p:cNvSpPr/>
          <p:nvPr/>
        </p:nvSpPr>
        <p:spPr>
          <a:xfrm>
            <a:off x="200660" y="857250"/>
            <a:ext cx="136398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对象的创建</a:t>
            </a:r>
            <a:endParaRPr lang="zh-CN" altLang="en-US" sz="1200"/>
          </a:p>
        </p:txBody>
      </p:sp>
      <p:sp>
        <p:nvSpPr>
          <p:cNvPr id="5" name="文本框 4"/>
          <p:cNvSpPr txBox="1"/>
          <p:nvPr/>
        </p:nvSpPr>
        <p:spPr>
          <a:xfrm>
            <a:off x="217805" y="1362075"/>
            <a:ext cx="7757795" cy="1014730"/>
          </a:xfrm>
          <a:prstGeom prst="rect">
            <a:avLst/>
          </a:prstGeom>
          <a:noFill/>
        </p:spPr>
        <p:txBody>
          <a:bodyPr wrap="square" rtlCol="0">
            <a:spAutoFit/>
          </a:bodyPr>
          <a:p>
            <a:r>
              <a:rPr lang="en-US" altLang="zh-CN" sz="1200"/>
              <a:t>1</a:t>
            </a:r>
            <a:r>
              <a:rPr lang="zh-CN" altLang="en-US" sz="1200"/>
              <a:t>）使用</a:t>
            </a:r>
            <a:r>
              <a:rPr lang="en-US" altLang="zh-CN" sz="1200"/>
              <a:t>new</a:t>
            </a:r>
            <a:r>
              <a:rPr lang="zh-CN" altLang="en-US" sz="1200"/>
              <a:t>指令后，先检查这个指令的参数是否能在常量池中定位到一个类的符号引用，并且检查这个符号引用代表的类是否已经被加载、解析和初始化过，如果没有，则必须先执行相应类的加载过程</a:t>
            </a:r>
            <a:r>
              <a:rPr lang="en-US" altLang="zh-CN" sz="1200"/>
              <a:t>.</a:t>
            </a:r>
            <a:endParaRPr lang="en-US" altLang="zh-CN" sz="1200"/>
          </a:p>
          <a:p>
            <a:r>
              <a:rPr lang="en-US" altLang="zh-CN" sz="1200"/>
              <a:t>2</a:t>
            </a:r>
            <a:r>
              <a:rPr lang="zh-CN" altLang="en-US" sz="1200"/>
              <a:t>）类加载检查过后，接下来虚拟机将为新生对象分配内存；</a:t>
            </a:r>
            <a:endParaRPr lang="zh-CN" altLang="en-US" sz="1200"/>
          </a:p>
          <a:p>
            <a:r>
              <a:rPr lang="en-US" altLang="zh-CN" sz="1200"/>
              <a:t>3</a:t>
            </a:r>
            <a:r>
              <a:rPr lang="zh-CN" altLang="en-US" sz="1200"/>
              <a:t>）内存分配完成后，虚拟机需要将分配到的内存空间都初始化为零值</a:t>
            </a:r>
            <a:r>
              <a:rPr lang="en-US" altLang="zh-CN" sz="1200"/>
              <a:t>.</a:t>
            </a:r>
            <a:endParaRPr lang="en-US" altLang="zh-CN" sz="1200"/>
          </a:p>
          <a:p>
            <a:r>
              <a:rPr lang="en-US" altLang="zh-CN" sz="1200"/>
              <a:t>4</a:t>
            </a:r>
            <a:r>
              <a:rPr lang="zh-CN" altLang="en-US" sz="1200"/>
              <a:t>）接下来，虚拟机要对对象进行必要的设置</a:t>
            </a:r>
            <a:endParaRPr lang="zh-CN" altLang="en-US" sz="1200"/>
          </a:p>
        </p:txBody>
      </p:sp>
      <p:sp>
        <p:nvSpPr>
          <p:cNvPr id="6" name="矩形 5"/>
          <p:cNvSpPr/>
          <p:nvPr/>
        </p:nvSpPr>
        <p:spPr>
          <a:xfrm>
            <a:off x="217805" y="2987040"/>
            <a:ext cx="136398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对象的内存布局</a:t>
            </a:r>
            <a:endParaRPr lang="zh-CN" altLang="en-US" sz="1200"/>
          </a:p>
        </p:txBody>
      </p:sp>
      <p:sp>
        <p:nvSpPr>
          <p:cNvPr id="7" name="文本框 6"/>
          <p:cNvSpPr txBox="1"/>
          <p:nvPr/>
        </p:nvSpPr>
        <p:spPr>
          <a:xfrm>
            <a:off x="217805" y="3457575"/>
            <a:ext cx="6496050" cy="275590"/>
          </a:xfrm>
          <a:prstGeom prst="rect">
            <a:avLst/>
          </a:prstGeom>
          <a:noFill/>
        </p:spPr>
        <p:txBody>
          <a:bodyPr wrap="square" rtlCol="0">
            <a:spAutoFit/>
          </a:bodyPr>
          <a:p>
            <a:r>
              <a:rPr lang="zh-CN" altLang="en-US" sz="1200"/>
              <a:t>分为</a:t>
            </a:r>
            <a:r>
              <a:rPr lang="en-US" altLang="zh-CN" sz="1200"/>
              <a:t>3</a:t>
            </a:r>
            <a:r>
              <a:rPr lang="zh-CN" altLang="en-US" sz="1200"/>
              <a:t>个区域：对象头、实例数据和对齐填充</a:t>
            </a:r>
            <a:endParaRPr lang="zh-CN" altLang="en-US" sz="1200"/>
          </a:p>
        </p:txBody>
      </p:sp>
      <p:sp>
        <p:nvSpPr>
          <p:cNvPr id="8" name="矩形 7"/>
          <p:cNvSpPr/>
          <p:nvPr/>
        </p:nvSpPr>
        <p:spPr>
          <a:xfrm>
            <a:off x="4660265" y="2952750"/>
            <a:ext cx="1254760" cy="41211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分析程序</a:t>
            </a:r>
            <a:endParaRPr lang="zh-CN" altLang="en-US" sz="1200"/>
          </a:p>
        </p:txBody>
      </p:sp>
      <p:sp>
        <p:nvSpPr>
          <p:cNvPr id="9" name="文本框 8"/>
          <p:cNvSpPr txBox="1"/>
          <p:nvPr/>
        </p:nvSpPr>
        <p:spPr>
          <a:xfrm>
            <a:off x="4677410" y="3550285"/>
            <a:ext cx="3601720" cy="2491740"/>
          </a:xfrm>
          <a:prstGeom prst="rect">
            <a:avLst/>
          </a:prstGeom>
          <a:noFill/>
        </p:spPr>
        <p:txBody>
          <a:bodyPr wrap="square" rtlCol="0">
            <a:spAutoFit/>
          </a:bodyPr>
          <a:p>
            <a:r>
              <a:rPr lang="zh-CN" altLang="en-US" sz="1200"/>
              <a:t>String s = new String("1");  </a:t>
            </a:r>
            <a:endParaRPr lang="zh-CN" altLang="en-US" sz="1200"/>
          </a:p>
          <a:p>
            <a:r>
              <a:rPr lang="zh-CN" altLang="en-US" sz="1200"/>
              <a:t>s.intern();  </a:t>
            </a:r>
            <a:endParaRPr lang="zh-CN" altLang="en-US" sz="1200"/>
          </a:p>
          <a:p>
            <a:r>
              <a:rPr lang="zh-CN" altLang="en-US" sz="1200"/>
              <a:t>String s2 = "1";  </a:t>
            </a:r>
            <a:endParaRPr lang="zh-CN" altLang="en-US" sz="1200"/>
          </a:p>
          <a:p>
            <a:r>
              <a:rPr lang="zh-CN" altLang="en-US" sz="1200"/>
              <a:t>System.out.println(s == s2);  </a:t>
            </a:r>
            <a:endParaRPr lang="zh-CN" altLang="en-US" sz="1200"/>
          </a:p>
          <a:p>
            <a:r>
              <a:rPr lang="zh-CN" altLang="en-US" sz="1200"/>
              <a:t>  </a:t>
            </a:r>
            <a:endParaRPr lang="zh-CN" altLang="en-US" sz="1200"/>
          </a:p>
          <a:p>
            <a:r>
              <a:rPr lang="zh-CN" altLang="en-US" sz="1200"/>
              <a:t>String s3 = new String("1") + new String("1");  </a:t>
            </a:r>
            <a:endParaRPr lang="zh-CN" altLang="en-US" sz="1200"/>
          </a:p>
          <a:p>
            <a:r>
              <a:rPr lang="zh-CN" altLang="en-US" sz="1200"/>
              <a:t>s3.intern();  </a:t>
            </a:r>
            <a:endParaRPr lang="zh-CN" altLang="en-US" sz="1200"/>
          </a:p>
          <a:p>
            <a:r>
              <a:rPr lang="zh-CN" altLang="en-US" sz="1200"/>
              <a:t>String s4 = "11";  </a:t>
            </a:r>
            <a:endParaRPr lang="zh-CN" altLang="en-US" sz="1200"/>
          </a:p>
          <a:p>
            <a:r>
              <a:rPr lang="zh-CN" altLang="en-US" sz="1200"/>
              <a:t>System.out.println(s3 == s4);  </a:t>
            </a:r>
            <a:endParaRPr lang="zh-CN" altLang="en-US" sz="1200"/>
          </a:p>
          <a:p>
            <a:endParaRPr lang="zh-CN" altLang="en-US" sz="1200"/>
          </a:p>
          <a:p>
            <a:r>
              <a:rPr lang="zh-CN" altLang="en-US" sz="1200"/>
              <a:t>JDK1.6以及以下：false false  </a:t>
            </a:r>
            <a:endParaRPr lang="zh-CN" altLang="en-US" sz="1200"/>
          </a:p>
          <a:p>
            <a:r>
              <a:rPr lang="zh-CN" altLang="en-US" sz="1200"/>
              <a:t>JDK1.7以及以上：false true  </a:t>
            </a:r>
            <a:endParaRPr lang="zh-CN" altLang="en-US" sz="1200"/>
          </a:p>
        </p:txBody>
      </p:sp>
      <p:sp>
        <p:nvSpPr>
          <p:cNvPr id="10" name="文本框 9"/>
          <p:cNvSpPr txBox="1"/>
          <p:nvPr/>
        </p:nvSpPr>
        <p:spPr>
          <a:xfrm>
            <a:off x="7833995" y="3550285"/>
            <a:ext cx="3601720" cy="2491740"/>
          </a:xfrm>
          <a:prstGeom prst="rect">
            <a:avLst/>
          </a:prstGeom>
          <a:noFill/>
        </p:spPr>
        <p:txBody>
          <a:bodyPr wrap="square" rtlCol="0">
            <a:spAutoFit/>
          </a:bodyPr>
          <a:p>
            <a:r>
              <a:rPr lang="zh-CN" altLang="en-US" sz="1200"/>
              <a:t>String s = new String("1");  </a:t>
            </a:r>
            <a:endParaRPr lang="zh-CN" altLang="en-US" sz="1200"/>
          </a:p>
          <a:p>
            <a:r>
              <a:rPr lang="zh-CN" altLang="en-US" sz="1200"/>
              <a:t>String s2 = "1";  </a:t>
            </a:r>
            <a:endParaRPr lang="zh-CN" altLang="en-US" sz="1200"/>
          </a:p>
          <a:p>
            <a:r>
              <a:rPr lang="zh-CN" altLang="en-US" sz="1200"/>
              <a:t>s.intern();  </a:t>
            </a:r>
            <a:endParaRPr lang="zh-CN" altLang="en-US" sz="1200"/>
          </a:p>
          <a:p>
            <a:r>
              <a:rPr lang="zh-CN" altLang="en-US" sz="1200"/>
              <a:t>System.out.println(s == s2);  </a:t>
            </a:r>
            <a:endParaRPr lang="zh-CN" altLang="en-US" sz="1200"/>
          </a:p>
          <a:p>
            <a:r>
              <a:rPr lang="zh-CN" altLang="en-US" sz="1200"/>
              <a:t>  </a:t>
            </a:r>
            <a:endParaRPr lang="zh-CN" altLang="en-US" sz="1200"/>
          </a:p>
          <a:p>
            <a:r>
              <a:rPr lang="zh-CN" altLang="en-US" sz="1200"/>
              <a:t>String s3 = new String("1") + new String("1");  </a:t>
            </a:r>
            <a:endParaRPr lang="zh-CN" altLang="en-US" sz="1200"/>
          </a:p>
          <a:p>
            <a:r>
              <a:rPr lang="zh-CN" altLang="en-US" sz="1200"/>
              <a:t>String s4 = "11";  </a:t>
            </a:r>
            <a:endParaRPr lang="zh-CN" altLang="en-US" sz="1200"/>
          </a:p>
          <a:p>
            <a:r>
              <a:rPr lang="zh-CN" altLang="en-US" sz="1200"/>
              <a:t>s3.intern();  </a:t>
            </a:r>
            <a:endParaRPr lang="zh-CN" altLang="en-US" sz="1200"/>
          </a:p>
          <a:p>
            <a:r>
              <a:rPr lang="zh-CN" altLang="en-US" sz="1200"/>
              <a:t>System.out.println(s3 == s4);  </a:t>
            </a:r>
            <a:endParaRPr lang="zh-CN" altLang="en-US" sz="1200"/>
          </a:p>
          <a:p>
            <a:endParaRPr lang="zh-CN" altLang="en-US" sz="1200"/>
          </a:p>
          <a:p>
            <a:r>
              <a:rPr lang="zh-CN" altLang="en-US" sz="1200"/>
              <a:t>JDK1.6以及以下：false false  </a:t>
            </a:r>
            <a:endParaRPr lang="zh-CN" altLang="en-US" sz="1200"/>
          </a:p>
          <a:p>
            <a:r>
              <a:rPr lang="zh-CN" altLang="en-US" sz="1200"/>
              <a:t>JDK1.7以及以上：false false </a:t>
            </a:r>
            <a:endParaRPr lang="zh-CN" altLang="en-US" sz="1200"/>
          </a:p>
        </p:txBody>
      </p:sp>
      <p:sp>
        <p:nvSpPr>
          <p:cNvPr id="11" name="文本框 10"/>
          <p:cNvSpPr txBox="1"/>
          <p:nvPr/>
        </p:nvSpPr>
        <p:spPr>
          <a:xfrm>
            <a:off x="6115685" y="3020695"/>
            <a:ext cx="4619625" cy="275590"/>
          </a:xfrm>
          <a:prstGeom prst="rect">
            <a:avLst/>
          </a:prstGeom>
          <a:noFill/>
        </p:spPr>
        <p:txBody>
          <a:bodyPr wrap="square" rtlCol="0">
            <a:spAutoFit/>
          </a:bodyPr>
          <a:p>
            <a:r>
              <a:rPr lang="zh-CN" altLang="en-US" sz="1200"/>
              <a:t>https://blog.csdn.net/LI_AINY/article/details/87182106</a:t>
            </a:r>
            <a:endParaRPr lang="zh-CN"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200660" y="975995"/>
            <a:ext cx="202057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如何判断对象是否还存活</a:t>
            </a:r>
            <a:endParaRPr lang="zh-CN" altLang="en-US" sz="1200"/>
          </a:p>
        </p:txBody>
      </p:sp>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文本框 2"/>
          <p:cNvSpPr txBox="1"/>
          <p:nvPr/>
        </p:nvSpPr>
        <p:spPr>
          <a:xfrm>
            <a:off x="208915" y="1496695"/>
            <a:ext cx="1515110" cy="645160"/>
          </a:xfrm>
          <a:prstGeom prst="rect">
            <a:avLst/>
          </a:prstGeom>
          <a:noFill/>
        </p:spPr>
        <p:txBody>
          <a:bodyPr wrap="square" rtlCol="0">
            <a:spAutoFit/>
          </a:bodyPr>
          <a:p>
            <a:r>
              <a:rPr lang="zh-CN" altLang="en-US" sz="1200"/>
              <a:t>引用计数法</a:t>
            </a:r>
            <a:endParaRPr lang="zh-CN" altLang="en-US" sz="1200"/>
          </a:p>
          <a:p>
            <a:endParaRPr lang="zh-CN" altLang="en-US" sz="1200"/>
          </a:p>
          <a:p>
            <a:r>
              <a:rPr lang="zh-CN" altLang="en-US" sz="1200"/>
              <a:t>可达性分析法</a:t>
            </a:r>
            <a:endParaRPr lang="zh-CN" altLang="en-US" sz="1200"/>
          </a:p>
        </p:txBody>
      </p:sp>
      <p:sp>
        <p:nvSpPr>
          <p:cNvPr id="4" name="矩形 3"/>
          <p:cNvSpPr/>
          <p:nvPr/>
        </p:nvSpPr>
        <p:spPr>
          <a:xfrm>
            <a:off x="208915" y="2449195"/>
            <a:ext cx="1246505"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引用的分类</a:t>
            </a:r>
            <a:endParaRPr lang="zh-CN" altLang="en-US" sz="1200"/>
          </a:p>
        </p:txBody>
      </p:sp>
      <p:sp>
        <p:nvSpPr>
          <p:cNvPr id="5" name="文本框 4"/>
          <p:cNvSpPr txBox="1"/>
          <p:nvPr/>
        </p:nvSpPr>
        <p:spPr>
          <a:xfrm>
            <a:off x="311150" y="3037205"/>
            <a:ext cx="1515110" cy="829945"/>
          </a:xfrm>
          <a:prstGeom prst="rect">
            <a:avLst/>
          </a:prstGeom>
          <a:noFill/>
        </p:spPr>
        <p:txBody>
          <a:bodyPr wrap="square" rtlCol="0">
            <a:spAutoFit/>
          </a:bodyPr>
          <a:p>
            <a:r>
              <a:rPr lang="zh-CN" altLang="en-US" sz="1200"/>
              <a:t>强引用</a:t>
            </a:r>
            <a:endParaRPr lang="zh-CN" altLang="en-US" sz="1200"/>
          </a:p>
          <a:p>
            <a:r>
              <a:rPr lang="zh-CN" altLang="en-US" sz="1200"/>
              <a:t>软引用</a:t>
            </a:r>
            <a:endParaRPr lang="zh-CN" altLang="en-US" sz="1200"/>
          </a:p>
          <a:p>
            <a:r>
              <a:rPr lang="zh-CN" altLang="en-US" sz="1200"/>
              <a:t>弱引用</a:t>
            </a:r>
            <a:endParaRPr lang="zh-CN" altLang="en-US" sz="1200"/>
          </a:p>
          <a:p>
            <a:r>
              <a:rPr lang="zh-CN" altLang="en-US" sz="1200"/>
              <a:t>虚引用</a:t>
            </a:r>
            <a:endParaRPr lang="zh-CN" altLang="en-US" sz="1200"/>
          </a:p>
        </p:txBody>
      </p:sp>
      <p:sp>
        <p:nvSpPr>
          <p:cNvPr id="7" name="矩形 6"/>
          <p:cNvSpPr/>
          <p:nvPr/>
        </p:nvSpPr>
        <p:spPr>
          <a:xfrm>
            <a:off x="208915" y="3939540"/>
            <a:ext cx="2609215"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确定对象已经死亡的两次标记过程</a:t>
            </a:r>
            <a:endParaRPr lang="zh-CN" altLang="en-US" sz="1200"/>
          </a:p>
        </p:txBody>
      </p:sp>
      <p:sp>
        <p:nvSpPr>
          <p:cNvPr id="8" name="文本框 7"/>
          <p:cNvSpPr txBox="1"/>
          <p:nvPr/>
        </p:nvSpPr>
        <p:spPr>
          <a:xfrm>
            <a:off x="362585" y="4451350"/>
            <a:ext cx="6748780" cy="460375"/>
          </a:xfrm>
          <a:prstGeom prst="rect">
            <a:avLst/>
          </a:prstGeom>
          <a:noFill/>
        </p:spPr>
        <p:txBody>
          <a:bodyPr wrap="square" rtlCol="0">
            <a:spAutoFit/>
          </a:bodyPr>
          <a:p>
            <a:r>
              <a:rPr lang="en-US" altLang="zh-CN" sz="1200"/>
              <a:t>1</a:t>
            </a:r>
            <a:r>
              <a:rPr lang="zh-CN" altLang="en-US" sz="1200"/>
              <a:t>）如果对象在进行可达性分析后发现没有与</a:t>
            </a:r>
            <a:r>
              <a:rPr lang="en-US" altLang="zh-CN" sz="1200"/>
              <a:t>GC Roots</a:t>
            </a:r>
            <a:r>
              <a:rPr lang="zh-CN" altLang="en-US" sz="1200"/>
              <a:t>连接的引用链，将会被第一次标记并且进行筛选，筛选的条件是此对象是否有必要执行</a:t>
            </a:r>
            <a:r>
              <a:rPr lang="en-US" altLang="zh-CN" sz="1200"/>
              <a:t>finalize()</a:t>
            </a:r>
            <a:r>
              <a:rPr lang="zh-CN" altLang="en-US" sz="1200"/>
              <a:t>方法</a:t>
            </a:r>
            <a:endParaRPr lang="zh-CN" altLang="en-US" sz="1200"/>
          </a:p>
        </p:txBody>
      </p:sp>
      <p:sp>
        <p:nvSpPr>
          <p:cNvPr id="9" name="矩形 8"/>
          <p:cNvSpPr/>
          <p:nvPr/>
        </p:nvSpPr>
        <p:spPr>
          <a:xfrm>
            <a:off x="208915" y="5042535"/>
            <a:ext cx="117856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垃圾收集算法</a:t>
            </a:r>
            <a:endParaRPr lang="zh-CN" altLang="en-US" sz="1200"/>
          </a:p>
        </p:txBody>
      </p:sp>
      <p:sp>
        <p:nvSpPr>
          <p:cNvPr id="10" name="文本框 9"/>
          <p:cNvSpPr txBox="1"/>
          <p:nvPr/>
        </p:nvSpPr>
        <p:spPr>
          <a:xfrm>
            <a:off x="430530" y="5596890"/>
            <a:ext cx="1725295" cy="829945"/>
          </a:xfrm>
          <a:prstGeom prst="rect">
            <a:avLst/>
          </a:prstGeom>
          <a:noFill/>
        </p:spPr>
        <p:txBody>
          <a:bodyPr wrap="square" rtlCol="0">
            <a:spAutoFit/>
          </a:bodyPr>
          <a:p>
            <a:r>
              <a:rPr lang="zh-CN" altLang="en-US" sz="1200"/>
              <a:t>标记</a:t>
            </a:r>
            <a:r>
              <a:rPr lang="en-US" altLang="zh-CN" sz="1200"/>
              <a:t>-</a:t>
            </a:r>
            <a:r>
              <a:rPr lang="zh-CN" altLang="en-US" sz="1200"/>
              <a:t>清除算法</a:t>
            </a:r>
            <a:endParaRPr lang="zh-CN" altLang="en-US" sz="1200"/>
          </a:p>
          <a:p>
            <a:r>
              <a:rPr lang="zh-CN" altLang="en-US" sz="1200"/>
              <a:t>复制算法</a:t>
            </a:r>
            <a:endParaRPr lang="zh-CN" altLang="en-US" sz="1200"/>
          </a:p>
          <a:p>
            <a:r>
              <a:rPr lang="zh-CN" altLang="en-US" sz="1200"/>
              <a:t>标记</a:t>
            </a:r>
            <a:r>
              <a:rPr lang="en-US" altLang="zh-CN" sz="1200"/>
              <a:t>-</a:t>
            </a:r>
            <a:r>
              <a:rPr lang="zh-CN" altLang="en-US" sz="1200"/>
              <a:t>整理算法</a:t>
            </a:r>
            <a:endParaRPr lang="zh-CN" altLang="en-US" sz="1200"/>
          </a:p>
          <a:p>
            <a:r>
              <a:rPr lang="zh-CN" altLang="en-US" sz="1200"/>
              <a:t>分代收集算法</a:t>
            </a:r>
            <a:endParaRPr lang="zh-CN" altLang="en-US" sz="1200"/>
          </a:p>
        </p:txBody>
      </p:sp>
      <p:sp>
        <p:nvSpPr>
          <p:cNvPr id="11" name="矩形 10"/>
          <p:cNvSpPr/>
          <p:nvPr/>
        </p:nvSpPr>
        <p:spPr>
          <a:xfrm>
            <a:off x="3339465" y="133985"/>
            <a:ext cx="1682750" cy="3778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HotSpot</a:t>
            </a:r>
            <a:r>
              <a:rPr lang="zh-CN" altLang="en-US" sz="1200"/>
              <a:t>垃圾收集器</a:t>
            </a:r>
            <a:endParaRPr lang="zh-CN" altLang="en-US" sz="1200"/>
          </a:p>
        </p:txBody>
      </p:sp>
      <p:sp>
        <p:nvSpPr>
          <p:cNvPr id="12" name="文本框 11"/>
          <p:cNvSpPr txBox="1"/>
          <p:nvPr/>
        </p:nvSpPr>
        <p:spPr>
          <a:xfrm>
            <a:off x="3373120" y="646430"/>
            <a:ext cx="7909560" cy="3046095"/>
          </a:xfrm>
          <a:prstGeom prst="rect">
            <a:avLst/>
          </a:prstGeom>
          <a:noFill/>
        </p:spPr>
        <p:txBody>
          <a:bodyPr wrap="square" rtlCol="0">
            <a:spAutoFit/>
          </a:bodyPr>
          <a:p>
            <a:r>
              <a:rPr lang="en-US" altLang="zh-CN" sz="1200"/>
              <a:t>CMS</a:t>
            </a:r>
            <a:r>
              <a:rPr lang="zh-CN" altLang="en-US" sz="1200"/>
              <a:t>收集器：是一种以获取最短回收停顿时间为目标的收集器，</a:t>
            </a:r>
            <a:r>
              <a:rPr lang="en-US" altLang="zh-CN" sz="1200"/>
              <a:t>CMS</a:t>
            </a:r>
            <a:r>
              <a:rPr lang="zh-CN" altLang="en-US" sz="1200"/>
              <a:t>收集器是基于</a:t>
            </a:r>
            <a:r>
              <a:rPr lang="en-US" altLang="zh-CN" sz="1200"/>
              <a:t>“</a:t>
            </a:r>
            <a:r>
              <a:rPr lang="zh-CN" altLang="en-US" sz="1200"/>
              <a:t>标记</a:t>
            </a:r>
            <a:r>
              <a:rPr lang="en-US" altLang="zh-CN" sz="1200"/>
              <a:t>-</a:t>
            </a:r>
            <a:r>
              <a:rPr lang="zh-CN" altLang="en-US" sz="1200"/>
              <a:t>清除</a:t>
            </a:r>
            <a:r>
              <a:rPr lang="en-US" altLang="zh-CN" sz="1200"/>
              <a:t>”</a:t>
            </a:r>
            <a:r>
              <a:rPr lang="zh-CN" altLang="en-US" sz="1200"/>
              <a:t>算法实现的</a:t>
            </a:r>
            <a:r>
              <a:rPr lang="en-US" altLang="zh-CN" sz="1200"/>
              <a:t>.</a:t>
            </a:r>
            <a:r>
              <a:rPr lang="zh-CN" altLang="en-US" sz="1200"/>
              <a:t>运行的过程分为</a:t>
            </a:r>
            <a:r>
              <a:rPr lang="en-US" altLang="zh-CN" sz="1200"/>
              <a:t>4</a:t>
            </a:r>
            <a:r>
              <a:rPr lang="zh-CN" altLang="en-US" sz="1200"/>
              <a:t>个步骤：</a:t>
            </a:r>
            <a:endParaRPr lang="zh-CN" altLang="en-US" sz="1200"/>
          </a:p>
          <a:p>
            <a:r>
              <a:rPr lang="en-US" altLang="zh-CN" sz="1200"/>
              <a:t>- </a:t>
            </a:r>
            <a:r>
              <a:rPr lang="zh-CN" altLang="en-US" sz="1200"/>
              <a:t>初始标记（仅仅标记一个</a:t>
            </a:r>
            <a:r>
              <a:rPr lang="en-US" altLang="zh-CN" sz="1200"/>
              <a:t>GC Roots</a:t>
            </a:r>
            <a:r>
              <a:rPr lang="zh-CN" altLang="en-US" sz="1200"/>
              <a:t>能直接关联到的对象。速度很快）</a:t>
            </a:r>
            <a:endParaRPr lang="zh-CN" altLang="en-US" sz="1200"/>
          </a:p>
          <a:p>
            <a:r>
              <a:rPr lang="en-US" altLang="zh-CN" sz="1200"/>
              <a:t>- </a:t>
            </a:r>
            <a:r>
              <a:rPr lang="zh-CN" altLang="en-US" sz="1200"/>
              <a:t>并发标记（是进行</a:t>
            </a:r>
            <a:r>
              <a:rPr lang="en-US" altLang="zh-CN" sz="1200"/>
              <a:t>GC RootsTracing</a:t>
            </a:r>
            <a:r>
              <a:rPr lang="zh-CN" altLang="en-US" sz="1200"/>
              <a:t>的过程）</a:t>
            </a:r>
            <a:endParaRPr lang="zh-CN" altLang="en-US" sz="1200"/>
          </a:p>
          <a:p>
            <a:r>
              <a:rPr lang="en-US" altLang="zh-CN" sz="1200"/>
              <a:t>- </a:t>
            </a:r>
            <a:r>
              <a:rPr lang="zh-CN" altLang="en-US" sz="1200"/>
              <a:t>重新标记（为了修正并发标记期间因用户程序继续运行而导致标记产生变动的那部分对象的标记记录）</a:t>
            </a:r>
            <a:endParaRPr lang="zh-CN" altLang="en-US" sz="1200"/>
          </a:p>
          <a:p>
            <a:r>
              <a:rPr lang="en-US" altLang="zh-CN" sz="1200"/>
              <a:t>- </a:t>
            </a:r>
            <a:r>
              <a:rPr lang="zh-CN" altLang="en-US" sz="1200"/>
              <a:t>并发清除</a:t>
            </a:r>
            <a:endParaRPr lang="zh-CN" altLang="en-US" sz="1200"/>
          </a:p>
          <a:p>
            <a:endParaRPr lang="zh-CN" altLang="en-US" sz="1200"/>
          </a:p>
          <a:p>
            <a:r>
              <a:rPr lang="en-US" altLang="zh-CN" sz="1200"/>
              <a:t>CMS</a:t>
            </a:r>
            <a:r>
              <a:rPr lang="zh-CN" altLang="en-US" sz="1200"/>
              <a:t>的缺点：</a:t>
            </a:r>
            <a:endParaRPr lang="zh-CN" altLang="en-US" sz="1200"/>
          </a:p>
          <a:p>
            <a:r>
              <a:rPr lang="en-US" altLang="zh-CN" sz="1200"/>
              <a:t>- </a:t>
            </a:r>
            <a:r>
              <a:rPr lang="zh-CN" altLang="en-US" sz="1200"/>
              <a:t>对</a:t>
            </a:r>
            <a:r>
              <a:rPr lang="en-US" altLang="zh-CN" sz="1200"/>
              <a:t>CPU</a:t>
            </a:r>
            <a:r>
              <a:rPr lang="zh-CN" altLang="en-US" sz="1200"/>
              <a:t>资源消耗非常敏感</a:t>
            </a:r>
            <a:endParaRPr lang="zh-CN" altLang="en-US" sz="1200"/>
          </a:p>
          <a:p>
            <a:r>
              <a:rPr lang="en-US" altLang="zh-CN" sz="1200"/>
              <a:t>- </a:t>
            </a:r>
            <a:endParaRPr lang="en-US" altLang="zh-CN" sz="1200"/>
          </a:p>
          <a:p>
            <a:endParaRPr lang="en-US" altLang="zh-CN" sz="1200"/>
          </a:p>
          <a:p>
            <a:r>
              <a:rPr lang="en-US" altLang="zh-CN" sz="1200"/>
              <a:t>G1</a:t>
            </a:r>
            <a:r>
              <a:rPr lang="zh-CN" altLang="en-US" sz="1200"/>
              <a:t>收集器：</a:t>
            </a:r>
            <a:endParaRPr lang="zh-CN" altLang="en-US" sz="1200"/>
          </a:p>
          <a:p>
            <a:endParaRPr lang="zh-CN" altLang="en-US" sz="1200"/>
          </a:p>
          <a:p>
            <a:endParaRPr lang="zh-CN" altLang="en-US" sz="1200"/>
          </a:p>
          <a:p>
            <a:endParaRPr lang="zh-CN" altLang="en-US" sz="1200"/>
          </a:p>
          <a:p>
            <a:endParaRPr lang="zh-CN" altLang="en-US"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0660" y="730885"/>
            <a:ext cx="1364615" cy="4038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两种类型的</a:t>
            </a:r>
            <a:r>
              <a:rPr lang="en-US" altLang="zh-CN" sz="1200"/>
              <a:t>GC</a:t>
            </a:r>
            <a:endParaRPr lang="en-US" altLang="zh-CN" sz="1200"/>
          </a:p>
        </p:txBody>
      </p:sp>
      <p:sp>
        <p:nvSpPr>
          <p:cNvPr id="4" name="文本框 3"/>
          <p:cNvSpPr txBox="1"/>
          <p:nvPr/>
        </p:nvSpPr>
        <p:spPr>
          <a:xfrm>
            <a:off x="226060" y="1236345"/>
            <a:ext cx="3702685" cy="1383665"/>
          </a:xfrm>
          <a:prstGeom prst="rect">
            <a:avLst/>
          </a:prstGeom>
          <a:noFill/>
        </p:spPr>
        <p:txBody>
          <a:bodyPr wrap="square" rtlCol="0">
            <a:spAutoFit/>
          </a:bodyPr>
          <a:p>
            <a:r>
              <a:rPr lang="zh-CN" altLang="en-US" sz="1200"/>
              <a:t>新生代</a:t>
            </a:r>
            <a:r>
              <a:rPr lang="en-US" altLang="zh-CN" sz="1200"/>
              <a:t>GC</a:t>
            </a:r>
            <a:r>
              <a:rPr lang="zh-CN" altLang="en-US" sz="1200"/>
              <a:t>（</a:t>
            </a:r>
            <a:r>
              <a:rPr lang="en-US" altLang="zh-CN" sz="1200"/>
              <a:t>Minor GC</a:t>
            </a:r>
            <a:r>
              <a:rPr lang="zh-CN" altLang="en-US" sz="1200"/>
              <a:t>）：指的是发生在新生代的垃圾收集动作，因为</a:t>
            </a:r>
            <a:r>
              <a:rPr lang="en-US" altLang="zh-CN" sz="1200"/>
              <a:t>java</a:t>
            </a:r>
            <a:r>
              <a:rPr lang="zh-CN" altLang="en-US" sz="1200"/>
              <a:t>对象大多都具备朝生夕灭的特性，所以</a:t>
            </a:r>
            <a:r>
              <a:rPr lang="en-US" altLang="zh-CN" sz="1200"/>
              <a:t>Minor GC</a:t>
            </a:r>
            <a:r>
              <a:rPr lang="zh-CN" altLang="en-US" sz="1200"/>
              <a:t>非常频繁，一般回收也比较快</a:t>
            </a:r>
            <a:r>
              <a:rPr lang="en-US" altLang="zh-CN" sz="1200"/>
              <a:t>.</a:t>
            </a:r>
            <a:endParaRPr lang="en-US" altLang="zh-CN" sz="1200"/>
          </a:p>
          <a:p>
            <a:endParaRPr lang="en-US" altLang="zh-CN" sz="1200"/>
          </a:p>
          <a:p>
            <a:r>
              <a:rPr lang="zh-CN" altLang="en-US" sz="1200"/>
              <a:t>老生代</a:t>
            </a:r>
            <a:r>
              <a:rPr lang="en-US" altLang="zh-CN" sz="1200"/>
              <a:t>GC</a:t>
            </a:r>
            <a:r>
              <a:rPr lang="zh-CN" altLang="en-US" sz="1200"/>
              <a:t>（</a:t>
            </a:r>
            <a:r>
              <a:rPr lang="en-US" altLang="zh-CN" sz="1200"/>
              <a:t>Full GC</a:t>
            </a:r>
            <a:r>
              <a:rPr lang="zh-CN" altLang="en-US" sz="1200"/>
              <a:t>）：指的是发生在老年代的</a:t>
            </a:r>
            <a:r>
              <a:rPr lang="en-US" altLang="zh-CN" sz="1200"/>
              <a:t>GC</a:t>
            </a:r>
            <a:r>
              <a:rPr lang="zh-CN" altLang="en-US" sz="1200"/>
              <a:t>，出现了</a:t>
            </a:r>
            <a:r>
              <a:rPr lang="en-US" altLang="zh-CN" sz="1200"/>
              <a:t>Major GC</a:t>
            </a:r>
            <a:r>
              <a:rPr lang="zh-CN" altLang="en-US" sz="1200"/>
              <a:t>，经常会伴随至少一次</a:t>
            </a:r>
            <a:r>
              <a:rPr lang="en-US" altLang="zh-CN" sz="1200"/>
              <a:t>Minor GC.Full GC</a:t>
            </a:r>
            <a:r>
              <a:rPr lang="zh-CN" altLang="en-US" sz="1200"/>
              <a:t>的速度一般比</a:t>
            </a:r>
            <a:r>
              <a:rPr lang="en-US" altLang="zh-CN" sz="1200"/>
              <a:t>Minor GC</a:t>
            </a:r>
            <a:r>
              <a:rPr lang="zh-CN" altLang="en-US" sz="1200"/>
              <a:t>慢</a:t>
            </a:r>
            <a:r>
              <a:rPr lang="en-US" altLang="zh-CN" sz="1200"/>
              <a:t>10</a:t>
            </a:r>
            <a:r>
              <a:rPr lang="zh-CN" altLang="en-US" sz="1200"/>
              <a:t>倍以上</a:t>
            </a:r>
            <a:endParaRPr lang="zh-CN" altLang="en-US" sz="1200"/>
          </a:p>
        </p:txBody>
      </p:sp>
      <p:sp>
        <p:nvSpPr>
          <p:cNvPr id="5" name="矩形 4"/>
          <p:cNvSpPr/>
          <p:nvPr/>
        </p:nvSpPr>
        <p:spPr>
          <a:xfrm>
            <a:off x="4821555" y="83185"/>
            <a:ext cx="1364615" cy="4038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sz="1200"/>
              <a:t>类的加载流程</a:t>
            </a:r>
            <a:endParaRPr lang="zh-CN" sz="1200"/>
          </a:p>
        </p:txBody>
      </p:sp>
      <p:sp>
        <p:nvSpPr>
          <p:cNvPr id="7" name="矩形 6"/>
          <p:cNvSpPr/>
          <p:nvPr/>
        </p:nvSpPr>
        <p:spPr>
          <a:xfrm>
            <a:off x="4845685" y="789940"/>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加载</a:t>
            </a:r>
            <a:endParaRPr lang="zh-CN" altLang="en-US" sz="1200"/>
          </a:p>
        </p:txBody>
      </p:sp>
      <p:sp>
        <p:nvSpPr>
          <p:cNvPr id="8" name="矩形 7"/>
          <p:cNvSpPr/>
          <p:nvPr/>
        </p:nvSpPr>
        <p:spPr>
          <a:xfrm>
            <a:off x="6268085" y="789940"/>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验证</a:t>
            </a:r>
            <a:endParaRPr lang="zh-CN" altLang="en-US" sz="1200"/>
          </a:p>
        </p:txBody>
      </p:sp>
      <p:sp>
        <p:nvSpPr>
          <p:cNvPr id="9" name="矩形 8"/>
          <p:cNvSpPr/>
          <p:nvPr/>
        </p:nvSpPr>
        <p:spPr>
          <a:xfrm>
            <a:off x="7749540" y="789940"/>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准备</a:t>
            </a:r>
            <a:endParaRPr lang="zh-CN" altLang="en-US" sz="1200"/>
          </a:p>
        </p:txBody>
      </p:sp>
      <p:sp>
        <p:nvSpPr>
          <p:cNvPr id="10" name="右箭头 9"/>
          <p:cNvSpPr/>
          <p:nvPr/>
        </p:nvSpPr>
        <p:spPr>
          <a:xfrm>
            <a:off x="6014720" y="92456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a:off x="7463790" y="92456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9273540" y="79819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解析</a:t>
            </a:r>
            <a:endParaRPr lang="zh-CN" altLang="en-US" sz="1200"/>
          </a:p>
        </p:txBody>
      </p:sp>
      <p:sp>
        <p:nvSpPr>
          <p:cNvPr id="13" name="右箭头 12"/>
          <p:cNvSpPr/>
          <p:nvPr/>
        </p:nvSpPr>
        <p:spPr>
          <a:xfrm>
            <a:off x="8987790" y="932815"/>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9273540" y="15817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初始化</a:t>
            </a:r>
            <a:endParaRPr lang="zh-CN" altLang="en-US" sz="1200"/>
          </a:p>
        </p:txBody>
      </p:sp>
      <p:sp>
        <p:nvSpPr>
          <p:cNvPr id="15" name="右箭头 14"/>
          <p:cNvSpPr/>
          <p:nvPr/>
        </p:nvSpPr>
        <p:spPr>
          <a:xfrm rot="5400000">
            <a:off x="9728200" y="134620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7807325" y="15817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使用</a:t>
            </a:r>
            <a:endParaRPr lang="zh-CN" altLang="en-US" sz="1200"/>
          </a:p>
        </p:txBody>
      </p:sp>
      <p:sp>
        <p:nvSpPr>
          <p:cNvPr id="17" name="矩形 16"/>
          <p:cNvSpPr/>
          <p:nvPr/>
        </p:nvSpPr>
        <p:spPr>
          <a:xfrm>
            <a:off x="6268085" y="15817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卸载</a:t>
            </a:r>
            <a:endParaRPr lang="zh-CN" altLang="en-US" sz="1200"/>
          </a:p>
        </p:txBody>
      </p:sp>
      <p:sp>
        <p:nvSpPr>
          <p:cNvPr id="18" name="右箭头 17"/>
          <p:cNvSpPr/>
          <p:nvPr/>
        </p:nvSpPr>
        <p:spPr>
          <a:xfrm rot="10800000">
            <a:off x="8987790" y="170815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10800000">
            <a:off x="7522845" y="170815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610735" y="2262505"/>
            <a:ext cx="7412355" cy="1198880"/>
          </a:xfrm>
          <a:prstGeom prst="rect">
            <a:avLst/>
          </a:prstGeom>
          <a:noFill/>
        </p:spPr>
        <p:txBody>
          <a:bodyPr wrap="square" rtlCol="0">
            <a:spAutoFit/>
          </a:bodyPr>
          <a:p>
            <a:r>
              <a:rPr lang="zh-CN" altLang="en-US" sz="1200"/>
              <a:t>以下情况必须对类进行初始化：</a:t>
            </a:r>
            <a:endParaRPr lang="zh-CN" altLang="en-US" sz="1200"/>
          </a:p>
          <a:p>
            <a:r>
              <a:rPr lang="en-US" altLang="zh-CN" sz="1200"/>
              <a:t>1</a:t>
            </a:r>
            <a:r>
              <a:rPr lang="zh-CN" altLang="en-US" sz="1200"/>
              <a:t>）使用</a:t>
            </a:r>
            <a:r>
              <a:rPr lang="en-US" altLang="zh-CN" sz="1200"/>
              <a:t>new</a:t>
            </a:r>
            <a:r>
              <a:rPr lang="zh-CN" altLang="en-US" sz="1200"/>
              <a:t>关键字实例化对象时、读取或设置一个类的静态字段时以及调用一个类的静态方法时</a:t>
            </a:r>
            <a:r>
              <a:rPr lang="en-US" altLang="zh-CN" sz="1200"/>
              <a:t>.</a:t>
            </a:r>
            <a:endParaRPr lang="en-US" altLang="zh-CN" sz="1200"/>
          </a:p>
          <a:p>
            <a:r>
              <a:rPr lang="en-US" altLang="zh-CN" sz="1200"/>
              <a:t>2</a:t>
            </a:r>
            <a:r>
              <a:rPr lang="zh-CN" altLang="en-US" sz="1200"/>
              <a:t>）使用</a:t>
            </a:r>
            <a:r>
              <a:rPr lang="en-US" altLang="zh-CN" sz="1200"/>
              <a:t>java.lang.reflect</a:t>
            </a:r>
            <a:r>
              <a:rPr lang="zh-CN" altLang="en-US" sz="1200"/>
              <a:t>包的方法对类进行反射时，如果类没有进行初始化，则需要先触发初始化</a:t>
            </a:r>
            <a:endParaRPr lang="zh-CN" altLang="en-US" sz="1200"/>
          </a:p>
          <a:p>
            <a:r>
              <a:rPr lang="en-US" altLang="zh-CN" sz="1200"/>
              <a:t>3</a:t>
            </a:r>
            <a:r>
              <a:rPr lang="zh-CN" altLang="en-US" sz="1200"/>
              <a:t>）当初始化一个类时，如果发现其父类没有进行初始化，则需要先触发父类的初始化</a:t>
            </a:r>
            <a:endParaRPr lang="zh-CN" altLang="en-US" sz="1200"/>
          </a:p>
          <a:p>
            <a:r>
              <a:rPr lang="en-US" altLang="zh-CN" sz="1200"/>
              <a:t>4</a:t>
            </a:r>
            <a:r>
              <a:rPr lang="zh-CN" altLang="en-US" sz="1200"/>
              <a:t>）当虚拟机启动时，用户需要指定一个要执行的主类（包含</a:t>
            </a:r>
            <a:r>
              <a:rPr lang="en-US" altLang="zh-CN" sz="1200"/>
              <a:t>main()</a:t>
            </a:r>
            <a:r>
              <a:rPr lang="zh-CN" altLang="en-US" sz="1200"/>
              <a:t>方法类），虚拟机会先初始化这个类</a:t>
            </a:r>
            <a:endParaRPr lang="zh-CN" altLang="en-US" sz="1200"/>
          </a:p>
          <a:p>
            <a:r>
              <a:rPr lang="en-US" altLang="zh-CN" sz="1200"/>
              <a:t>5</a:t>
            </a:r>
            <a:r>
              <a:rPr lang="zh-CN" altLang="en-US" sz="1200"/>
              <a:t>）如果一个</a:t>
            </a:r>
            <a:r>
              <a:rPr lang="en-US" altLang="zh-CN" sz="1200"/>
              <a:t>java.lang.invoke.MethodHandle</a:t>
            </a:r>
            <a:r>
              <a:rPr lang="zh-CN" altLang="en-US" sz="1200"/>
              <a:t>实例最后的解析结果，则需要触发初始化</a:t>
            </a:r>
            <a:endParaRPr lang="zh-CN" altLang="en-US" sz="1200"/>
          </a:p>
        </p:txBody>
      </p:sp>
      <p:sp>
        <p:nvSpPr>
          <p:cNvPr id="21" name="矩形 20"/>
          <p:cNvSpPr/>
          <p:nvPr/>
        </p:nvSpPr>
        <p:spPr>
          <a:xfrm>
            <a:off x="226060" y="2861310"/>
            <a:ext cx="1364615" cy="4038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sz="1200"/>
              <a:t>双亲委派模型</a:t>
            </a:r>
            <a:endParaRPr lang="zh-CN" sz="1200"/>
          </a:p>
        </p:txBody>
      </p:sp>
      <p:sp>
        <p:nvSpPr>
          <p:cNvPr id="22" name="矩形 21"/>
          <p:cNvSpPr/>
          <p:nvPr/>
        </p:nvSpPr>
        <p:spPr>
          <a:xfrm>
            <a:off x="860425" y="346138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启动类加载器</a:t>
            </a:r>
            <a:endParaRPr lang="zh-CN" altLang="en-US" sz="1200"/>
          </a:p>
        </p:txBody>
      </p:sp>
      <p:sp>
        <p:nvSpPr>
          <p:cNvPr id="23" name="矩形 22"/>
          <p:cNvSpPr/>
          <p:nvPr/>
        </p:nvSpPr>
        <p:spPr>
          <a:xfrm>
            <a:off x="860425" y="4117975"/>
            <a:ext cx="113601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扩展类加载器</a:t>
            </a:r>
            <a:endParaRPr lang="zh-CN" altLang="en-US" sz="1200"/>
          </a:p>
        </p:txBody>
      </p:sp>
      <p:sp>
        <p:nvSpPr>
          <p:cNvPr id="24" name="矩形 23"/>
          <p:cNvSpPr/>
          <p:nvPr/>
        </p:nvSpPr>
        <p:spPr>
          <a:xfrm>
            <a:off x="708025" y="4783455"/>
            <a:ext cx="1563370"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应用程序类加载器</a:t>
            </a:r>
            <a:endParaRPr lang="zh-CN" altLang="en-US" sz="1200"/>
          </a:p>
        </p:txBody>
      </p:sp>
      <p:sp>
        <p:nvSpPr>
          <p:cNvPr id="25" name="矩形 24"/>
          <p:cNvSpPr/>
          <p:nvPr/>
        </p:nvSpPr>
        <p:spPr>
          <a:xfrm>
            <a:off x="74930" y="5431155"/>
            <a:ext cx="131635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自定义类加载器</a:t>
            </a:r>
            <a:endParaRPr lang="zh-CN" altLang="en-US" sz="1200"/>
          </a:p>
        </p:txBody>
      </p:sp>
      <p:sp>
        <p:nvSpPr>
          <p:cNvPr id="26" name="矩形 25"/>
          <p:cNvSpPr/>
          <p:nvPr/>
        </p:nvSpPr>
        <p:spPr>
          <a:xfrm>
            <a:off x="1594485" y="5431155"/>
            <a:ext cx="1261745" cy="39560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自定义类加载器</a:t>
            </a:r>
            <a:endParaRPr lang="zh-CN" altLang="en-US" sz="1200"/>
          </a:p>
        </p:txBody>
      </p:sp>
      <p:sp>
        <p:nvSpPr>
          <p:cNvPr id="27" name="右箭头 26"/>
          <p:cNvSpPr/>
          <p:nvPr/>
        </p:nvSpPr>
        <p:spPr>
          <a:xfrm rot="18000000">
            <a:off x="966470" y="522224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右箭头 27"/>
          <p:cNvSpPr/>
          <p:nvPr/>
        </p:nvSpPr>
        <p:spPr>
          <a:xfrm rot="13800000">
            <a:off x="1833245" y="5240655"/>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右箭头 28"/>
          <p:cNvSpPr/>
          <p:nvPr/>
        </p:nvSpPr>
        <p:spPr>
          <a:xfrm rot="16200000">
            <a:off x="1323340" y="458216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rot="16200000">
            <a:off x="1315085" y="3933190"/>
            <a:ext cx="226695"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文本框 30"/>
          <p:cNvSpPr txBox="1"/>
          <p:nvPr/>
        </p:nvSpPr>
        <p:spPr>
          <a:xfrm>
            <a:off x="2764790" y="3841115"/>
            <a:ext cx="5899150" cy="1014730"/>
          </a:xfrm>
          <a:prstGeom prst="rect">
            <a:avLst/>
          </a:prstGeom>
          <a:noFill/>
        </p:spPr>
        <p:txBody>
          <a:bodyPr wrap="square" rtlCol="0">
            <a:spAutoFit/>
          </a:bodyPr>
          <a:p>
            <a:r>
              <a:rPr lang="zh-CN" altLang="en-US" sz="1200"/>
              <a:t>双亲委派的工作过程：</a:t>
            </a:r>
            <a:endParaRPr lang="zh-CN" altLang="en-US" sz="1200"/>
          </a:p>
          <a:p>
            <a:r>
              <a:rPr lang="zh-CN" altLang="en-US" sz="1200"/>
              <a:t>如果一个类加载器收到了类加载的请求，它首先不会自己尝试取加载这个类，而是把这个请求委派给父类加载器取完成，每个层词的类加载器都是如此，因此所有的加载请求都应该传送到顶层的启动类加载器中，只有当父类加载器反馈自己无法完成这个加载请求时，子加载器才会尝试自己去加载</a:t>
            </a:r>
            <a:r>
              <a:rPr lang="en-US" altLang="zh-CN" sz="1200"/>
              <a:t>.</a:t>
            </a:r>
            <a:endParaRPr lang="en-US" altLang="zh-CN"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4495800" y="1596390"/>
            <a:ext cx="1252220" cy="26816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6" name="矩形 5"/>
          <p:cNvSpPr/>
          <p:nvPr/>
        </p:nvSpPr>
        <p:spPr>
          <a:xfrm>
            <a:off x="4635500" y="17233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t>存储单元</a:t>
            </a:r>
            <a:endParaRPr lang="zh-CN" altLang="en-US" sz="1000"/>
          </a:p>
        </p:txBody>
      </p:sp>
      <p:sp>
        <p:nvSpPr>
          <p:cNvPr id="7" name="矩形 6"/>
          <p:cNvSpPr/>
          <p:nvPr/>
        </p:nvSpPr>
        <p:spPr>
          <a:xfrm>
            <a:off x="4635500" y="19939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sp>
        <p:nvSpPr>
          <p:cNvPr id="8" name="矩形 7"/>
          <p:cNvSpPr/>
          <p:nvPr/>
        </p:nvSpPr>
        <p:spPr>
          <a:xfrm>
            <a:off x="4635500" y="22644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9" name="矩形 8"/>
          <p:cNvSpPr/>
          <p:nvPr/>
        </p:nvSpPr>
        <p:spPr>
          <a:xfrm>
            <a:off x="4635500" y="253619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0" name="矩形 9"/>
          <p:cNvSpPr/>
          <p:nvPr/>
        </p:nvSpPr>
        <p:spPr>
          <a:xfrm>
            <a:off x="4635500" y="280670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1" name="矩形 10"/>
          <p:cNvSpPr/>
          <p:nvPr/>
        </p:nvSpPr>
        <p:spPr>
          <a:xfrm>
            <a:off x="4635500" y="307721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2" name="矩形 11"/>
          <p:cNvSpPr/>
          <p:nvPr/>
        </p:nvSpPr>
        <p:spPr>
          <a:xfrm>
            <a:off x="4634865" y="334772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3" name="矩形 12"/>
          <p:cNvSpPr/>
          <p:nvPr/>
        </p:nvSpPr>
        <p:spPr>
          <a:xfrm>
            <a:off x="4634865" y="361823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endParaRPr lang="zh-CN" altLang="en-US"/>
          </a:p>
        </p:txBody>
      </p:sp>
      <p:sp>
        <p:nvSpPr>
          <p:cNvPr id="14" name="矩形 13"/>
          <p:cNvSpPr/>
          <p:nvPr/>
        </p:nvSpPr>
        <p:spPr>
          <a:xfrm>
            <a:off x="4634865" y="3888740"/>
            <a:ext cx="973455" cy="27051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zh-CN" altLang="en-US" sz="1000">
                <a:sym typeface="+mn-ea"/>
              </a:rPr>
              <a:t>存储单元</a:t>
            </a:r>
            <a:endParaRPr lang="zh-CN" altLang="en-US" sz="1000"/>
          </a:p>
        </p:txBody>
      </p:sp>
      <p:cxnSp>
        <p:nvCxnSpPr>
          <p:cNvPr id="15" name="直接箭头连接符 14"/>
          <p:cNvCxnSpPr>
            <a:endCxn id="6" idx="1"/>
          </p:cNvCxnSpPr>
          <p:nvPr/>
        </p:nvCxnSpPr>
        <p:spPr>
          <a:xfrm>
            <a:off x="3206115" y="1385570"/>
            <a:ext cx="1429385" cy="4730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1074420" y="624840"/>
            <a:ext cx="2131695" cy="16402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latin typeface="news" charset="0"/>
                <a:ea typeface="news" charset="0"/>
                <a:cs typeface="news" charset="0"/>
              </a:rPr>
              <a:t>每个方框表示一个存储单元，一个存储单元可以存储</a:t>
            </a:r>
            <a:r>
              <a:rPr lang="en-US" altLang="zh-CN" sz="1000">
                <a:latin typeface="news" charset="0"/>
                <a:ea typeface="news" charset="0"/>
                <a:cs typeface="news" charset="0"/>
              </a:rPr>
              <a:t>8</a:t>
            </a:r>
            <a:r>
              <a:rPr lang="zh-CN" altLang="en-US" sz="1000">
                <a:latin typeface="news" charset="0"/>
                <a:ea typeface="news" charset="0"/>
                <a:cs typeface="news" charset="0"/>
              </a:rPr>
              <a:t>个二进制位（无符号数可以表示</a:t>
            </a:r>
            <a:r>
              <a:rPr lang="en-US" altLang="zh-CN" sz="1000">
                <a:latin typeface="news" charset="0"/>
                <a:ea typeface="news" charset="0"/>
                <a:cs typeface="news" charset="0"/>
              </a:rPr>
              <a:t>0~255</a:t>
            </a:r>
            <a:r>
              <a:rPr lang="zh-CN" altLang="en-US" sz="1000">
                <a:latin typeface="news" charset="0"/>
                <a:ea typeface="news" charset="0"/>
                <a:cs typeface="news" charset="0"/>
              </a:rPr>
              <a:t>；有符号数</a:t>
            </a:r>
            <a:r>
              <a:rPr lang="en-US" altLang="zh-CN" sz="1000">
                <a:latin typeface="news" charset="0"/>
                <a:ea typeface="news" charset="0"/>
                <a:cs typeface="news" charset="0"/>
              </a:rPr>
              <a:t>-127~128</a:t>
            </a:r>
            <a:r>
              <a:rPr lang="zh-CN" altLang="en-US" sz="1000">
                <a:latin typeface="news" charset="0"/>
                <a:ea typeface="news" charset="0"/>
                <a:cs typeface="news" charset="0"/>
              </a:rPr>
              <a:t>）</a:t>
            </a:r>
            <a:r>
              <a:rPr lang="en-US" altLang="zh-CN" sz="1000">
                <a:latin typeface="news" charset="0"/>
                <a:ea typeface="news" charset="0"/>
                <a:cs typeface="news" charset="0"/>
              </a:rPr>
              <a:t>.</a:t>
            </a:r>
            <a:endParaRPr lang="en-US" altLang="zh-CN" sz="1000">
              <a:latin typeface="news" charset="0"/>
              <a:ea typeface="news" charset="0"/>
              <a:cs typeface="news" charset="0"/>
            </a:endParaRPr>
          </a:p>
          <a:p>
            <a:pPr algn="l"/>
            <a:r>
              <a:rPr lang="zh-CN" altLang="en-US" sz="1000">
                <a:latin typeface="news" charset="0"/>
                <a:ea typeface="news" charset="0"/>
                <a:cs typeface="news" charset="0"/>
              </a:rPr>
              <a:t>因此，如果希望存储</a:t>
            </a:r>
            <a:r>
              <a:rPr lang="en-US" altLang="zh-CN" sz="1000">
                <a:latin typeface="news" charset="0"/>
                <a:ea typeface="news" charset="0"/>
                <a:cs typeface="news" charset="0"/>
              </a:rPr>
              <a:t>int</a:t>
            </a:r>
            <a:r>
              <a:rPr lang="zh-CN" altLang="en-US" sz="1000">
                <a:latin typeface="news" charset="0"/>
                <a:ea typeface="news" charset="0"/>
                <a:cs typeface="news" charset="0"/>
              </a:rPr>
              <a:t>（</a:t>
            </a:r>
            <a:r>
              <a:rPr lang="en-US" altLang="zh-CN" sz="1000">
                <a:latin typeface="news" charset="0"/>
                <a:ea typeface="news" charset="0"/>
                <a:cs typeface="news" charset="0"/>
              </a:rPr>
              <a:t>32</a:t>
            </a:r>
            <a:r>
              <a:rPr lang="zh-CN" altLang="en-US" sz="1000">
                <a:latin typeface="news" charset="0"/>
                <a:ea typeface="news" charset="0"/>
                <a:cs typeface="news" charset="0"/>
              </a:rPr>
              <a:t>位）类型的数据，一个存储单元肯定放不下，因此需要存放在</a:t>
            </a:r>
            <a:r>
              <a:rPr lang="en-US" altLang="zh-CN" sz="1000">
                <a:latin typeface="news" charset="0"/>
                <a:ea typeface="news" charset="0"/>
                <a:cs typeface="news" charset="0"/>
              </a:rPr>
              <a:t>4</a:t>
            </a:r>
            <a:r>
              <a:rPr lang="zh-CN" altLang="en-US" sz="1000">
                <a:latin typeface="news" charset="0"/>
                <a:ea typeface="news" charset="0"/>
                <a:cs typeface="news" charset="0"/>
              </a:rPr>
              <a:t>个存储单元</a:t>
            </a:r>
            <a:endParaRPr lang="zh-CN" altLang="en-US" sz="1000">
              <a:latin typeface="news" charset="0"/>
              <a:ea typeface="news" charset="0"/>
              <a:cs typeface="news" charset="0"/>
            </a:endParaRPr>
          </a:p>
        </p:txBody>
      </p:sp>
      <p:sp>
        <p:nvSpPr>
          <p:cNvPr id="17" name="右大括号 16"/>
          <p:cNvSpPr/>
          <p:nvPr/>
        </p:nvSpPr>
        <p:spPr>
          <a:xfrm>
            <a:off x="5845810" y="2264410"/>
            <a:ext cx="202565" cy="1083310"/>
          </a:xfrm>
          <a:prstGeom prst="rightBrace">
            <a:avLst>
              <a:gd name="adj1" fmla="val 5015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8" name="文本框 17"/>
          <p:cNvSpPr txBox="1"/>
          <p:nvPr/>
        </p:nvSpPr>
        <p:spPr>
          <a:xfrm>
            <a:off x="6167120" y="2324735"/>
            <a:ext cx="880110" cy="275590"/>
          </a:xfrm>
          <a:prstGeom prst="rect">
            <a:avLst/>
          </a:prstGeom>
          <a:noFill/>
        </p:spPr>
        <p:txBody>
          <a:bodyPr wrap="square" rtlCol="0">
            <a:spAutoFit/>
          </a:bodyPr>
          <a:p>
            <a:r>
              <a:rPr lang="en-US" altLang="zh-CN" sz="1200"/>
              <a:t>int num</a:t>
            </a:r>
            <a:endParaRPr lang="en-US" altLang="zh-CN" sz="1200"/>
          </a:p>
        </p:txBody>
      </p:sp>
      <p:sp>
        <p:nvSpPr>
          <p:cNvPr id="19" name="矩形 18"/>
          <p:cNvSpPr/>
          <p:nvPr/>
        </p:nvSpPr>
        <p:spPr>
          <a:xfrm>
            <a:off x="6200775" y="2705100"/>
            <a:ext cx="2350770" cy="3638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共使用</a:t>
            </a:r>
            <a:r>
              <a:rPr lang="en-US" altLang="zh-CN" sz="1000"/>
              <a:t>4</a:t>
            </a:r>
            <a:r>
              <a:rPr lang="zh-CN" altLang="en-US" sz="1000"/>
              <a:t>个存储单元存储</a:t>
            </a:r>
            <a:r>
              <a:rPr lang="en-US" altLang="zh-CN" sz="1000"/>
              <a:t>int</a:t>
            </a:r>
            <a:r>
              <a:rPr lang="zh-CN" altLang="en-US" sz="1000"/>
              <a:t>类型的数据</a:t>
            </a:r>
            <a:endParaRPr lang="zh-CN" altLang="en-US" sz="1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8915" y="773430"/>
            <a:ext cx="1447800" cy="4622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200"/>
              <a:t>运行时栈帧结构</a:t>
            </a:r>
            <a:endParaRPr lang="zh-CN" altLang="en-US" sz="1200"/>
          </a:p>
        </p:txBody>
      </p:sp>
      <p:sp>
        <p:nvSpPr>
          <p:cNvPr id="4" name="文本框 3"/>
          <p:cNvSpPr txBox="1"/>
          <p:nvPr/>
        </p:nvSpPr>
        <p:spPr>
          <a:xfrm>
            <a:off x="234315" y="1412875"/>
            <a:ext cx="4199255" cy="460375"/>
          </a:xfrm>
          <a:prstGeom prst="rect">
            <a:avLst/>
          </a:prstGeom>
          <a:noFill/>
        </p:spPr>
        <p:txBody>
          <a:bodyPr wrap="square" rtlCol="0">
            <a:spAutoFit/>
          </a:bodyPr>
          <a:p>
            <a:r>
              <a:rPr lang="zh-CN" altLang="en-US" sz="1200"/>
              <a:t>每个栈帧都包括了局部变量表、操作数栈、动态链接，方法返回地址和一些额外的附加信息</a:t>
            </a:r>
            <a:r>
              <a:rPr lang="en-US" altLang="zh-CN" sz="1200"/>
              <a:t>.</a:t>
            </a:r>
            <a:endParaRPr lang="en-US" altLang="zh-CN" sz="1200"/>
          </a:p>
        </p:txBody>
      </p:sp>
      <p:sp>
        <p:nvSpPr>
          <p:cNvPr id="5" name="矩形 4"/>
          <p:cNvSpPr/>
          <p:nvPr/>
        </p:nvSpPr>
        <p:spPr>
          <a:xfrm>
            <a:off x="234315" y="1909445"/>
            <a:ext cx="2651125" cy="756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200"/>
              <a:t>局部变量表：</a:t>
            </a:r>
            <a:endParaRPr lang="zh-CN" altLang="en-US" sz="1200"/>
          </a:p>
          <a:p>
            <a:pPr algn="l"/>
            <a:r>
              <a:rPr lang="zh-CN" altLang="en-US" sz="1200"/>
              <a:t>是一组变量值存储空间，用于存放方法参数和方法内部定义的局部变量</a:t>
            </a:r>
            <a:endParaRPr lang="zh-CN" altLang="en-US" sz="1200"/>
          </a:p>
        </p:txBody>
      </p:sp>
      <p:sp>
        <p:nvSpPr>
          <p:cNvPr id="6" name="矩形 5"/>
          <p:cNvSpPr/>
          <p:nvPr/>
        </p:nvSpPr>
        <p:spPr>
          <a:xfrm>
            <a:off x="234315" y="2869565"/>
            <a:ext cx="2651125" cy="7569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zh-CN" altLang="en-US" sz="1200"/>
              <a:t>操作数栈：</a:t>
            </a:r>
            <a:endParaRPr lang="zh-CN" altLang="en-US" sz="1200"/>
          </a:p>
          <a:p>
            <a:pPr algn="l"/>
            <a:endParaRPr lang="zh-CN"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0660" y="777240"/>
            <a:ext cx="1364615" cy="3625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Java</a:t>
            </a:r>
            <a:r>
              <a:rPr lang="zh-CN" altLang="en-US" sz="1200"/>
              <a:t>内存模型</a:t>
            </a:r>
            <a:endParaRPr lang="zh-CN" altLang="en-US" sz="1200"/>
          </a:p>
        </p:txBody>
      </p:sp>
      <p:sp>
        <p:nvSpPr>
          <p:cNvPr id="4" name="文本框 3"/>
          <p:cNvSpPr txBox="1"/>
          <p:nvPr/>
        </p:nvSpPr>
        <p:spPr>
          <a:xfrm>
            <a:off x="217805" y="1303655"/>
            <a:ext cx="3954780" cy="1322070"/>
          </a:xfrm>
          <a:prstGeom prst="rect">
            <a:avLst/>
          </a:prstGeom>
          <a:noFill/>
        </p:spPr>
        <p:txBody>
          <a:bodyPr wrap="square" rtlCol="0">
            <a:spAutoFit/>
          </a:bodyPr>
          <a:p>
            <a:r>
              <a:rPr lang="en-US" altLang="zh-CN" sz="1000"/>
              <a:t>Java</a:t>
            </a:r>
            <a:r>
              <a:rPr lang="zh-CN" altLang="en-US" sz="1000"/>
              <a:t>内存模型规定所有变量都保存在主内存中（这里的内存可以类比于物理硬件的内存，此处是虚拟机的一部分）</a:t>
            </a:r>
            <a:endParaRPr lang="zh-CN" altLang="en-US" sz="1000"/>
          </a:p>
          <a:p>
            <a:endParaRPr lang="zh-CN" altLang="en-US" sz="1000"/>
          </a:p>
          <a:p>
            <a:r>
              <a:rPr lang="zh-CN" altLang="en-US" sz="1000"/>
              <a:t>每条线程还有自己的工作内存（类比于处理器高速缓存），线程的工作内存中保存了被该线程使用到的变量的内存副本拷贝。线程对变量的所有操作都在工作内存中进行，而不能直接读写主内存中的变量</a:t>
            </a:r>
            <a:r>
              <a:rPr lang="en-US" altLang="zh-CN" sz="1000"/>
              <a:t>.</a:t>
            </a:r>
            <a:r>
              <a:rPr lang="zh-CN" altLang="en-US" sz="1000"/>
              <a:t>不同的线程之前也无法直接访问对方工作内存中的变量，线程之间的变量传递均需要通过主内存来完成</a:t>
            </a:r>
            <a:r>
              <a:rPr lang="en-US" altLang="zh-CN" sz="1000"/>
              <a:t>.</a:t>
            </a:r>
            <a:endParaRPr lang="en-US" altLang="zh-CN" sz="1000"/>
          </a:p>
        </p:txBody>
      </p:sp>
      <p:sp>
        <p:nvSpPr>
          <p:cNvPr id="5" name="矩形 4"/>
          <p:cNvSpPr/>
          <p:nvPr/>
        </p:nvSpPr>
        <p:spPr>
          <a:xfrm>
            <a:off x="327025" y="2952750"/>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Java</a:t>
            </a:r>
            <a:r>
              <a:rPr lang="zh-CN" altLang="en-US" sz="1200"/>
              <a:t>线程</a:t>
            </a:r>
            <a:endParaRPr lang="zh-CN" altLang="en-US" sz="1200"/>
          </a:p>
        </p:txBody>
      </p:sp>
      <p:sp>
        <p:nvSpPr>
          <p:cNvPr id="6" name="矩形 5"/>
          <p:cNvSpPr/>
          <p:nvPr/>
        </p:nvSpPr>
        <p:spPr>
          <a:xfrm>
            <a:off x="327025" y="3593465"/>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sym typeface="+mn-ea"/>
              </a:rPr>
              <a:t>Java</a:t>
            </a:r>
            <a:r>
              <a:rPr lang="zh-CN" altLang="en-US" sz="1200">
                <a:sym typeface="+mn-ea"/>
              </a:rPr>
              <a:t>线程</a:t>
            </a:r>
            <a:endParaRPr lang="zh-CN" altLang="en-US" sz="1200"/>
          </a:p>
        </p:txBody>
      </p:sp>
      <p:sp>
        <p:nvSpPr>
          <p:cNvPr id="9" name="矩形 8"/>
          <p:cNvSpPr/>
          <p:nvPr/>
        </p:nvSpPr>
        <p:spPr>
          <a:xfrm>
            <a:off x="2094865" y="2952750"/>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工作内存</a:t>
            </a:r>
            <a:endParaRPr lang="zh-CN" altLang="en-US" sz="1200"/>
          </a:p>
        </p:txBody>
      </p:sp>
      <p:sp>
        <p:nvSpPr>
          <p:cNvPr id="10" name="矩形 9"/>
          <p:cNvSpPr/>
          <p:nvPr/>
        </p:nvSpPr>
        <p:spPr>
          <a:xfrm>
            <a:off x="2094865" y="3593465"/>
            <a:ext cx="1136015" cy="4292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sym typeface="+mn-ea"/>
              </a:rPr>
              <a:t>工作内存</a:t>
            </a:r>
            <a:endParaRPr lang="zh-CN" altLang="en-US" sz="1200"/>
          </a:p>
        </p:txBody>
      </p:sp>
      <p:sp>
        <p:nvSpPr>
          <p:cNvPr id="13" name="矩形 12"/>
          <p:cNvSpPr/>
          <p:nvPr/>
        </p:nvSpPr>
        <p:spPr>
          <a:xfrm>
            <a:off x="3836035" y="2608580"/>
            <a:ext cx="815975" cy="18599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save</a:t>
            </a:r>
            <a:r>
              <a:rPr lang="zh-CN" altLang="en-US" sz="1200"/>
              <a:t>和</a:t>
            </a:r>
            <a:r>
              <a:rPr lang="en-US" altLang="zh-CN" sz="1200"/>
              <a:t>load</a:t>
            </a:r>
            <a:r>
              <a:rPr lang="zh-CN" altLang="en-US" sz="1200"/>
              <a:t>操作</a:t>
            </a:r>
            <a:endParaRPr lang="zh-CN" altLang="en-US" sz="1200"/>
          </a:p>
        </p:txBody>
      </p:sp>
      <p:sp>
        <p:nvSpPr>
          <p:cNvPr id="16" name="椭圆 15"/>
          <p:cNvSpPr/>
          <p:nvPr/>
        </p:nvSpPr>
        <p:spPr>
          <a:xfrm>
            <a:off x="5241290" y="3045460"/>
            <a:ext cx="664845" cy="104330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主内存</a:t>
            </a:r>
            <a:endParaRPr lang="zh-CN" altLang="en-US" sz="1200"/>
          </a:p>
        </p:txBody>
      </p:sp>
      <p:sp>
        <p:nvSpPr>
          <p:cNvPr id="17" name="左右箭头 16"/>
          <p:cNvSpPr/>
          <p:nvPr/>
        </p:nvSpPr>
        <p:spPr>
          <a:xfrm>
            <a:off x="1564640" y="307022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左右箭头 17"/>
          <p:cNvSpPr/>
          <p:nvPr/>
        </p:nvSpPr>
        <p:spPr>
          <a:xfrm>
            <a:off x="1564640" y="366458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左右箭头 18"/>
          <p:cNvSpPr/>
          <p:nvPr/>
        </p:nvSpPr>
        <p:spPr>
          <a:xfrm>
            <a:off x="3297555" y="304101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右箭头 19"/>
          <p:cNvSpPr/>
          <p:nvPr/>
        </p:nvSpPr>
        <p:spPr>
          <a:xfrm>
            <a:off x="3297555" y="3681730"/>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左右箭头 20"/>
          <p:cNvSpPr/>
          <p:nvPr/>
        </p:nvSpPr>
        <p:spPr>
          <a:xfrm>
            <a:off x="4711065" y="3441065"/>
            <a:ext cx="471170" cy="2527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6605270" y="141605"/>
            <a:ext cx="1364615" cy="3625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sz="1200"/>
              <a:t>内存屏障</a:t>
            </a:r>
            <a:endParaRPr lang="zh-CN" sz="1200"/>
          </a:p>
        </p:txBody>
      </p:sp>
      <p:sp>
        <p:nvSpPr>
          <p:cNvPr id="23" name="文本框 22"/>
          <p:cNvSpPr txBox="1"/>
          <p:nvPr/>
        </p:nvSpPr>
        <p:spPr>
          <a:xfrm>
            <a:off x="6604000" y="647065"/>
            <a:ext cx="5419090" cy="829945"/>
          </a:xfrm>
          <a:prstGeom prst="rect">
            <a:avLst/>
          </a:prstGeom>
          <a:noFill/>
        </p:spPr>
        <p:txBody>
          <a:bodyPr wrap="square" rtlCol="0">
            <a:spAutoFit/>
          </a:bodyPr>
          <a:p>
            <a:r>
              <a:rPr lang="zh-CN" altLang="en-US" sz="1200"/>
              <a:t>指的是重排序时不能把后面的指令重排序到内存屏障之前的位置。</a:t>
            </a:r>
            <a:endParaRPr lang="zh-CN" altLang="en-US" sz="1200"/>
          </a:p>
          <a:p>
            <a:r>
              <a:rPr lang="zh-CN" altLang="en-US" sz="1200"/>
              <a:t>注意：只有一个</a:t>
            </a:r>
            <a:r>
              <a:rPr lang="en-US" altLang="zh-CN" sz="1200"/>
              <a:t>CPU</a:t>
            </a:r>
            <a:r>
              <a:rPr lang="zh-CN" altLang="en-US" sz="1200"/>
              <a:t>访问，内存并不需要内存屏障，但是如果有两个或更多</a:t>
            </a:r>
            <a:r>
              <a:rPr lang="en-US" altLang="zh-CN" sz="1200"/>
              <a:t>CPU</a:t>
            </a:r>
            <a:r>
              <a:rPr lang="zh-CN" altLang="en-US" sz="1200"/>
              <a:t>访问同一块内存时，且其中一个在观测另一个，就需要内存屏障来保证一致性</a:t>
            </a:r>
            <a:endParaRPr lang="zh-CN" altLang="en-US" sz="1200"/>
          </a:p>
        </p:txBody>
      </p:sp>
      <p:sp>
        <p:nvSpPr>
          <p:cNvPr id="24" name="文本框 23"/>
          <p:cNvSpPr txBox="1"/>
          <p:nvPr/>
        </p:nvSpPr>
        <p:spPr>
          <a:xfrm>
            <a:off x="6377940" y="2548890"/>
            <a:ext cx="5645150" cy="3230245"/>
          </a:xfrm>
          <a:prstGeom prst="rect">
            <a:avLst/>
          </a:prstGeom>
          <a:noFill/>
        </p:spPr>
        <p:txBody>
          <a:bodyPr wrap="square" rtlCol="0">
            <a:spAutoFit/>
          </a:bodyPr>
          <a:p>
            <a:r>
              <a:rPr lang="zh-CN" altLang="en-US" sz="1200"/>
              <a:t>被</a:t>
            </a:r>
            <a:r>
              <a:rPr lang="en-US" altLang="zh-CN" sz="1200"/>
              <a:t>volatile</a:t>
            </a:r>
            <a:r>
              <a:rPr lang="zh-CN" altLang="en-US" sz="1200"/>
              <a:t>关键字修饰的变量保证对所有线程的具有可见性（指的是当一个线程修改了这个变量值，新值对于其他线程来说是可以立即得知的）</a:t>
            </a:r>
            <a:endParaRPr lang="zh-CN" altLang="en-US" sz="1200"/>
          </a:p>
          <a:p>
            <a:r>
              <a:rPr lang="en-US" altLang="zh-CN" sz="1200"/>
              <a:t>volatile</a:t>
            </a:r>
            <a:r>
              <a:rPr lang="zh-CN" altLang="en-US" sz="1200"/>
              <a:t>变量禁止指令重排序优化（普通变量仅仅保证该方法的执行过程中所有依赖赋值结果的地方都能获取到正确的结果，而不能保证变量赋值操作的顺序与程序代码中的执行顺序一致）</a:t>
            </a:r>
            <a:endParaRPr lang="zh-CN" altLang="en-US" sz="1200"/>
          </a:p>
          <a:p>
            <a:endParaRPr lang="zh-CN" altLang="en-US" sz="1200"/>
          </a:p>
          <a:p>
            <a:r>
              <a:rPr lang="en-US" altLang="zh-CN" sz="1200"/>
              <a:t>volatile</a:t>
            </a:r>
            <a:r>
              <a:rPr lang="zh-CN" altLang="en-US" sz="1200"/>
              <a:t>的特殊性是保证了新值能立即同步到主内存中，以及每次使用前立即从主内存刷新，因此，</a:t>
            </a:r>
            <a:r>
              <a:rPr lang="en-US" altLang="zh-CN" sz="1200"/>
              <a:t>volatile</a:t>
            </a:r>
            <a:r>
              <a:rPr lang="zh-CN" altLang="en-US" sz="1200"/>
              <a:t>保证了多线程操作时变量的可见性，而普通变量不能保证这一点</a:t>
            </a:r>
            <a:r>
              <a:rPr lang="en-US" altLang="zh-CN" sz="1200"/>
              <a:t>.</a:t>
            </a:r>
            <a:endParaRPr lang="en-US" altLang="zh-CN" sz="1200"/>
          </a:p>
          <a:p>
            <a:endParaRPr lang="en-US" altLang="zh-CN" sz="1200"/>
          </a:p>
          <a:p>
            <a:r>
              <a:rPr lang="zh-CN" altLang="en-US" sz="1200"/>
              <a:t>除了</a:t>
            </a:r>
            <a:r>
              <a:rPr lang="en-US" altLang="zh-CN" sz="1200"/>
              <a:t>volatile</a:t>
            </a:r>
            <a:r>
              <a:rPr lang="zh-CN" altLang="en-US" sz="1200"/>
              <a:t>关键字，</a:t>
            </a:r>
            <a:r>
              <a:rPr lang="en-US" altLang="zh-CN" sz="1200"/>
              <a:t>synchronized</a:t>
            </a:r>
            <a:r>
              <a:rPr lang="zh-CN" altLang="en-US" sz="1200"/>
              <a:t>和</a:t>
            </a:r>
            <a:r>
              <a:rPr lang="en-US" altLang="zh-CN" sz="1200"/>
              <a:t>final</a:t>
            </a:r>
            <a:r>
              <a:rPr lang="zh-CN" altLang="en-US" sz="1200"/>
              <a:t>也能实现可见性</a:t>
            </a:r>
            <a:r>
              <a:rPr lang="en-US" altLang="zh-CN" sz="1200"/>
              <a:t>.</a:t>
            </a:r>
            <a:endParaRPr lang="en-US" altLang="zh-CN" sz="1200"/>
          </a:p>
          <a:p>
            <a:r>
              <a:rPr lang="zh-CN" altLang="en-US" sz="1200" b="1"/>
              <a:t>同步块的可见性是由</a:t>
            </a:r>
            <a:r>
              <a:rPr lang="en-US" altLang="zh-CN" sz="1200" b="1"/>
              <a:t>“</a:t>
            </a:r>
            <a:r>
              <a:rPr lang="zh-CN" altLang="en-US" sz="1200" b="1"/>
              <a:t>对一个变量执行</a:t>
            </a:r>
            <a:r>
              <a:rPr lang="en-US" altLang="zh-CN" sz="1200" b="1"/>
              <a:t>unlock</a:t>
            </a:r>
            <a:r>
              <a:rPr lang="zh-CN" altLang="en-US" sz="1200" b="1"/>
              <a:t>操作之前，必须先把此变量同步回主内存中</a:t>
            </a:r>
            <a:r>
              <a:rPr lang="en-US" altLang="zh-CN" sz="1200" b="1"/>
              <a:t>”</a:t>
            </a:r>
            <a:r>
              <a:rPr lang="zh-CN" altLang="en-US" sz="1200" b="1"/>
              <a:t>获得的</a:t>
            </a:r>
            <a:r>
              <a:rPr lang="en-US" altLang="zh-CN" sz="1200" b="1"/>
              <a:t>.</a:t>
            </a:r>
            <a:endParaRPr lang="en-US" altLang="zh-CN" sz="1200" b="1"/>
          </a:p>
          <a:p>
            <a:r>
              <a:rPr lang="en-US" altLang="zh-CN" sz="1200" b="1"/>
              <a:t>final</a:t>
            </a:r>
            <a:r>
              <a:rPr lang="zh-CN" altLang="en-US" sz="1200" b="1"/>
              <a:t>关键字的可见性是指：被</a:t>
            </a:r>
            <a:r>
              <a:rPr lang="en-US" altLang="zh-CN" sz="1200" b="1"/>
              <a:t>final</a:t>
            </a:r>
            <a:r>
              <a:rPr lang="zh-CN" altLang="en-US" sz="1200" b="1"/>
              <a:t>修饰的字段在构造器中一旦被初始化完成，并且构造器没有把</a:t>
            </a:r>
            <a:r>
              <a:rPr lang="en-US" altLang="zh-CN" sz="1200" b="1"/>
              <a:t>“this”</a:t>
            </a:r>
            <a:r>
              <a:rPr lang="zh-CN" altLang="en-US" sz="1200" b="1"/>
              <a:t>的引用传递出去，那在其他线程中就能看见</a:t>
            </a:r>
            <a:r>
              <a:rPr lang="en-US" altLang="zh-CN" sz="1200" b="1"/>
              <a:t>final</a:t>
            </a:r>
            <a:r>
              <a:rPr lang="zh-CN" altLang="en-US" sz="1200" b="1"/>
              <a:t>的值</a:t>
            </a:r>
            <a:endParaRPr lang="en-US" altLang="zh-CN" sz="1200"/>
          </a:p>
          <a:p>
            <a:endParaRPr lang="en-US" altLang="zh-CN" sz="1200"/>
          </a:p>
          <a:p>
            <a:endParaRPr lang="en-US" altLang="zh-CN" sz="1200"/>
          </a:p>
        </p:txBody>
      </p:sp>
      <p:sp>
        <p:nvSpPr>
          <p:cNvPr id="25" name="文本框 24"/>
          <p:cNvSpPr txBox="1"/>
          <p:nvPr/>
        </p:nvSpPr>
        <p:spPr>
          <a:xfrm>
            <a:off x="453390" y="4610735"/>
            <a:ext cx="5300980" cy="829945"/>
          </a:xfrm>
          <a:prstGeom prst="rect">
            <a:avLst/>
          </a:prstGeom>
          <a:noFill/>
        </p:spPr>
        <p:txBody>
          <a:bodyPr wrap="square" rtlCol="0">
            <a:spAutoFit/>
          </a:bodyPr>
          <a:p>
            <a:r>
              <a:rPr lang="en-US" altLang="zh-CN" sz="1200"/>
              <a:t>Java</a:t>
            </a:r>
            <a:r>
              <a:rPr lang="zh-CN" altLang="en-US" sz="1200"/>
              <a:t>内存模型是通过在变量修改后将新值同步回主内存，在变量读取前从主内存刷新变量值这种依赖主内存作为传递媒介的方式来实现可见性的</a:t>
            </a:r>
            <a:r>
              <a:rPr lang="en-US" altLang="zh-CN" sz="1200"/>
              <a:t>.</a:t>
            </a:r>
            <a:endParaRPr lang="en-US" altLang="zh-CN" sz="1200"/>
          </a:p>
          <a:p>
            <a:endParaRPr lang="en-US" altLang="zh-CN" sz="1200"/>
          </a:p>
          <a:p>
            <a:endParaRPr lang="en-US" altLang="zh-CN"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00660" y="83185"/>
            <a:ext cx="1363980" cy="4794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JVM</a:t>
            </a:r>
            <a:r>
              <a:rPr lang="zh-CN" altLang="en-US" sz="1200"/>
              <a:t>部分</a:t>
            </a:r>
            <a:endParaRPr lang="zh-CN" altLang="en-US" sz="1200"/>
          </a:p>
        </p:txBody>
      </p:sp>
      <p:sp>
        <p:nvSpPr>
          <p:cNvPr id="3" name="矩形 2"/>
          <p:cNvSpPr/>
          <p:nvPr/>
        </p:nvSpPr>
        <p:spPr>
          <a:xfrm>
            <a:off x="200660" y="815340"/>
            <a:ext cx="1364615" cy="4127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阻塞同步</a:t>
            </a:r>
            <a:endParaRPr lang="zh-CN" altLang="en-US" sz="1200"/>
          </a:p>
        </p:txBody>
      </p:sp>
      <p:sp>
        <p:nvSpPr>
          <p:cNvPr id="4" name="矩形 3"/>
          <p:cNvSpPr/>
          <p:nvPr/>
        </p:nvSpPr>
        <p:spPr>
          <a:xfrm>
            <a:off x="200660" y="1506220"/>
            <a:ext cx="1364615" cy="41275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非阻塞同步</a:t>
            </a:r>
            <a:endParaRPr lang="zh-CN" altLang="en-US" sz="1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34315" y="150495"/>
            <a:ext cx="2019300" cy="479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t>计算机硬件</a:t>
            </a:r>
            <a:endParaRPr lang="zh-CN" altLang="en-US" sz="1200"/>
          </a:p>
        </p:txBody>
      </p:sp>
      <p:sp>
        <p:nvSpPr>
          <p:cNvPr id="3" name="文本框 2"/>
          <p:cNvSpPr txBox="1"/>
          <p:nvPr/>
        </p:nvSpPr>
        <p:spPr>
          <a:xfrm>
            <a:off x="259715" y="722630"/>
            <a:ext cx="11620500" cy="3599815"/>
          </a:xfrm>
          <a:prstGeom prst="rect">
            <a:avLst/>
          </a:prstGeom>
          <a:noFill/>
        </p:spPr>
        <p:txBody>
          <a:bodyPr wrap="square" rtlCol="0">
            <a:spAutoFit/>
          </a:bodyPr>
          <a:p>
            <a:r>
              <a:rPr lang="zh-CN" altLang="en-US" sz="1200"/>
              <a:t>内存是程序运行时的存储空间，同时也用于保存程序运行时所使用的数据.</a:t>
            </a:r>
            <a:endParaRPr lang="zh-CN" altLang="en-US" sz="1200"/>
          </a:p>
          <a:p>
            <a:r>
              <a:rPr lang="zh-CN" altLang="en-US" sz="1200"/>
              <a:t>内存由DRAM（动态随机访问存储器）组成</a:t>
            </a:r>
            <a:endParaRPr lang="zh-CN" altLang="en-US" sz="1200"/>
          </a:p>
          <a:p>
            <a:endParaRPr lang="zh-CN" altLang="en-US" sz="1200"/>
          </a:p>
          <a:p>
            <a:r>
              <a:rPr lang="zh-CN" altLang="en-US" sz="1200"/>
              <a:t>指令集体系结构（体系结构）：是低层次软件和硬件之间的抽象接口，包含了需要编写正确运行的机器语言程序所需要的全部信息，包括指令、寄存器、存储访问和IO等.</a:t>
            </a:r>
            <a:endParaRPr lang="zh-CN" altLang="en-US" sz="1200"/>
          </a:p>
          <a:p>
            <a:endParaRPr lang="zh-CN" altLang="en-US" sz="1200"/>
          </a:p>
          <a:p>
            <a:r>
              <a:rPr lang="zh-CN" altLang="en-US" sz="1200"/>
              <a:t>响应时间指的是完成任务所需要的总时间：包括硬盘访问、内存访问、IO操作的操作系统开销</a:t>
            </a:r>
            <a:endParaRPr lang="zh-CN" altLang="en-US" sz="1200"/>
          </a:p>
          <a:p>
            <a:endParaRPr lang="zh-CN" altLang="en-US" sz="1200"/>
          </a:p>
          <a:p>
            <a:r>
              <a:rPr lang="zh-CN" altLang="en-US" sz="1200"/>
              <a:t>计算机语言的基本单位称为指令，一台计算机的全部指令称为指令集</a:t>
            </a:r>
            <a:endParaRPr lang="zh-CN" altLang="en-US" sz="1200"/>
          </a:p>
          <a:p>
            <a:endParaRPr lang="zh-CN" altLang="en-US" sz="1200"/>
          </a:p>
          <a:p>
            <a:r>
              <a:rPr lang="zh-CN" altLang="en-US" sz="1200"/>
              <a:t>存储程序：多种类型的指令和数据均以数字形式存储于存储器中的概念</a:t>
            </a:r>
            <a:endParaRPr lang="zh-CN" altLang="en-US" sz="1200"/>
          </a:p>
          <a:p>
            <a:endParaRPr lang="zh-CN" altLang="en-US" sz="1200"/>
          </a:p>
          <a:p>
            <a:r>
              <a:rPr lang="zh-CN" altLang="en-US" sz="1200"/>
              <a:t>MIPS算术运算指令的操作数必须来自寄存器</a:t>
            </a:r>
            <a:endParaRPr lang="zh-CN" altLang="en-US" sz="1200"/>
          </a:p>
          <a:p>
            <a:endParaRPr lang="zh-CN" altLang="en-US" sz="1200"/>
          </a:p>
          <a:p>
            <a:endParaRPr lang="zh-CN" altLang="en-US" sz="1200"/>
          </a:p>
          <a:p>
            <a:endParaRPr lang="zh-CN" altLang="en-US" sz="1200"/>
          </a:p>
          <a:p>
            <a:r>
              <a:rPr lang="zh-CN" altLang="en-US" sz="1200"/>
              <a:t>数据元素远多于计算机中寄存器的个数时，因为处理器只能将少量数据保存在寄存器中，因此，这样的数组或结构是存放在存储器中.因此，MIPS需要包含有在存储器和寄存器之间传送数据的指令，称为数据传送指令，如果要访问存储器中的一个字，指令必须给出存储器地址.</a:t>
            </a:r>
            <a:endParaRPr lang="zh-CN" altLang="en-US" sz="1200"/>
          </a:p>
          <a:p>
            <a:endParaRPr lang="zh-CN" altLang="en-US" sz="1200"/>
          </a:p>
          <a:p>
            <a:r>
              <a:rPr lang="zh-CN" altLang="en-US" sz="1200"/>
              <a:t>将数据从存储器复制到寄存器的数据传送指令传送指令称为取数指令.       </a:t>
            </a:r>
            <a:endParaRPr lang="zh-CN"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08546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b="1">
              <a:latin typeface="news" charset="0"/>
              <a:ea typeface="news" charset="0"/>
            </a:endParaRPr>
          </a:p>
        </p:txBody>
      </p:sp>
      <p:sp>
        <p:nvSpPr>
          <p:cNvPr id="3" name="矩形 2"/>
          <p:cNvSpPr/>
          <p:nvPr/>
        </p:nvSpPr>
        <p:spPr>
          <a:xfrm>
            <a:off x="6137275" y="2223135"/>
            <a:ext cx="1243330" cy="2066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endParaRPr lang="zh-CN" altLang="en-US"/>
          </a:p>
        </p:txBody>
      </p:sp>
      <p:sp>
        <p:nvSpPr>
          <p:cNvPr id="4" name="矩形 3"/>
          <p:cNvSpPr/>
          <p:nvPr/>
        </p:nvSpPr>
        <p:spPr>
          <a:xfrm>
            <a:off x="3274060" y="236029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MDR</a:t>
            </a:r>
            <a:endParaRPr lang="en-US" altLang="zh-CN" sz="1000" b="1">
              <a:latin typeface="news" charset="0"/>
              <a:ea typeface="news" charset="0"/>
            </a:endParaRPr>
          </a:p>
        </p:txBody>
      </p:sp>
      <p:sp>
        <p:nvSpPr>
          <p:cNvPr id="6" name="矩形 5"/>
          <p:cNvSpPr/>
          <p:nvPr/>
        </p:nvSpPr>
        <p:spPr>
          <a:xfrm>
            <a:off x="3282950" y="3764915"/>
            <a:ext cx="848995" cy="30035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ctr"/>
            <a:r>
              <a:rPr lang="en-US" altLang="zh-CN" sz="1000" b="1">
                <a:latin typeface="news" charset="0"/>
                <a:ea typeface="news" charset="0"/>
              </a:rPr>
              <a:t>MAR</a:t>
            </a:r>
            <a:endParaRPr lang="en-US" altLang="zh-CN" sz="1000" b="1">
              <a:latin typeface="news" charset="0"/>
              <a:ea typeface="news" charset="0"/>
            </a:endParaRPr>
          </a:p>
        </p:txBody>
      </p:sp>
      <p:sp>
        <p:nvSpPr>
          <p:cNvPr id="7" name="文本框 6"/>
          <p:cNvSpPr txBox="1"/>
          <p:nvPr/>
        </p:nvSpPr>
        <p:spPr>
          <a:xfrm>
            <a:off x="3472180" y="3089910"/>
            <a:ext cx="506730" cy="245110"/>
          </a:xfrm>
          <a:prstGeom prst="rect">
            <a:avLst/>
          </a:prstGeom>
          <a:noFill/>
        </p:spPr>
        <p:txBody>
          <a:bodyPr wrap="square" rtlCol="0">
            <a:spAutoFit/>
          </a:bodyPr>
          <a:p>
            <a:r>
              <a:rPr lang="en-US" altLang="zh-CN" sz="1000" b="1">
                <a:latin typeface="news" charset="0"/>
                <a:ea typeface="news" charset="0"/>
              </a:rPr>
              <a:t>CPU</a:t>
            </a:r>
            <a:endParaRPr lang="en-US" altLang="zh-CN" sz="1000" b="1">
              <a:latin typeface="news" charset="0"/>
              <a:ea typeface="news" charset="0"/>
            </a:endParaRPr>
          </a:p>
        </p:txBody>
      </p:sp>
      <p:sp>
        <p:nvSpPr>
          <p:cNvPr id="8" name="左右箭头 7"/>
          <p:cNvSpPr/>
          <p:nvPr/>
        </p:nvSpPr>
        <p:spPr>
          <a:xfrm>
            <a:off x="4132580" y="2463165"/>
            <a:ext cx="2005330" cy="1631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a:off x="4337685" y="300355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0" name="直接箭头连接符 9"/>
          <p:cNvCxnSpPr/>
          <p:nvPr/>
        </p:nvCxnSpPr>
        <p:spPr>
          <a:xfrm>
            <a:off x="4337685" y="3335020"/>
            <a:ext cx="183451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1" name="右箭头 10"/>
          <p:cNvSpPr/>
          <p:nvPr/>
        </p:nvSpPr>
        <p:spPr>
          <a:xfrm>
            <a:off x="4131945" y="3860800"/>
            <a:ext cx="2014855" cy="1543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505575" y="3089910"/>
            <a:ext cx="506730" cy="245110"/>
          </a:xfrm>
          <a:prstGeom prst="rect">
            <a:avLst/>
          </a:prstGeom>
          <a:noFill/>
        </p:spPr>
        <p:txBody>
          <a:bodyPr wrap="square" rtlCol="0">
            <a:spAutoFit/>
          </a:bodyPr>
          <a:p>
            <a:r>
              <a:rPr lang="zh-CN" altLang="en-US" sz="1000" b="1">
                <a:latin typeface="news" charset="0"/>
                <a:ea typeface="宋体" charset="0"/>
              </a:rPr>
              <a:t>主存</a:t>
            </a:r>
            <a:endParaRPr lang="zh-CN" altLang="en-US" sz="1000" b="1">
              <a:latin typeface="news" charset="0"/>
              <a:ea typeface="宋体" charset="0"/>
            </a:endParaRPr>
          </a:p>
        </p:txBody>
      </p:sp>
      <p:sp>
        <p:nvSpPr>
          <p:cNvPr id="13" name="文本框 12"/>
          <p:cNvSpPr txBox="1"/>
          <p:nvPr/>
        </p:nvSpPr>
        <p:spPr>
          <a:xfrm>
            <a:off x="4885690" y="2218055"/>
            <a:ext cx="831850" cy="245110"/>
          </a:xfrm>
          <a:prstGeom prst="rect">
            <a:avLst/>
          </a:prstGeom>
          <a:noFill/>
        </p:spPr>
        <p:txBody>
          <a:bodyPr wrap="square" rtlCol="0">
            <a:spAutoFit/>
          </a:bodyPr>
          <a:p>
            <a:r>
              <a:rPr lang="zh-CN" altLang="en-US" sz="1000" b="1">
                <a:latin typeface="news" charset="0"/>
                <a:ea typeface="宋体" charset="0"/>
              </a:rPr>
              <a:t>数据总线</a:t>
            </a:r>
            <a:endParaRPr lang="zh-CN" altLang="en-US" sz="1000" b="1">
              <a:latin typeface="news" charset="0"/>
              <a:ea typeface="宋体" charset="0"/>
            </a:endParaRPr>
          </a:p>
        </p:txBody>
      </p:sp>
      <p:sp>
        <p:nvSpPr>
          <p:cNvPr id="14" name="文本框 13"/>
          <p:cNvSpPr txBox="1"/>
          <p:nvPr/>
        </p:nvSpPr>
        <p:spPr>
          <a:xfrm>
            <a:off x="5018405" y="2758440"/>
            <a:ext cx="377825" cy="245110"/>
          </a:xfrm>
          <a:prstGeom prst="rect">
            <a:avLst/>
          </a:prstGeom>
          <a:noFill/>
        </p:spPr>
        <p:txBody>
          <a:bodyPr wrap="square" rtlCol="0">
            <a:spAutoFit/>
          </a:bodyPr>
          <a:p>
            <a:r>
              <a:rPr lang="zh-CN" altLang="en-US" sz="1000" b="1">
                <a:latin typeface="news" charset="0"/>
                <a:ea typeface="宋体" charset="0"/>
              </a:rPr>
              <a:t>读</a:t>
            </a:r>
            <a:endParaRPr lang="zh-CN" altLang="en-US" sz="1000" b="1">
              <a:latin typeface="news" charset="0"/>
              <a:ea typeface="宋体" charset="0"/>
            </a:endParaRPr>
          </a:p>
        </p:txBody>
      </p:sp>
      <p:sp>
        <p:nvSpPr>
          <p:cNvPr id="15" name="文本框 14"/>
          <p:cNvSpPr txBox="1"/>
          <p:nvPr/>
        </p:nvSpPr>
        <p:spPr>
          <a:xfrm>
            <a:off x="5018405" y="3089910"/>
            <a:ext cx="377825" cy="245110"/>
          </a:xfrm>
          <a:prstGeom prst="rect">
            <a:avLst/>
          </a:prstGeom>
          <a:noFill/>
        </p:spPr>
        <p:txBody>
          <a:bodyPr wrap="square" rtlCol="0">
            <a:spAutoFit/>
          </a:bodyPr>
          <a:p>
            <a:r>
              <a:rPr lang="zh-CN" altLang="en-US" sz="1000" b="1">
                <a:latin typeface="news" charset="0"/>
                <a:ea typeface="宋体" charset="0"/>
              </a:rPr>
              <a:t>写</a:t>
            </a:r>
            <a:endParaRPr lang="zh-CN" altLang="en-US" sz="1000" b="1">
              <a:latin typeface="news" charset="0"/>
              <a:ea typeface="宋体" charset="0"/>
            </a:endParaRPr>
          </a:p>
        </p:txBody>
      </p:sp>
      <p:sp>
        <p:nvSpPr>
          <p:cNvPr id="16" name="文本框 15"/>
          <p:cNvSpPr txBox="1"/>
          <p:nvPr/>
        </p:nvSpPr>
        <p:spPr>
          <a:xfrm>
            <a:off x="4885690" y="3615690"/>
            <a:ext cx="694690" cy="245110"/>
          </a:xfrm>
          <a:prstGeom prst="rect">
            <a:avLst/>
          </a:prstGeom>
          <a:noFill/>
        </p:spPr>
        <p:txBody>
          <a:bodyPr wrap="square" rtlCol="0">
            <a:spAutoFit/>
          </a:bodyPr>
          <a:p>
            <a:r>
              <a:rPr lang="zh-CN" altLang="en-US" sz="1000" b="1">
                <a:latin typeface="news" charset="0"/>
                <a:ea typeface="宋体" charset="0"/>
              </a:rPr>
              <a:t>地址总线</a:t>
            </a:r>
            <a:endParaRPr lang="zh-CN" altLang="en-US" sz="1000" b="1">
              <a:latin typeface="news" charset="0"/>
              <a:ea typeface="宋体"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0515" y="167005"/>
            <a:ext cx="3416300" cy="984885"/>
          </a:xfrm>
          <a:prstGeom prst="rect">
            <a:avLst/>
          </a:prstGeom>
        </p:spPr>
        <p:style>
          <a:lnRef idx="1">
            <a:schemeClr val="accent5"/>
          </a:lnRef>
          <a:fillRef idx="2">
            <a:schemeClr val="accent5"/>
          </a:fillRef>
          <a:effectRef idx="1">
            <a:schemeClr val="accent5"/>
          </a:effectRef>
          <a:fontRef idx="minor">
            <a:schemeClr val="dk1"/>
          </a:fontRef>
        </p:style>
        <p:txBody>
          <a:bodyPr rtlCol="0" anchor="ctr"/>
          <a:p>
            <a:pPr algn="l"/>
            <a:r>
              <a:rPr lang="en-US" altLang="zh-CN" sz="1000"/>
              <a:t>MySQL</a:t>
            </a:r>
            <a:r>
              <a:rPr lang="zh-CN" altLang="en-US" sz="1000"/>
              <a:t>：</a:t>
            </a:r>
            <a:endParaRPr lang="zh-CN" altLang="en-US" sz="1000"/>
          </a:p>
          <a:p>
            <a:pPr algn="l"/>
            <a:r>
              <a:rPr lang="en-US" altLang="zh-CN" sz="1000"/>
              <a:t>1.</a:t>
            </a:r>
            <a:r>
              <a:rPr lang="zh-CN" altLang="en-US" sz="1000"/>
              <a:t>基本</a:t>
            </a:r>
            <a:r>
              <a:rPr lang="en-US" altLang="zh-CN" sz="1000"/>
              <a:t>SQL</a:t>
            </a:r>
            <a:r>
              <a:rPr lang="zh-CN" altLang="en-US" sz="1000"/>
              <a:t>语句</a:t>
            </a:r>
            <a:endParaRPr lang="zh-CN" altLang="en-US" sz="1000"/>
          </a:p>
          <a:p>
            <a:pPr algn="l"/>
            <a:r>
              <a:rPr lang="en-US" altLang="zh-CN" sz="1000"/>
              <a:t>2.</a:t>
            </a:r>
            <a:r>
              <a:rPr lang="zh-CN" altLang="en-US" sz="1000"/>
              <a:t>数据库锁</a:t>
            </a:r>
            <a:endParaRPr lang="zh-CN" altLang="en-US" sz="1000"/>
          </a:p>
          <a:p>
            <a:pPr algn="l"/>
            <a:r>
              <a:rPr lang="en-US" altLang="zh-CN" sz="1000"/>
              <a:t>3.</a:t>
            </a:r>
            <a:r>
              <a:rPr lang="zh-CN" altLang="en-US" sz="1000"/>
              <a:t>存储引擎的基本原理</a:t>
            </a:r>
            <a:endParaRPr lang="zh-CN" altLang="en-US" sz="1000"/>
          </a:p>
          <a:p>
            <a:pPr algn="l"/>
            <a:r>
              <a:rPr lang="en-US" altLang="zh-CN" sz="1000"/>
              <a:t>4.</a:t>
            </a:r>
            <a:r>
              <a:rPr lang="zh-CN" altLang="en-US" sz="1000"/>
              <a:t>索引</a:t>
            </a:r>
            <a:endParaRPr lang="zh-CN" altLang="en-US" sz="1000"/>
          </a:p>
        </p:txBody>
      </p:sp>
      <p:sp>
        <p:nvSpPr>
          <p:cNvPr id="3" name="矩形 2"/>
          <p:cNvSpPr/>
          <p:nvPr/>
        </p:nvSpPr>
        <p:spPr>
          <a:xfrm>
            <a:off x="310515" y="1151890"/>
            <a:ext cx="3416300" cy="13633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en-US" sz="1000"/>
              <a:t>Hadoop</a:t>
            </a:r>
            <a:r>
              <a:rPr lang="zh-CN" altLang="en-US" sz="1000"/>
              <a:t>：</a:t>
            </a:r>
            <a:endParaRPr lang="zh-CN" altLang="en-US" sz="1000"/>
          </a:p>
          <a:p>
            <a:pPr algn="l"/>
            <a:r>
              <a:rPr lang="en-US" altLang="zh-CN" sz="1000"/>
              <a:t>1.MR</a:t>
            </a:r>
            <a:r>
              <a:rPr lang="zh-CN" altLang="en-US" sz="1000"/>
              <a:t>基本过程</a:t>
            </a:r>
            <a:endParaRPr lang="zh-CN" altLang="en-US" sz="1000"/>
          </a:p>
          <a:p>
            <a:pPr algn="l"/>
            <a:r>
              <a:rPr lang="en-US" altLang="zh-CN" sz="1000"/>
              <a:t>2.shuffle</a:t>
            </a:r>
            <a:r>
              <a:rPr lang="zh-CN" altLang="en-US" sz="1000"/>
              <a:t>原理</a:t>
            </a:r>
            <a:endParaRPr lang="zh-CN" altLang="en-US" sz="1000"/>
          </a:p>
          <a:p>
            <a:pPr algn="l"/>
            <a:r>
              <a:rPr lang="en-US" altLang="zh-CN" sz="1000"/>
              <a:t>3.HDSF</a:t>
            </a:r>
            <a:r>
              <a:rPr lang="zh-CN" altLang="en-US" sz="1000"/>
              <a:t>读写过程</a:t>
            </a:r>
            <a:endParaRPr lang="zh-CN" altLang="en-US" sz="1000"/>
          </a:p>
          <a:p>
            <a:pPr algn="l"/>
            <a:r>
              <a:rPr lang="en-US" altLang="zh-CN" sz="1000"/>
              <a:t>4.MR</a:t>
            </a:r>
            <a:r>
              <a:rPr lang="zh-CN" altLang="en-US" sz="1000"/>
              <a:t>的几个重点程序</a:t>
            </a:r>
            <a:endParaRPr lang="zh-CN" altLang="en-US" sz="1000"/>
          </a:p>
          <a:p>
            <a:pPr algn="l"/>
            <a:r>
              <a:rPr lang="en-US" altLang="zh-CN" sz="1000"/>
              <a:t>5.HDFS shell</a:t>
            </a:r>
            <a:r>
              <a:rPr lang="zh-CN" altLang="en-US" sz="1000"/>
              <a:t>的常用操作</a:t>
            </a:r>
            <a:endParaRPr lang="zh-CN" altLang="en-US" sz="1000"/>
          </a:p>
          <a:p>
            <a:pPr algn="l"/>
            <a:r>
              <a:rPr lang="en-US" altLang="zh-CN" sz="1000"/>
              <a:t>6.Hadoop</a:t>
            </a:r>
            <a:r>
              <a:rPr lang="zh-CN" altLang="en-US" sz="1000"/>
              <a:t>的优化</a:t>
            </a:r>
            <a:endParaRPr lang="zh-CN" altLang="en-US" sz="1000"/>
          </a:p>
          <a:p>
            <a:pPr algn="l"/>
            <a:r>
              <a:rPr lang="en-US" altLang="zh-CN" sz="1000"/>
              <a:t>7.Yarn</a:t>
            </a:r>
            <a:r>
              <a:rPr lang="zh-CN" altLang="en-US" sz="1000"/>
              <a:t>的原理</a:t>
            </a:r>
            <a:endParaRPr lang="zh-CN" altLang="en-US" sz="1000"/>
          </a:p>
        </p:txBody>
      </p:sp>
      <p:sp>
        <p:nvSpPr>
          <p:cNvPr id="4" name="矩形 3"/>
          <p:cNvSpPr/>
          <p:nvPr/>
        </p:nvSpPr>
        <p:spPr>
          <a:xfrm>
            <a:off x="310515" y="2515235"/>
            <a:ext cx="3416300" cy="13633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en-US" sz="1000"/>
              <a:t>Hive</a:t>
            </a:r>
            <a:r>
              <a:rPr lang="zh-CN" altLang="en-US" sz="1000"/>
              <a:t>：</a:t>
            </a:r>
            <a:endParaRPr lang="zh-CN" altLang="en-US" sz="1000"/>
          </a:p>
          <a:p>
            <a:pPr algn="l"/>
            <a:r>
              <a:rPr lang="en-US" altLang="zh-CN" sz="1000"/>
              <a:t>1.Hive</a:t>
            </a:r>
            <a:r>
              <a:rPr lang="zh-CN" altLang="en-US" sz="1000"/>
              <a:t>的原理和执行流程</a:t>
            </a:r>
            <a:endParaRPr lang="zh-CN" altLang="en-US" sz="1000"/>
          </a:p>
          <a:p>
            <a:pPr algn="l"/>
            <a:r>
              <a:rPr lang="en-US" altLang="zh-CN" sz="1000"/>
              <a:t>2.HQL</a:t>
            </a:r>
            <a:r>
              <a:rPr lang="zh-CN" altLang="en-US" sz="1000"/>
              <a:t>的多表操作</a:t>
            </a:r>
            <a:endParaRPr lang="zh-CN" altLang="en-US" sz="1000"/>
          </a:p>
          <a:p>
            <a:pPr algn="l"/>
            <a:r>
              <a:rPr lang="en-US" altLang="zh-CN" sz="1000"/>
              <a:t>3.</a:t>
            </a:r>
            <a:r>
              <a:rPr lang="zh-CN" altLang="en-US" sz="1000"/>
              <a:t>与传统数据库的区别</a:t>
            </a:r>
            <a:endParaRPr lang="zh-CN" altLang="en-US" sz="1000"/>
          </a:p>
          <a:p>
            <a:pPr algn="l"/>
            <a:r>
              <a:rPr lang="en-US" altLang="zh-CN" sz="1000"/>
              <a:t>4.HQL</a:t>
            </a:r>
            <a:r>
              <a:rPr lang="zh-CN" altLang="en-US" sz="1000"/>
              <a:t>的几个题目</a:t>
            </a:r>
            <a:endParaRPr lang="zh-CN" altLang="en-US" sz="1000"/>
          </a:p>
          <a:p>
            <a:pPr algn="l"/>
            <a:r>
              <a:rPr lang="en-US" altLang="zh-CN" sz="1000"/>
              <a:t>5.</a:t>
            </a:r>
            <a:r>
              <a:rPr lang="zh-CN" altLang="en-US" sz="1000"/>
              <a:t>内置函数</a:t>
            </a:r>
            <a:endParaRPr lang="zh-CN" altLang="en-US" sz="1000"/>
          </a:p>
          <a:p>
            <a:pPr algn="l"/>
            <a:r>
              <a:rPr lang="en-US" altLang="zh-CN" sz="1000"/>
              <a:t>6.UDF</a:t>
            </a:r>
            <a:r>
              <a:rPr lang="zh-CN" altLang="en-US" sz="1000"/>
              <a:t>、</a:t>
            </a:r>
            <a:r>
              <a:rPr lang="en-US" altLang="zh-CN" sz="1000"/>
              <a:t>UDTF</a:t>
            </a:r>
            <a:r>
              <a:rPr lang="zh-CN" altLang="en-US" sz="1000"/>
              <a:t>的基本过程</a:t>
            </a:r>
            <a:endParaRPr lang="zh-CN" altLang="en-US" sz="1000"/>
          </a:p>
        </p:txBody>
      </p:sp>
      <p:sp>
        <p:nvSpPr>
          <p:cNvPr id="5" name="矩形 4"/>
          <p:cNvSpPr/>
          <p:nvPr/>
        </p:nvSpPr>
        <p:spPr>
          <a:xfrm>
            <a:off x="4029710" y="167005"/>
            <a:ext cx="3416300" cy="12960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sz="1000"/>
              <a:t>Java</a:t>
            </a:r>
            <a:r>
              <a:rPr lang="zh-CN" altLang="en-US" sz="1000"/>
              <a:t>：</a:t>
            </a:r>
            <a:endParaRPr lang="zh-CN" altLang="en-US" sz="1000"/>
          </a:p>
          <a:p>
            <a:pPr algn="l"/>
            <a:r>
              <a:rPr lang="en-US" altLang="zh-CN" sz="1000"/>
              <a:t>1.</a:t>
            </a:r>
            <a:r>
              <a:rPr lang="zh-CN" altLang="en-US" sz="1000"/>
              <a:t>最基本的</a:t>
            </a:r>
            <a:r>
              <a:rPr lang="en-US" altLang="zh-CN" sz="1000"/>
              <a:t>API</a:t>
            </a:r>
            <a:r>
              <a:rPr lang="zh-CN" altLang="en-US" sz="1000"/>
              <a:t>使用（集合、</a:t>
            </a:r>
            <a:r>
              <a:rPr lang="en-US" altLang="zh-CN" sz="1000"/>
              <a:t>IO</a:t>
            </a:r>
            <a:r>
              <a:rPr lang="zh-CN" altLang="en-US" sz="1000"/>
              <a:t>）</a:t>
            </a:r>
            <a:endParaRPr lang="zh-CN" altLang="en-US" sz="1000"/>
          </a:p>
          <a:p>
            <a:pPr algn="l"/>
            <a:r>
              <a:rPr lang="en-US" altLang="zh-CN" sz="1000"/>
              <a:t>2.Java</a:t>
            </a:r>
            <a:r>
              <a:rPr lang="zh-CN" altLang="en-US" sz="1000"/>
              <a:t>的</a:t>
            </a:r>
            <a:r>
              <a:rPr lang="en-US" altLang="zh-CN" sz="1000"/>
              <a:t>200</a:t>
            </a:r>
            <a:r>
              <a:rPr lang="zh-CN" altLang="en-US" sz="1000"/>
              <a:t>道题目</a:t>
            </a:r>
            <a:endParaRPr lang="zh-CN" altLang="en-US" sz="1000"/>
          </a:p>
          <a:p>
            <a:pPr algn="l"/>
            <a:r>
              <a:rPr lang="en-US" altLang="zh-CN" sz="1000"/>
              <a:t>3.</a:t>
            </a:r>
            <a:r>
              <a:rPr lang="zh-CN" altLang="en-US" sz="1000"/>
              <a:t>多线程</a:t>
            </a:r>
            <a:endParaRPr lang="zh-CN" altLang="en-US" sz="1000"/>
          </a:p>
          <a:p>
            <a:pPr algn="l"/>
            <a:r>
              <a:rPr lang="en-US" altLang="zh-CN" sz="1000"/>
              <a:t>4.</a:t>
            </a:r>
            <a:r>
              <a:rPr lang="zh-CN" altLang="en-US" sz="1000"/>
              <a:t>并发操作的基础</a:t>
            </a:r>
            <a:endParaRPr lang="zh-CN" altLang="en-US" sz="1000"/>
          </a:p>
          <a:p>
            <a:pPr algn="l"/>
            <a:r>
              <a:rPr lang="en-US" altLang="zh-CN" sz="1000"/>
              <a:t>5.JVM</a:t>
            </a:r>
            <a:r>
              <a:rPr lang="zh-CN" altLang="en-US" sz="1000"/>
              <a:t>内部机制及其优化的一些常用方法</a:t>
            </a:r>
            <a:endParaRPr lang="zh-CN" altLang="en-US" sz="1000"/>
          </a:p>
        </p:txBody>
      </p:sp>
      <p:sp>
        <p:nvSpPr>
          <p:cNvPr id="6" name="矩形 5"/>
          <p:cNvSpPr/>
          <p:nvPr/>
        </p:nvSpPr>
        <p:spPr>
          <a:xfrm>
            <a:off x="310515" y="3878580"/>
            <a:ext cx="3416300" cy="1153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sz="1000"/>
              <a:t>数据结构基础（包括算法题）</a:t>
            </a:r>
            <a:endParaRPr lang="zh-CN" sz="1000"/>
          </a:p>
          <a:p>
            <a:pPr algn="l"/>
            <a:r>
              <a:rPr lang="zh-CN" sz="1000"/>
              <a:t>计算机网络</a:t>
            </a:r>
            <a:endParaRPr lang="zh-CN" sz="1000"/>
          </a:p>
          <a:p>
            <a:pPr algn="l"/>
            <a:r>
              <a:rPr lang="zh-CN" sz="1000"/>
              <a:t>操作系统</a:t>
            </a:r>
            <a:endParaRPr lang="zh-CN" sz="1000"/>
          </a:p>
          <a:p>
            <a:pPr algn="l"/>
            <a:r>
              <a:rPr lang="en-US" altLang="zh-CN" sz="1000"/>
              <a:t>Linux</a:t>
            </a:r>
            <a:r>
              <a:rPr lang="zh-CN" altLang="en-US" sz="1000"/>
              <a:t>的常用操作（</a:t>
            </a:r>
            <a:r>
              <a:rPr lang="en-US" altLang="zh-CN" sz="1000"/>
              <a:t>sed</a:t>
            </a:r>
            <a:r>
              <a:rPr lang="zh-CN" altLang="en-US" sz="1000"/>
              <a:t>、</a:t>
            </a:r>
            <a:r>
              <a:rPr lang="en-US" altLang="zh-CN" sz="1000"/>
              <a:t>awk</a:t>
            </a:r>
            <a:r>
              <a:rPr lang="zh-CN" altLang="en-US" sz="1000"/>
              <a:t>、</a:t>
            </a:r>
            <a:r>
              <a:rPr lang="en-US" altLang="zh-CN" sz="1000"/>
              <a:t>cut</a:t>
            </a:r>
            <a:r>
              <a:rPr lang="zh-CN" altLang="en-US" sz="1000"/>
              <a:t>、</a:t>
            </a:r>
            <a:r>
              <a:rPr lang="en-US" altLang="zh-CN" sz="1000"/>
              <a:t>sort</a:t>
            </a:r>
            <a:r>
              <a:rPr lang="zh-CN" altLang="en-US" sz="1000"/>
              <a:t>）</a:t>
            </a:r>
            <a:endParaRPr lang="zh-CN" altLang="en-US" sz="1000"/>
          </a:p>
          <a:p>
            <a:pPr algn="l"/>
            <a:r>
              <a:rPr lang="en-US" altLang="zh-CN" sz="1000"/>
              <a:t>Python</a:t>
            </a:r>
            <a:r>
              <a:rPr lang="zh-CN" altLang="en-US" sz="1000"/>
              <a:t>的一些基本操作</a:t>
            </a:r>
            <a:endParaRPr lang="zh-CN" altLang="en-US" sz="1000"/>
          </a:p>
        </p:txBody>
      </p:sp>
      <p:sp>
        <p:nvSpPr>
          <p:cNvPr id="7" name="矩形 6"/>
          <p:cNvSpPr/>
          <p:nvPr/>
        </p:nvSpPr>
        <p:spPr>
          <a:xfrm>
            <a:off x="310515" y="5032375"/>
            <a:ext cx="3416300" cy="1363345"/>
          </a:xfrm>
          <a:prstGeom prst="rect">
            <a:avLst/>
          </a:prstGeom>
        </p:spPr>
        <p:style>
          <a:lnRef idx="1">
            <a:schemeClr val="dk1"/>
          </a:lnRef>
          <a:fillRef idx="3">
            <a:schemeClr val="dk1"/>
          </a:fillRef>
          <a:effectRef idx="2">
            <a:schemeClr val="dk1"/>
          </a:effectRef>
          <a:fontRef idx="minor">
            <a:schemeClr val="lt1"/>
          </a:fontRef>
        </p:style>
        <p:txBody>
          <a:bodyPr rtlCol="0" anchor="ctr"/>
          <a:p>
            <a:pPr algn="l"/>
            <a:r>
              <a:rPr lang="zh-CN" sz="1000"/>
              <a:t>其他的一些工具：</a:t>
            </a:r>
            <a:endParaRPr lang="zh-CN" sz="1000"/>
          </a:p>
          <a:p>
            <a:pPr algn="l"/>
            <a:r>
              <a:rPr lang="en-US" altLang="zh-CN" sz="1000"/>
              <a:t>zookeeper</a:t>
            </a:r>
            <a:endParaRPr lang="en-US" altLang="zh-CN" sz="1000"/>
          </a:p>
          <a:p>
            <a:pPr algn="l"/>
            <a:r>
              <a:rPr lang="en-US" altLang="zh-CN" sz="1000"/>
              <a:t>flume</a:t>
            </a:r>
            <a:endParaRPr lang="en-US" altLang="zh-CN" sz="1000"/>
          </a:p>
          <a:p>
            <a:pPr algn="l"/>
            <a:r>
              <a:rPr lang="en-US" altLang="zh-CN" sz="1000"/>
              <a:t>kafka</a:t>
            </a:r>
            <a:endParaRPr lang="en-US" altLang="zh-CN" sz="1000"/>
          </a:p>
          <a:p>
            <a:pPr algn="l"/>
            <a:r>
              <a:rPr lang="en-US" altLang="zh-CN" sz="1000"/>
              <a:t>redis</a:t>
            </a:r>
            <a:endParaRPr lang="en-US" altLang="zh-CN" sz="1000"/>
          </a:p>
          <a:p>
            <a:pPr algn="l"/>
            <a:r>
              <a:rPr lang="en-US" altLang="zh-CN" sz="1000"/>
              <a:t>CDH</a:t>
            </a:r>
            <a:r>
              <a:rPr lang="zh-CN" altLang="en-US" sz="1000"/>
              <a:t>的版本</a:t>
            </a:r>
            <a:endParaRPr lang="zh-CN" altLang="en-US" sz="1000"/>
          </a:p>
          <a:p>
            <a:pPr algn="l"/>
            <a:r>
              <a:rPr lang="en-US" altLang="zh-CN" sz="1000"/>
              <a:t>Spark</a:t>
            </a:r>
            <a:r>
              <a:rPr lang="zh-CN" altLang="en-US" sz="1000"/>
              <a:t>、</a:t>
            </a:r>
            <a:r>
              <a:rPr lang="en-US" altLang="zh-CN" sz="1000"/>
              <a:t>Hbase</a:t>
            </a:r>
            <a:r>
              <a:rPr lang="zh-CN" altLang="en-US" sz="1000"/>
              <a:t>的了解</a:t>
            </a:r>
            <a:endParaRPr lang="zh-CN" sz="1000"/>
          </a:p>
        </p:txBody>
      </p:sp>
      <p:sp>
        <p:nvSpPr>
          <p:cNvPr id="8" name="矩形 7"/>
          <p:cNvSpPr/>
          <p:nvPr/>
        </p:nvSpPr>
        <p:spPr>
          <a:xfrm>
            <a:off x="4029710" y="1463040"/>
            <a:ext cx="3416300" cy="13963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l"/>
            <a:r>
              <a:rPr lang="zh-CN" sz="1000"/>
              <a:t>项目：</a:t>
            </a:r>
            <a:endParaRPr lang="zh-CN" sz="1000"/>
          </a:p>
          <a:p>
            <a:pPr algn="l"/>
            <a:r>
              <a:rPr lang="en-US" altLang="zh-CN" sz="1000"/>
              <a:t>1.</a:t>
            </a:r>
            <a:r>
              <a:rPr lang="zh-CN" altLang="en-US" sz="1000"/>
              <a:t>背景</a:t>
            </a:r>
            <a:endParaRPr lang="zh-CN" altLang="en-US" sz="1000"/>
          </a:p>
          <a:p>
            <a:pPr algn="l"/>
            <a:r>
              <a:rPr lang="en-US" altLang="zh-CN" sz="1000"/>
              <a:t>2.</a:t>
            </a:r>
            <a:r>
              <a:rPr lang="zh-CN" altLang="en-US" sz="1000"/>
              <a:t>用到的技术</a:t>
            </a:r>
            <a:endParaRPr lang="zh-CN" altLang="en-US" sz="1000"/>
          </a:p>
          <a:p>
            <a:pPr algn="l"/>
            <a:r>
              <a:rPr lang="en-US" altLang="zh-CN" sz="1000"/>
              <a:t>3.</a:t>
            </a:r>
            <a:r>
              <a:rPr lang="zh-CN" altLang="en-US" sz="1000"/>
              <a:t>流程图</a:t>
            </a:r>
            <a:endParaRPr lang="zh-CN" altLang="en-US" sz="1000"/>
          </a:p>
          <a:p>
            <a:pPr algn="l"/>
            <a:r>
              <a:rPr lang="en-US" altLang="zh-CN" sz="1000"/>
              <a:t>4.</a:t>
            </a:r>
            <a:r>
              <a:rPr lang="zh-CN" altLang="en-US" sz="1000"/>
              <a:t>基本过程</a:t>
            </a:r>
            <a:endParaRPr lang="zh-CN" altLang="en-US" sz="1000"/>
          </a:p>
          <a:p>
            <a:pPr algn="l"/>
            <a:r>
              <a:rPr lang="en-US" altLang="zh-CN" sz="1000"/>
              <a:t>5.</a:t>
            </a:r>
            <a:r>
              <a:rPr lang="zh-CN" altLang="en-US" sz="1000"/>
              <a:t>各个表之间的关系</a:t>
            </a:r>
            <a:endParaRPr lang="zh-CN" altLang="en-US" sz="1000"/>
          </a:p>
          <a:p>
            <a:pPr algn="l"/>
            <a:r>
              <a:rPr lang="en-US" altLang="zh-CN" sz="1000"/>
              <a:t>6.</a:t>
            </a:r>
            <a:r>
              <a:rPr lang="zh-CN" altLang="en-US" sz="1000"/>
              <a:t>如何优化</a:t>
            </a:r>
            <a:endParaRPr lang="zh-CN" altLang="en-US" sz="1000"/>
          </a:p>
        </p:txBody>
      </p:sp>
      <p:sp>
        <p:nvSpPr>
          <p:cNvPr id="9" name="圆角矩形 8"/>
          <p:cNvSpPr/>
          <p:nvPr/>
        </p:nvSpPr>
        <p:spPr>
          <a:xfrm>
            <a:off x="4054475" y="3028315"/>
            <a:ext cx="7952105" cy="36855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复习计划：</a:t>
            </a:r>
            <a:endParaRPr lang="zh-CN" altLang="en-US" sz="1000"/>
          </a:p>
          <a:p>
            <a:pPr algn="l"/>
            <a:r>
              <a:rPr lang="en-US" altLang="zh-CN" sz="1000"/>
              <a:t>8.27</a:t>
            </a:r>
            <a:endParaRPr lang="en-US" altLang="zh-CN" sz="1000"/>
          </a:p>
          <a:p>
            <a:pPr algn="l"/>
            <a:r>
              <a:rPr lang="en-US" altLang="zh-CN" sz="1000"/>
              <a:t>7:40</a:t>
            </a:r>
            <a:r>
              <a:rPr lang="zh-CN" altLang="en-US" sz="1000"/>
              <a:t>～</a:t>
            </a:r>
            <a:r>
              <a:rPr lang="en-US" altLang="zh-CN" sz="1000"/>
              <a:t>10:20	</a:t>
            </a:r>
            <a:r>
              <a:rPr lang="zh-CN" altLang="en-US" sz="1000"/>
              <a:t>算法题</a:t>
            </a:r>
            <a:endParaRPr lang="zh-CN" altLang="en-US" sz="1000"/>
          </a:p>
          <a:p>
            <a:pPr algn="l"/>
            <a:r>
              <a:rPr lang="en-US" altLang="zh-CN" sz="1000"/>
              <a:t>~11:10	</a:t>
            </a:r>
            <a:r>
              <a:rPr lang="zh-CN" altLang="en-US" sz="1000"/>
              <a:t>操作系统</a:t>
            </a:r>
            <a:endParaRPr lang="zh-CN" altLang="en-US" sz="1000"/>
          </a:p>
          <a:p>
            <a:pPr algn="l"/>
            <a:r>
              <a:rPr lang="en-US" altLang="zh-CN" sz="1000"/>
              <a:t>12:30~13:30	</a:t>
            </a:r>
            <a:r>
              <a:rPr lang="zh-CN" altLang="en-US" sz="1000"/>
              <a:t>计算机网络</a:t>
            </a:r>
            <a:endParaRPr lang="zh-CN" altLang="en-US" sz="1000"/>
          </a:p>
          <a:p>
            <a:pPr algn="l"/>
            <a:r>
              <a:rPr lang="zh-CN" altLang="en-US" sz="1000"/>
              <a:t>下午</a:t>
            </a:r>
            <a:r>
              <a:rPr lang="en-US" altLang="zh-CN" sz="1000"/>
              <a:t>	MySQL</a:t>
            </a:r>
            <a:endParaRPr lang="en-US" altLang="zh-CN" sz="1000"/>
          </a:p>
          <a:p>
            <a:pPr algn="l"/>
            <a:r>
              <a:rPr lang="en-US" altLang="zh-CN" sz="1000"/>
              <a:t>~19:00	Linux</a:t>
            </a:r>
            <a:r>
              <a:rPr lang="zh-CN" altLang="en-US" sz="1000"/>
              <a:t>操作</a:t>
            </a:r>
            <a:endParaRPr lang="zh-CN" altLang="en-US" sz="1000"/>
          </a:p>
          <a:p>
            <a:pPr algn="l"/>
            <a:r>
              <a:rPr lang="en-US" altLang="zh-CN" sz="1000"/>
              <a:t>~21:40	</a:t>
            </a:r>
            <a:r>
              <a:rPr lang="zh-CN" altLang="en-US" sz="1000"/>
              <a:t>项目</a:t>
            </a:r>
            <a:endParaRPr lang="zh-CN" altLang="en-US" sz="1000"/>
          </a:p>
          <a:p>
            <a:pPr algn="l"/>
            <a:r>
              <a:rPr lang="en-US" altLang="zh-CN" sz="1000"/>
              <a:t>~22:30	Hive</a:t>
            </a:r>
            <a:endParaRPr lang="zh-CN" altLang="en-US" sz="1000"/>
          </a:p>
          <a:p>
            <a:pPr algn="l"/>
            <a:endParaRPr lang="zh-CN" altLang="en-US" sz="10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92405" y="167640"/>
            <a:ext cx="5637530" cy="1753235"/>
          </a:xfrm>
          <a:prstGeom prst="rect">
            <a:avLst/>
          </a:prstGeom>
          <a:noFill/>
        </p:spPr>
        <p:txBody>
          <a:bodyPr wrap="square" rtlCol="0">
            <a:spAutoFit/>
          </a:bodyPr>
          <a:p>
            <a:r>
              <a:rPr lang="en-US" altLang="zh-CN" sz="1200"/>
              <a:t>awk</a:t>
            </a:r>
            <a:r>
              <a:rPr lang="zh-CN" altLang="en-US" sz="1200"/>
              <a:t>命令的用法：</a:t>
            </a:r>
            <a:endParaRPr lang="zh-CN" altLang="en-US" sz="1200"/>
          </a:p>
          <a:p>
            <a:r>
              <a:rPr lang="zh-CN" altLang="en-US" sz="1200"/>
              <a:t>https://www.cnblogs.com/hepeilinnow/p/10331095.html</a:t>
            </a:r>
            <a:endParaRPr lang="zh-CN" altLang="en-US" sz="1200"/>
          </a:p>
          <a:p>
            <a:r>
              <a:rPr lang="zh-CN" altLang="en-US" sz="1200"/>
              <a:t>https://www.cnblogs.com/DaweiJ/p/8463382.html</a:t>
            </a:r>
            <a:endParaRPr lang="zh-CN" altLang="en-US" sz="1200"/>
          </a:p>
          <a:p>
            <a:endParaRPr lang="zh-CN" altLang="en-US" sz="1200"/>
          </a:p>
          <a:p>
            <a:r>
              <a:rPr lang="en-US" altLang="zh-CN" sz="1200"/>
              <a:t>sed</a:t>
            </a:r>
            <a:r>
              <a:rPr lang="zh-CN" altLang="en-US" sz="1200"/>
              <a:t>命令的用法：</a:t>
            </a:r>
            <a:endParaRPr lang="zh-CN" altLang="en-US" sz="1200"/>
          </a:p>
          <a:p>
            <a:r>
              <a:rPr lang="zh-CN" altLang="en-US" sz="1200"/>
              <a:t>https://www.cnblogs.com/A121/p/10621152.html</a:t>
            </a:r>
            <a:endParaRPr lang="zh-CN" altLang="en-US" sz="1200"/>
          </a:p>
          <a:p>
            <a:endParaRPr lang="zh-CN" altLang="en-US" sz="1200"/>
          </a:p>
          <a:p>
            <a:r>
              <a:rPr lang="en-US" altLang="zh-CN" sz="1200"/>
              <a:t>sort</a:t>
            </a:r>
            <a:r>
              <a:rPr lang="zh-CN" altLang="en-US" sz="1200"/>
              <a:t>和</a:t>
            </a:r>
            <a:r>
              <a:rPr lang="en-US" altLang="zh-CN" sz="1200"/>
              <a:t>uniq</a:t>
            </a:r>
            <a:r>
              <a:rPr lang="zh-CN" altLang="en-US" sz="1200"/>
              <a:t>命令的一些结合用法：</a:t>
            </a:r>
            <a:endParaRPr lang="zh-CN" altLang="en-US" sz="1200"/>
          </a:p>
          <a:p>
            <a:r>
              <a:rPr lang="zh-CN" altLang="en-US" sz="1200"/>
              <a:t>https://www.cnblogs.com/ftl1012/p/uniq.html</a:t>
            </a:r>
            <a:endParaRPr lang="zh-CN" altLang="en-US" sz="1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线程的生命周期"/>
          <p:cNvPicPr>
            <a:picLocks noChangeAspect="1"/>
          </p:cNvPicPr>
          <p:nvPr/>
        </p:nvPicPr>
        <p:blipFill>
          <a:blip r:embed="rId1"/>
          <a:stretch>
            <a:fillRect/>
          </a:stretch>
        </p:blipFill>
        <p:spPr>
          <a:xfrm>
            <a:off x="2110105" y="43180"/>
            <a:ext cx="7736205" cy="6771640"/>
          </a:xfrm>
          <a:prstGeom prst="rect">
            <a:avLst/>
          </a:prstGeom>
        </p:spPr>
      </p:pic>
      <p:sp>
        <p:nvSpPr>
          <p:cNvPr id="4" name="文本框 3"/>
          <p:cNvSpPr txBox="1"/>
          <p:nvPr/>
        </p:nvSpPr>
        <p:spPr>
          <a:xfrm>
            <a:off x="318770" y="261620"/>
            <a:ext cx="2686050" cy="306705"/>
          </a:xfrm>
          <a:prstGeom prst="rect">
            <a:avLst/>
          </a:prstGeom>
          <a:noFill/>
        </p:spPr>
        <p:txBody>
          <a:bodyPr wrap="square" rtlCol="0">
            <a:spAutoFit/>
          </a:bodyPr>
          <a:p>
            <a:r>
              <a:rPr lang="zh-CN" altLang="en-US" sz="1400"/>
              <a:t>线程的生命周期</a:t>
            </a:r>
            <a:endParaRPr lang="zh-CN" altLang="en-US" sz="1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26060" y="201295"/>
            <a:ext cx="1346835" cy="3867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altLang="en-US" sz="1200"/>
              <a:t>二叉树题目</a:t>
            </a:r>
            <a:endParaRPr lang="zh-CN" altLang="en-US" sz="1200"/>
          </a:p>
        </p:txBody>
      </p:sp>
      <p:sp>
        <p:nvSpPr>
          <p:cNvPr id="4" name="矩形 3"/>
          <p:cNvSpPr/>
          <p:nvPr/>
        </p:nvSpPr>
        <p:spPr>
          <a:xfrm>
            <a:off x="226060" y="748030"/>
            <a:ext cx="3315335" cy="6229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endParaRPr lang="zh-CN" altLang="en-US" sz="1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MIPS操作数"/>
          <p:cNvPicPr>
            <a:picLocks noChangeAspect="1"/>
          </p:cNvPicPr>
          <p:nvPr/>
        </p:nvPicPr>
        <p:blipFill>
          <a:blip r:embed="rId1"/>
          <a:stretch>
            <a:fillRect/>
          </a:stretch>
        </p:blipFill>
        <p:spPr>
          <a:xfrm>
            <a:off x="923290" y="1291590"/>
            <a:ext cx="10058400" cy="2861310"/>
          </a:xfrm>
          <a:prstGeom prst="rect">
            <a:avLst/>
          </a:prstGeom>
        </p:spPr>
      </p:pic>
      <p:sp>
        <p:nvSpPr>
          <p:cNvPr id="4" name="矩形 3"/>
          <p:cNvSpPr/>
          <p:nvPr/>
        </p:nvSpPr>
        <p:spPr>
          <a:xfrm>
            <a:off x="309880" y="310515"/>
            <a:ext cx="1506855" cy="48768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计算机硬件部分</a:t>
            </a:r>
            <a:endParaRPr lang="zh-CN" altLang="en-US" sz="1200"/>
          </a:p>
        </p:txBody>
      </p:sp>
      <p:sp>
        <p:nvSpPr>
          <p:cNvPr id="5" name="矩形 4"/>
          <p:cNvSpPr/>
          <p:nvPr/>
        </p:nvSpPr>
        <p:spPr>
          <a:xfrm>
            <a:off x="1033780" y="4349750"/>
            <a:ext cx="7656195" cy="18008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l"/>
            <a:r>
              <a:rPr lang="zh-CN" altLang="en-US" sz="1000"/>
              <a:t>原码：使用二进制表示数值，最高位表示符号（</a:t>
            </a:r>
            <a:r>
              <a:rPr lang="en-US" altLang="zh-CN" sz="1000"/>
              <a:t>0</a:t>
            </a:r>
            <a:r>
              <a:rPr lang="zh-CN" altLang="en-US" sz="1000"/>
              <a:t>为</a:t>
            </a:r>
            <a:r>
              <a:rPr lang="en-US" altLang="zh-CN" sz="1000"/>
              <a:t>+</a:t>
            </a:r>
            <a:r>
              <a:rPr lang="zh-CN" altLang="en-US" sz="1000"/>
              <a:t>，</a:t>
            </a:r>
            <a:r>
              <a:rPr lang="en-US" altLang="zh-CN" sz="1000"/>
              <a:t>1</a:t>
            </a:r>
            <a:r>
              <a:rPr lang="zh-CN" altLang="en-US" sz="1000"/>
              <a:t>为</a:t>
            </a:r>
            <a:r>
              <a:rPr lang="en-US" altLang="zh-CN" sz="1000"/>
              <a:t>-</a:t>
            </a:r>
            <a:r>
              <a:rPr lang="zh-CN" altLang="en-US" sz="1000"/>
              <a:t>）</a:t>
            </a:r>
            <a:endParaRPr lang="zh-CN" altLang="en-US" sz="1000"/>
          </a:p>
          <a:p>
            <a:pPr algn="l"/>
            <a:r>
              <a:rPr lang="zh-CN" altLang="en-US" sz="1000"/>
              <a:t>反码：正数的反码和原码相同，负数的反码除符号位之外，其他位都取反</a:t>
            </a:r>
            <a:endParaRPr lang="zh-CN" altLang="en-US" sz="1000"/>
          </a:p>
          <a:p>
            <a:pPr algn="l"/>
            <a:r>
              <a:rPr lang="zh-CN" altLang="en-US" sz="1000"/>
              <a:t>补码：正数和</a:t>
            </a:r>
            <a:r>
              <a:rPr lang="en-US" altLang="zh-CN" sz="1000"/>
              <a:t>+0</a:t>
            </a:r>
            <a:r>
              <a:rPr lang="zh-CN" altLang="en-US" sz="1000"/>
              <a:t>的补码是它的原码，负数则先计算其反码，然后反码加</a:t>
            </a:r>
            <a:r>
              <a:rPr lang="en-US" altLang="zh-CN" sz="1000"/>
              <a:t>1</a:t>
            </a:r>
            <a:r>
              <a:rPr lang="zh-CN" altLang="en-US" sz="1000"/>
              <a:t>，得到补码</a:t>
            </a:r>
            <a:endParaRPr lang="zh-CN" altLang="en-US" sz="1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整数+负数"/>
          <p:cNvPicPr>
            <a:picLocks noChangeAspect="1"/>
          </p:cNvPicPr>
          <p:nvPr/>
        </p:nvPicPr>
        <p:blipFill>
          <a:blip r:embed="rId1"/>
          <a:stretch>
            <a:fillRect/>
          </a:stretch>
        </p:blipFill>
        <p:spPr>
          <a:xfrm>
            <a:off x="1776095" y="1017905"/>
            <a:ext cx="7713980" cy="439991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取数指令概念"/>
          <p:cNvPicPr>
            <a:picLocks noChangeAspect="1"/>
          </p:cNvPicPr>
          <p:nvPr/>
        </p:nvPicPr>
        <p:blipFill>
          <a:blip r:embed="rId1"/>
          <a:stretch>
            <a:fillRect/>
          </a:stretch>
        </p:blipFill>
        <p:spPr>
          <a:xfrm>
            <a:off x="805815" y="318135"/>
            <a:ext cx="10058400" cy="113919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311525" y="3549015"/>
            <a:ext cx="3769995" cy="12319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4" name="直接箭头连接符 3"/>
          <p:cNvCxnSpPr>
            <a:stCxn id="3" idx="5"/>
            <a:endCxn id="2" idx="1"/>
          </p:cNvCxnSpPr>
          <p:nvPr/>
        </p:nvCxnSpPr>
        <p:spPr>
          <a:xfrm>
            <a:off x="2211070" y="3233420"/>
            <a:ext cx="1100455" cy="9315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 name="圆角矩形 4"/>
          <p:cNvSpPr/>
          <p:nvPr/>
        </p:nvSpPr>
        <p:spPr>
          <a:xfrm>
            <a:off x="1289685" y="2807970"/>
            <a:ext cx="948055" cy="4413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200"/>
              <a:t>客户端</a:t>
            </a:r>
            <a:endParaRPr lang="zh-CN" altLang="en-US" sz="1200"/>
          </a:p>
        </p:txBody>
      </p:sp>
      <p:sp>
        <p:nvSpPr>
          <p:cNvPr id="6" name="文本框 5"/>
          <p:cNvSpPr txBox="1"/>
          <p:nvPr/>
        </p:nvSpPr>
        <p:spPr>
          <a:xfrm>
            <a:off x="2487295" y="3273425"/>
            <a:ext cx="890270" cy="275590"/>
          </a:xfrm>
          <a:prstGeom prst="rect">
            <a:avLst/>
          </a:prstGeom>
          <a:noFill/>
        </p:spPr>
        <p:txBody>
          <a:bodyPr wrap="square" rtlCol="0">
            <a:spAutoFit/>
          </a:bodyPr>
          <a:p>
            <a:r>
              <a:rPr lang="zh-CN" altLang="en-US" sz="1200"/>
              <a:t>发出</a:t>
            </a:r>
            <a:r>
              <a:rPr lang="en-US" altLang="zh-CN" sz="1200"/>
              <a:t>SQL</a:t>
            </a:r>
            <a:endParaRPr lang="en-US" altLang="zh-CN" sz="1200"/>
          </a:p>
        </p:txBody>
      </p:sp>
      <p:sp>
        <p:nvSpPr>
          <p:cNvPr id="7" name="矩形 6"/>
          <p:cNvSpPr/>
          <p:nvPr/>
        </p:nvSpPr>
        <p:spPr>
          <a:xfrm>
            <a:off x="3694430" y="364871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sz="1200"/>
              <a:t>Hive</a:t>
            </a:r>
            <a:r>
              <a:rPr lang="zh-CN" altLang="en-US" sz="1200"/>
              <a:t>进行处理</a:t>
            </a:r>
            <a:endParaRPr lang="zh-CN" altLang="en-US" sz="1200"/>
          </a:p>
        </p:txBody>
      </p:sp>
      <p:sp>
        <p:nvSpPr>
          <p:cNvPr id="8" name="下箭头 7"/>
          <p:cNvSpPr/>
          <p:nvPr/>
        </p:nvSpPr>
        <p:spPr>
          <a:xfrm>
            <a:off x="5075555" y="3973195"/>
            <a:ext cx="233045" cy="307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3694430" y="4281170"/>
            <a:ext cx="3004185" cy="3162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sz="1200"/>
              <a:t>MapReduce</a:t>
            </a:r>
            <a:endParaRPr lang="en-US" sz="1200"/>
          </a:p>
        </p:txBody>
      </p:sp>
      <p:sp>
        <p:nvSpPr>
          <p:cNvPr id="10" name="文本框 9"/>
          <p:cNvSpPr txBox="1"/>
          <p:nvPr/>
        </p:nvSpPr>
        <p:spPr>
          <a:xfrm>
            <a:off x="5308600" y="3973195"/>
            <a:ext cx="582295" cy="275590"/>
          </a:xfrm>
          <a:prstGeom prst="rect">
            <a:avLst/>
          </a:prstGeom>
          <a:noFill/>
        </p:spPr>
        <p:txBody>
          <a:bodyPr wrap="square" rtlCol="0">
            <a:spAutoFit/>
          </a:bodyPr>
          <a:p>
            <a:r>
              <a:rPr lang="zh-CN" sz="1200"/>
              <a:t>转换</a:t>
            </a:r>
            <a:endParaRPr lang="zh-CN" sz="1200"/>
          </a:p>
        </p:txBody>
      </p:sp>
      <p:cxnSp>
        <p:nvCxnSpPr>
          <p:cNvPr id="11" name="直接箭头连接符 10"/>
          <p:cNvCxnSpPr/>
          <p:nvPr/>
        </p:nvCxnSpPr>
        <p:spPr>
          <a:xfrm flipV="1">
            <a:off x="6698615" y="4464685"/>
            <a:ext cx="1589405" cy="25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2" name="矩形 11"/>
          <p:cNvSpPr/>
          <p:nvPr/>
        </p:nvSpPr>
        <p:spPr>
          <a:xfrm>
            <a:off x="8304530" y="418719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altLang="zh-CN" sz="1200"/>
              <a:t>MapReduce</a:t>
            </a:r>
            <a:r>
              <a:rPr lang="zh-CN" altLang="en-US" sz="1200"/>
              <a:t>运行</a:t>
            </a:r>
            <a:endParaRPr lang="zh-CN" altLang="en-US" sz="1200"/>
          </a:p>
        </p:txBody>
      </p:sp>
      <p:sp>
        <p:nvSpPr>
          <p:cNvPr id="13" name="矩形 12"/>
          <p:cNvSpPr/>
          <p:nvPr/>
        </p:nvSpPr>
        <p:spPr>
          <a:xfrm>
            <a:off x="8304530" y="4744720"/>
            <a:ext cx="1523365" cy="55753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en-US" sz="1200"/>
              <a:t>HDFS</a:t>
            </a:r>
            <a:endParaRPr lang="en-US"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26060" y="243205"/>
            <a:ext cx="3112770" cy="9156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关于有符号的正数减去有符号的整数的反码问题分析</a:t>
            </a:r>
            <a:endParaRPr lang="zh-CN" altLang="en-US" sz="1000"/>
          </a:p>
          <a:p>
            <a:pPr algn="l"/>
            <a:r>
              <a:rPr lang="zh-CN" altLang="en-US" sz="1000"/>
              <a:t>（因为我们在求两个数的差时，往往是求出两个数的补码后，再加法运算。但是其背后的原理是采用了进位的方法）。看下面的分析</a:t>
            </a:r>
            <a:endParaRPr lang="zh-CN" altLang="en-US" sz="1000"/>
          </a:p>
        </p:txBody>
      </p:sp>
      <p:sp>
        <p:nvSpPr>
          <p:cNvPr id="3" name="矩形 2"/>
          <p:cNvSpPr/>
          <p:nvPr/>
        </p:nvSpPr>
        <p:spPr>
          <a:xfrm>
            <a:off x="226060" y="1378585"/>
            <a:ext cx="4762500" cy="457771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假设用</a:t>
            </a:r>
            <a:r>
              <a:rPr lang="en-US" altLang="zh-CN" sz="1000"/>
              <a:t>8</a:t>
            </a:r>
            <a:r>
              <a:rPr lang="zh-CN" altLang="en-US" sz="1000"/>
              <a:t>个位表示：</a:t>
            </a:r>
            <a:endParaRPr lang="zh-CN" altLang="en-US" sz="1000"/>
          </a:p>
          <a:p>
            <a:pPr algn="l"/>
            <a:r>
              <a:rPr lang="zh-CN" altLang="en-US" sz="1000"/>
              <a:t>最大值为</a:t>
            </a:r>
            <a:r>
              <a:rPr lang="en-US" altLang="zh-CN" sz="1000"/>
              <a:t>2^4=10000=16</a:t>
            </a:r>
            <a:endParaRPr lang="en-US" altLang="zh-CN" sz="1000"/>
          </a:p>
          <a:p>
            <a:pPr algn="l"/>
            <a:endParaRPr lang="zh-CN" altLang="en-US" sz="1000"/>
          </a:p>
          <a:p>
            <a:pPr algn="l"/>
            <a:r>
              <a:rPr lang="zh-CN" altLang="en-US" sz="1000"/>
              <a:t>假设求</a:t>
            </a:r>
            <a:r>
              <a:rPr lang="en-US" altLang="zh-CN" sz="1000"/>
              <a:t>6-2</a:t>
            </a:r>
            <a:r>
              <a:rPr lang="zh-CN" altLang="en-US" sz="1000"/>
              <a:t>：</a:t>
            </a:r>
            <a:endParaRPr lang="zh-CN" altLang="en-US" sz="1000"/>
          </a:p>
          <a:p>
            <a:pPr algn="l"/>
            <a:r>
              <a:rPr lang="en-US" altLang="zh-CN" sz="1000"/>
              <a:t>-2</a:t>
            </a:r>
            <a:r>
              <a:rPr lang="zh-CN" altLang="en-US" sz="1000"/>
              <a:t>的同余数是</a:t>
            </a:r>
            <a:r>
              <a:rPr lang="en-US" altLang="zh-CN" sz="1000"/>
              <a:t>14</a:t>
            </a:r>
            <a:r>
              <a:rPr lang="zh-CN" altLang="en-US" sz="1000"/>
              <a:t>（是</a:t>
            </a:r>
            <a:r>
              <a:rPr lang="en-US" altLang="zh-CN" sz="1000"/>
              <a:t>14</a:t>
            </a:r>
            <a:r>
              <a:rPr lang="zh-CN" altLang="en-US" sz="1000"/>
              <a:t>的原因是这个被减的数也就是</a:t>
            </a:r>
            <a:r>
              <a:rPr lang="en-US" altLang="zh-CN" sz="1000"/>
              <a:t>-2</a:t>
            </a:r>
            <a:r>
              <a:rPr lang="zh-CN" altLang="en-US" sz="1000"/>
              <a:t>与</a:t>
            </a:r>
            <a:r>
              <a:rPr lang="en-US" altLang="zh-CN" sz="1000"/>
              <a:t>14</a:t>
            </a:r>
            <a:r>
              <a:rPr lang="zh-CN" altLang="en-US" sz="1000"/>
              <a:t>的和正好等于</a:t>
            </a:r>
            <a:r>
              <a:rPr lang="en-US" altLang="zh-CN" sz="1000"/>
              <a:t>16</a:t>
            </a:r>
            <a:r>
              <a:rPr lang="zh-CN" altLang="en-US" sz="1000"/>
              <a:t>）</a:t>
            </a:r>
            <a:endParaRPr lang="zh-CN" altLang="en-US" sz="1000"/>
          </a:p>
          <a:p>
            <a:pPr algn="l"/>
            <a:endParaRPr lang="zh-CN" altLang="en-US" sz="1000"/>
          </a:p>
          <a:p>
            <a:pPr algn="l"/>
            <a:r>
              <a:rPr lang="zh-CN" altLang="en-US" sz="1000"/>
              <a:t>那么2的同余数，就等于10000-0010=1110（14）</a:t>
            </a:r>
            <a:endParaRPr lang="zh-CN" altLang="en-US" sz="1000"/>
          </a:p>
          <a:p>
            <a:pPr algn="l"/>
            <a:r>
              <a:rPr lang="zh-CN" altLang="en-US" sz="1000"/>
              <a:t>因此：</a:t>
            </a:r>
            <a:endParaRPr lang="zh-CN" altLang="en-US" sz="1000"/>
          </a:p>
          <a:p>
            <a:pPr algn="l"/>
            <a:r>
              <a:rPr lang="zh-CN" altLang="en-US" sz="1000"/>
              <a:t>0110（6）-0010（2）=0110（6）+1110（14)=10100（20=16+4）</a:t>
            </a:r>
            <a:endParaRPr lang="zh-CN" altLang="en-US" sz="1000"/>
          </a:p>
          <a:p>
            <a:pPr algn="l"/>
            <a:r>
              <a:rPr lang="zh-CN" altLang="en-US" sz="1000"/>
              <a:t>所以看到两者相加后的二进制为</a:t>
            </a:r>
            <a:r>
              <a:rPr lang="en-US" altLang="zh-CN" sz="1000"/>
              <a:t>10100</a:t>
            </a:r>
            <a:r>
              <a:rPr lang="zh-CN" altLang="en-US" sz="1000"/>
              <a:t>，由于规定了长度为</a:t>
            </a:r>
            <a:r>
              <a:rPr lang="en-US" altLang="zh-CN" sz="1000"/>
              <a:t>8</a:t>
            </a:r>
            <a:r>
              <a:rPr lang="zh-CN" altLang="en-US" sz="1000"/>
              <a:t>位，因此出现位溢出，抛弃掉，所得到的结果为</a:t>
            </a:r>
            <a:r>
              <a:rPr lang="en-US" altLang="zh-CN" sz="1000"/>
              <a:t>0100</a:t>
            </a:r>
            <a:r>
              <a:rPr lang="zh-CN" altLang="en-US" sz="1000"/>
              <a:t>，这样就是正整数</a:t>
            </a:r>
            <a:r>
              <a:rPr lang="en-US" altLang="zh-CN" sz="1000"/>
              <a:t>4</a:t>
            </a:r>
            <a:r>
              <a:rPr lang="zh-CN" altLang="en-US" sz="1000"/>
              <a:t>，而最高位是</a:t>
            </a:r>
            <a:r>
              <a:rPr lang="en-US" altLang="zh-CN" sz="1000"/>
              <a:t>0</a:t>
            </a:r>
            <a:r>
              <a:rPr lang="zh-CN" altLang="en-US" sz="1000"/>
              <a:t>，表示正数，也就符合了加入补码后再计算的思想</a:t>
            </a:r>
            <a:endParaRPr lang="zh-CN" altLang="en-US" sz="1000"/>
          </a:p>
          <a:p>
            <a:pPr algn="l"/>
            <a:endParaRPr lang="zh-CN" altLang="en-US" sz="1000"/>
          </a:p>
          <a:p>
            <a:pPr algn="l"/>
            <a:r>
              <a:rPr lang="zh-CN" altLang="en-US" sz="1000" b="1"/>
              <a:t>同时，如果把</a:t>
            </a:r>
            <a:r>
              <a:rPr lang="en-US" altLang="zh-CN" sz="1000" b="1"/>
              <a:t>1110</a:t>
            </a:r>
            <a:r>
              <a:rPr lang="zh-CN" altLang="en-US" sz="1000" b="1"/>
              <a:t>（</a:t>
            </a:r>
            <a:r>
              <a:rPr lang="en-US" altLang="zh-CN" sz="1000" b="1"/>
              <a:t>14</a:t>
            </a:r>
            <a:r>
              <a:rPr lang="zh-CN" altLang="en-US" sz="1000" b="1"/>
              <a:t>）的最高位看作是符号位，那么</a:t>
            </a:r>
            <a:r>
              <a:rPr lang="en-US" altLang="zh-CN" sz="1000" b="1"/>
              <a:t>1110</a:t>
            </a:r>
            <a:r>
              <a:rPr lang="zh-CN" altLang="en-US" sz="1000" b="1"/>
              <a:t>就表示</a:t>
            </a:r>
            <a:r>
              <a:rPr lang="en-US" altLang="zh-CN" sz="1000" b="1"/>
              <a:t>-2</a:t>
            </a:r>
            <a:r>
              <a:rPr lang="zh-CN" altLang="en-US" sz="1000" b="1"/>
              <a:t>的补码</a:t>
            </a:r>
            <a:endParaRPr lang="zh-CN" altLang="en-US" sz="1000"/>
          </a:p>
          <a:p>
            <a:pPr algn="l"/>
            <a:endParaRPr lang="zh-CN" altLang="en-US" sz="1000"/>
          </a:p>
          <a:p>
            <a:pPr algn="l"/>
            <a:r>
              <a:rPr lang="zh-CN" altLang="en-US" sz="1000"/>
              <a:t>而且在有符号位的四位二进制数中，能表示的只有‘-8~7’，而无符号位数（14）的作用和有符号数（-2）的作用效果其实是一样的</a:t>
            </a:r>
            <a:r>
              <a:rPr lang="en-US" altLang="zh-CN" sz="1000"/>
              <a:t>.</a:t>
            </a:r>
            <a:endParaRPr lang="en-US" altLang="zh-CN" sz="1000"/>
          </a:p>
          <a:p>
            <a:pPr algn="l"/>
            <a:endParaRPr lang="en-US" altLang="zh-CN" sz="1000"/>
          </a:p>
          <a:p>
            <a:pPr algn="l"/>
            <a:r>
              <a:rPr lang="zh-CN" altLang="en-US" sz="1000"/>
              <a:t>练习：求</a:t>
            </a:r>
            <a:r>
              <a:rPr lang="en-US" altLang="zh-CN" sz="1000"/>
              <a:t>-5</a:t>
            </a:r>
            <a:r>
              <a:rPr lang="zh-CN" altLang="en-US" sz="1000"/>
              <a:t>的反码</a:t>
            </a:r>
            <a:endParaRPr lang="zh-CN" altLang="en-US" sz="1000"/>
          </a:p>
          <a:p>
            <a:pPr algn="l"/>
            <a:r>
              <a:rPr lang="en-US" altLang="zh-CN" sz="1000"/>
              <a:t>-5=-8+3</a:t>
            </a:r>
            <a:endParaRPr lang="en-US" altLang="zh-CN" sz="1000"/>
          </a:p>
          <a:p>
            <a:pPr algn="l"/>
            <a:r>
              <a:rPr lang="zh-CN" altLang="en-US" sz="1000"/>
              <a:t>定理：负数的补码等于它的绝对值对模的同余数（比如这里，</a:t>
            </a:r>
            <a:r>
              <a:rPr lang="en-US" altLang="zh-CN" sz="1000"/>
              <a:t>-5</a:t>
            </a:r>
            <a:r>
              <a:rPr lang="zh-CN" altLang="en-US" sz="1000"/>
              <a:t>绝对值为</a:t>
            </a:r>
            <a:r>
              <a:rPr lang="en-US" altLang="zh-CN" sz="1000"/>
              <a:t>5,5</a:t>
            </a:r>
            <a:r>
              <a:rPr lang="zh-CN" altLang="en-US" sz="1000"/>
              <a:t>与</a:t>
            </a:r>
            <a:r>
              <a:rPr lang="en-US" altLang="zh-CN" sz="1000"/>
              <a:t>11</a:t>
            </a:r>
            <a:r>
              <a:rPr lang="zh-CN" altLang="en-US" sz="1000"/>
              <a:t>是同余数，而</a:t>
            </a:r>
            <a:r>
              <a:rPr lang="en-US" altLang="zh-CN" sz="1000"/>
              <a:t>11</a:t>
            </a:r>
            <a:r>
              <a:rPr lang="zh-CN" altLang="en-US" sz="1000"/>
              <a:t>（</a:t>
            </a:r>
            <a:r>
              <a:rPr lang="en-US" altLang="zh-CN" sz="1000"/>
              <a:t>1011</a:t>
            </a:r>
            <a:r>
              <a:rPr lang="zh-CN" altLang="en-US" sz="1000"/>
              <a:t>）就是</a:t>
            </a:r>
            <a:r>
              <a:rPr lang="en-US" altLang="zh-CN" sz="1000"/>
              <a:t>-5</a:t>
            </a:r>
            <a:r>
              <a:rPr lang="zh-CN" altLang="en-US" sz="1000"/>
              <a:t>的补码）</a:t>
            </a:r>
            <a:endParaRPr lang="en-US" altLang="zh-CN" sz="1000"/>
          </a:p>
        </p:txBody>
      </p:sp>
      <p:sp>
        <p:nvSpPr>
          <p:cNvPr id="4" name="文本框 3"/>
          <p:cNvSpPr txBox="1"/>
          <p:nvPr/>
        </p:nvSpPr>
        <p:spPr>
          <a:xfrm>
            <a:off x="3861435" y="243205"/>
            <a:ext cx="6100445" cy="553085"/>
          </a:xfrm>
          <a:prstGeom prst="rect">
            <a:avLst/>
          </a:prstGeom>
          <a:noFill/>
        </p:spPr>
        <p:txBody>
          <a:bodyPr wrap="square" rtlCol="0">
            <a:spAutoFit/>
          </a:bodyPr>
          <a:p>
            <a:r>
              <a:rPr lang="zh-CN" altLang="en-US" sz="1000"/>
              <a:t>帮助理解：</a:t>
            </a:r>
            <a:endParaRPr lang="zh-CN" altLang="en-US" sz="1000"/>
          </a:p>
          <a:p>
            <a:r>
              <a:rPr lang="zh-CN" altLang="en-US" sz="1000"/>
              <a:t>https://cloud.tencent.com/developer/article/1353672</a:t>
            </a:r>
            <a:endParaRPr lang="zh-CN" altLang="en-US" sz="1000"/>
          </a:p>
          <a:p>
            <a:r>
              <a:rPr lang="zh-CN" altLang="en-US" sz="1000"/>
              <a:t>https://www.imooc.com/article/16813?block_id=tuijian_wz</a:t>
            </a:r>
            <a:endParaRPr lang="zh-CN" altLang="en-US" sz="1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84810" y="1136015"/>
            <a:ext cx="10822940" cy="4345940"/>
          </a:xfrm>
          <a:prstGeom prst="rect">
            <a:avLst/>
          </a:prstGeom>
          <a:noFill/>
          <a:ln w="9525">
            <a:solidFill>
              <a:schemeClr val="tx1"/>
            </a:solidFill>
            <a:miter/>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圆角矩形 2"/>
          <p:cNvSpPr/>
          <p:nvPr/>
        </p:nvSpPr>
        <p:spPr>
          <a:xfrm>
            <a:off x="140970" y="3024505"/>
            <a:ext cx="1057910" cy="508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zh-CN" altLang="en-US" sz="1000"/>
              <a:t>运行时数据区</a:t>
            </a:r>
            <a:endParaRPr lang="zh-CN" altLang="en-US" sz="1000"/>
          </a:p>
        </p:txBody>
      </p:sp>
      <p:sp>
        <p:nvSpPr>
          <p:cNvPr id="4" name="左大括号 3"/>
          <p:cNvSpPr/>
          <p:nvPr/>
        </p:nvSpPr>
        <p:spPr>
          <a:xfrm>
            <a:off x="1306195" y="178435"/>
            <a:ext cx="191135" cy="6200140"/>
          </a:xfrm>
          <a:prstGeom prst="leftBrace">
            <a:avLst>
              <a:gd name="adj1" fmla="val 8205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5" name="矩形 4"/>
          <p:cNvSpPr/>
          <p:nvPr/>
        </p:nvSpPr>
        <p:spPr>
          <a:xfrm>
            <a:off x="1564005" y="502920"/>
            <a:ext cx="1023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altLang="zh-CN" sz="1200"/>
              <a:t>PC</a:t>
            </a:r>
            <a:r>
              <a:rPr lang="zh-CN" altLang="en-US" sz="1200"/>
              <a:t>寄存器</a:t>
            </a:r>
            <a:endParaRPr lang="zh-CN" altLang="en-US" sz="1200"/>
          </a:p>
        </p:txBody>
      </p:sp>
      <p:sp>
        <p:nvSpPr>
          <p:cNvPr id="6" name="矩形 5"/>
          <p:cNvSpPr/>
          <p:nvPr/>
        </p:nvSpPr>
        <p:spPr>
          <a:xfrm>
            <a:off x="2651125" y="232410"/>
            <a:ext cx="2665095" cy="866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altLang="en-US" sz="1000"/>
              <a:t>支持多条线程执行，每个线程都有自己的</a:t>
            </a:r>
            <a:r>
              <a:rPr lang="en-US" altLang="zh-CN" sz="1000"/>
              <a:t>pc</a:t>
            </a:r>
            <a:r>
              <a:rPr lang="zh-CN" altLang="en-US" sz="1000"/>
              <a:t>寄存器</a:t>
            </a:r>
            <a:r>
              <a:rPr lang="en-US" altLang="zh-CN" sz="1000"/>
              <a:t>.</a:t>
            </a:r>
            <a:endParaRPr lang="en-US" altLang="zh-CN" sz="1000"/>
          </a:p>
          <a:p>
            <a:pPr algn="l"/>
            <a:r>
              <a:rPr lang="zh-CN" altLang="en-US" sz="1000"/>
              <a:t>作用：指向虚拟机字节码指令的位置</a:t>
            </a:r>
            <a:endParaRPr lang="zh-CN" altLang="en-US" sz="1000"/>
          </a:p>
          <a:p>
            <a:pPr algn="l"/>
            <a:r>
              <a:rPr lang="zh-CN" altLang="en-US" sz="1000"/>
              <a:t>是虚拟机中没有规定任何</a:t>
            </a:r>
            <a:r>
              <a:rPr lang="en-US" altLang="zh-CN" sz="1000"/>
              <a:t>OutOfMemoryError</a:t>
            </a:r>
            <a:r>
              <a:rPr lang="zh-CN" altLang="en-US" sz="1000"/>
              <a:t>情况的区域</a:t>
            </a:r>
            <a:endParaRPr lang="zh-CN" altLang="en-US" sz="1000"/>
          </a:p>
        </p:txBody>
      </p:sp>
      <p:sp>
        <p:nvSpPr>
          <p:cNvPr id="7" name="矩形 6"/>
          <p:cNvSpPr/>
          <p:nvPr/>
        </p:nvSpPr>
        <p:spPr>
          <a:xfrm>
            <a:off x="1497330" y="1743075"/>
            <a:ext cx="12141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虚拟机栈</a:t>
            </a:r>
            <a:endParaRPr lang="zh-CN" altLang="en-US" sz="1200"/>
          </a:p>
        </p:txBody>
      </p:sp>
      <p:sp>
        <p:nvSpPr>
          <p:cNvPr id="8" name="矩形 7"/>
          <p:cNvSpPr/>
          <p:nvPr/>
        </p:nvSpPr>
        <p:spPr>
          <a:xfrm>
            <a:off x="2825750" y="1340485"/>
            <a:ext cx="2423795" cy="99504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虚拟机栈和线程的生命周期相同</a:t>
            </a:r>
            <a:endParaRPr lang="zh-CN" altLang="en-US" sz="1000"/>
          </a:p>
          <a:p>
            <a:pPr algn="l"/>
            <a:r>
              <a:rPr lang="en-US" altLang="zh-CN" sz="1000"/>
              <a:t>2.</a:t>
            </a:r>
            <a:r>
              <a:rPr lang="zh-CN" altLang="en-US" sz="1000"/>
              <a:t>每个</a:t>
            </a:r>
            <a:r>
              <a:rPr lang="en-US" altLang="zh-CN" sz="1000"/>
              <a:t>java</a:t>
            </a:r>
            <a:r>
              <a:rPr lang="zh-CN" altLang="en-US" sz="1000"/>
              <a:t>虚拟机线程都有自己私有的</a:t>
            </a:r>
            <a:r>
              <a:rPr lang="en-US" altLang="zh-CN" sz="1000"/>
              <a:t>java</a:t>
            </a:r>
            <a:r>
              <a:rPr lang="zh-CN" altLang="en-US" sz="1000"/>
              <a:t>虚拟机栈</a:t>
            </a:r>
            <a:endParaRPr lang="zh-CN" altLang="en-US" sz="1000"/>
          </a:p>
          <a:p>
            <a:pPr algn="l"/>
            <a:r>
              <a:rPr lang="en-US" altLang="zh-CN" sz="1000"/>
              <a:t>3.</a:t>
            </a:r>
            <a:r>
              <a:rPr lang="zh-CN" altLang="en-US" sz="1000"/>
              <a:t>栈帧用于存储局部变量、操作数栈、动态链接、方法出口等信息</a:t>
            </a:r>
            <a:endParaRPr lang="zh-CN" altLang="en-US" sz="1000"/>
          </a:p>
        </p:txBody>
      </p:sp>
      <p:sp>
        <p:nvSpPr>
          <p:cNvPr id="9" name="矩形 8"/>
          <p:cNvSpPr/>
          <p:nvPr/>
        </p:nvSpPr>
        <p:spPr>
          <a:xfrm>
            <a:off x="1564005" y="3115945"/>
            <a:ext cx="896620" cy="3244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en-US" sz="1200"/>
              <a:t>java</a:t>
            </a:r>
            <a:r>
              <a:rPr lang="zh-CN" altLang="en-US" sz="1200"/>
              <a:t>堆</a:t>
            </a:r>
            <a:endParaRPr lang="zh-CN" altLang="en-US" sz="1200"/>
          </a:p>
        </p:txBody>
      </p:sp>
      <p:sp>
        <p:nvSpPr>
          <p:cNvPr id="10" name="矩形 9"/>
          <p:cNvSpPr/>
          <p:nvPr/>
        </p:nvSpPr>
        <p:spPr>
          <a:xfrm>
            <a:off x="2651125" y="2980690"/>
            <a:ext cx="2423795" cy="107696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sz="1000"/>
              <a:t>1.</a:t>
            </a:r>
            <a:r>
              <a:rPr lang="zh-CN" altLang="en-US" sz="1000"/>
              <a:t>供各个线程共享的运行时内存区域</a:t>
            </a:r>
            <a:endParaRPr lang="zh-CN" altLang="en-US" sz="1000"/>
          </a:p>
          <a:p>
            <a:pPr algn="l"/>
            <a:r>
              <a:rPr lang="en-US" altLang="zh-CN" sz="1000"/>
              <a:t>2.</a:t>
            </a:r>
            <a:r>
              <a:rPr lang="zh-CN" altLang="en-US" sz="1000"/>
              <a:t>创建的对象和数据都保存在堆内存中，也是垃圾收集的最重要的内存区域</a:t>
            </a:r>
            <a:endParaRPr lang="zh-CN" altLang="en-US" sz="1000"/>
          </a:p>
          <a:p>
            <a:pPr algn="l"/>
            <a:r>
              <a:rPr lang="en-US" altLang="zh-CN" sz="1000"/>
              <a:t>3.</a:t>
            </a:r>
            <a:r>
              <a:rPr lang="zh-CN" altLang="en-US" sz="1000"/>
              <a:t>从</a:t>
            </a:r>
            <a:r>
              <a:rPr lang="en-US" altLang="zh-CN" sz="1000"/>
              <a:t>GC</a:t>
            </a:r>
            <a:r>
              <a:rPr lang="zh-CN" altLang="en-US" sz="1000"/>
              <a:t>的角度来看，堆可以分为新生代和老年代</a:t>
            </a:r>
            <a:endParaRPr lang="zh-CN" altLang="en-US" sz="1000"/>
          </a:p>
          <a:p>
            <a:pPr algn="l"/>
            <a:r>
              <a:rPr lang="en-US" altLang="zh-CN" sz="1000"/>
              <a:t>4.</a:t>
            </a:r>
            <a:r>
              <a:rPr lang="zh-CN" altLang="en-US" sz="1000"/>
              <a:t>对于堆区的大小可以通过参数-Xms和-Xmx来控制</a:t>
            </a:r>
            <a:endParaRPr lang="zh-CN" altLang="en-US" sz="1000"/>
          </a:p>
        </p:txBody>
      </p:sp>
      <p:sp>
        <p:nvSpPr>
          <p:cNvPr id="11" name="矩形 10"/>
          <p:cNvSpPr/>
          <p:nvPr/>
        </p:nvSpPr>
        <p:spPr>
          <a:xfrm>
            <a:off x="1564005" y="4961890"/>
            <a:ext cx="896620" cy="3378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p>
            <a:pPr algn="ctr"/>
            <a:r>
              <a:rPr lang="zh-CN" sz="1200"/>
              <a:t>方法区</a:t>
            </a:r>
            <a:endParaRPr lang="zh-CN" sz="1200"/>
          </a:p>
        </p:txBody>
      </p:sp>
      <p:sp>
        <p:nvSpPr>
          <p:cNvPr id="13" name="矩形 12"/>
          <p:cNvSpPr/>
          <p:nvPr/>
        </p:nvSpPr>
        <p:spPr>
          <a:xfrm>
            <a:off x="2587625" y="4540250"/>
            <a:ext cx="5061585" cy="111315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sz="1000"/>
              <a:t>也称为永久代</a:t>
            </a:r>
            <a:endParaRPr lang="zh-CN" sz="1000"/>
          </a:p>
          <a:p>
            <a:pPr algn="l"/>
            <a:r>
              <a:rPr lang="en-US" altLang="zh-CN" sz="1000"/>
              <a:t>2.</a:t>
            </a:r>
            <a:r>
              <a:rPr lang="zh-CN" altLang="en-US" sz="1000"/>
              <a:t>用于存储被</a:t>
            </a:r>
            <a:r>
              <a:rPr lang="en-US" altLang="zh-CN" sz="1000"/>
              <a:t>JVM</a:t>
            </a:r>
            <a:r>
              <a:rPr lang="zh-CN" altLang="en-US" sz="1000"/>
              <a:t>记载的类信息、常量、静态变量、即时编译器后的代码等数据</a:t>
            </a:r>
            <a:endParaRPr lang="zh-CN" altLang="en-US" sz="1000"/>
          </a:p>
          <a:p>
            <a:pPr algn="l"/>
            <a:r>
              <a:rPr lang="en-US" altLang="zh-CN" sz="1000"/>
              <a:t>3.</a:t>
            </a:r>
            <a:r>
              <a:rPr lang="zh-CN" altLang="en-US" sz="1000"/>
              <a:t>永久代的内存回收的主要目标是针对常量池的回收和类型的卸载</a:t>
            </a:r>
            <a:r>
              <a:rPr lang="en-US" altLang="zh-CN" sz="1000"/>
              <a:t>.</a:t>
            </a:r>
            <a:endParaRPr lang="en-US" altLang="zh-CN" sz="1000"/>
          </a:p>
          <a:p>
            <a:pPr algn="l"/>
            <a:r>
              <a:rPr lang="en-US" altLang="zh-CN" sz="1000"/>
              <a:t>4.</a:t>
            </a:r>
            <a:r>
              <a:rPr lang="zh-CN" altLang="en-US" sz="1000"/>
              <a:t>运行时常量池：是方法区的一部分，</a:t>
            </a:r>
            <a:r>
              <a:rPr lang="en-US" altLang="zh-CN" sz="1000"/>
              <a:t>Class</a:t>
            </a:r>
            <a:r>
              <a:rPr lang="zh-CN" altLang="en-US" sz="1000"/>
              <a:t>文件中除了有类的版本、字段、方法、接口等描述信息外，还有一项是常量池</a:t>
            </a:r>
            <a:r>
              <a:rPr lang="en-US" altLang="zh-CN" sz="1000"/>
              <a:t>.</a:t>
            </a:r>
            <a:r>
              <a:rPr lang="zh-CN" altLang="en-US" sz="1000"/>
              <a:t>用于存放编译期生成的各种字面量和符号引用</a:t>
            </a:r>
            <a:r>
              <a:rPr lang="en-US" altLang="zh-CN" sz="1000"/>
              <a:t>.</a:t>
            </a:r>
            <a:r>
              <a:rPr lang="zh-CN" altLang="en-US" sz="1000"/>
              <a:t>这部分内容将在类加载后存放到方法区的运行时常量池中</a:t>
            </a:r>
            <a:endParaRPr lang="zh-CN" altLang="en-US" sz="1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8590" y="3166745"/>
            <a:ext cx="1199515" cy="4489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sz="1200"/>
              <a:t>垃圾回收机制</a:t>
            </a:r>
            <a:endParaRPr lang="zh-CN" altLang="en-US" sz="1200"/>
          </a:p>
        </p:txBody>
      </p:sp>
      <p:sp>
        <p:nvSpPr>
          <p:cNvPr id="3" name="左大括号 2"/>
          <p:cNvSpPr/>
          <p:nvPr/>
        </p:nvSpPr>
        <p:spPr>
          <a:xfrm>
            <a:off x="1422400" y="374015"/>
            <a:ext cx="184150" cy="6034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4" name="圆角矩形 3"/>
          <p:cNvSpPr/>
          <p:nvPr/>
        </p:nvSpPr>
        <p:spPr>
          <a:xfrm>
            <a:off x="1605915" y="3511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l"/>
            <a:r>
              <a:rPr lang="zh-CN" altLang="en-US" sz="1000"/>
              <a:t>GC触发的条件</a:t>
            </a:r>
            <a:endParaRPr lang="zh-CN" altLang="en-US" sz="1000"/>
          </a:p>
        </p:txBody>
      </p:sp>
      <p:sp>
        <p:nvSpPr>
          <p:cNvPr id="5" name="矩形 4"/>
          <p:cNvSpPr/>
          <p:nvPr/>
        </p:nvSpPr>
        <p:spPr>
          <a:xfrm>
            <a:off x="2753995" y="787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调用</a:t>
            </a:r>
            <a:r>
              <a:rPr lang="en-US" altLang="zh-CN" sz="1000"/>
              <a:t>System.gc()</a:t>
            </a:r>
            <a:r>
              <a:rPr lang="zh-CN" altLang="en-US" sz="1000"/>
              <a:t>方法触发</a:t>
            </a:r>
            <a:endParaRPr lang="zh-CN" altLang="en-US" sz="1000"/>
          </a:p>
          <a:p>
            <a:pPr algn="l"/>
            <a:r>
              <a:rPr lang="en-US" altLang="zh-CN" sz="1000"/>
              <a:t>2.</a:t>
            </a:r>
            <a:r>
              <a:rPr lang="zh-CN" altLang="en-US" sz="1000"/>
              <a:t>系统根据堆中的年代情况进行自动触发</a:t>
            </a:r>
            <a:r>
              <a:rPr lang="en-US" altLang="zh-CN" sz="1000"/>
              <a:t>.</a:t>
            </a:r>
            <a:endParaRPr lang="en-US" altLang="zh-CN" sz="1000"/>
          </a:p>
        </p:txBody>
      </p:sp>
      <p:sp>
        <p:nvSpPr>
          <p:cNvPr id="6" name="圆角矩形 5"/>
          <p:cNvSpPr/>
          <p:nvPr/>
        </p:nvSpPr>
        <p:spPr>
          <a:xfrm>
            <a:off x="1606550" y="1303655"/>
            <a:ext cx="1072515"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回收的对象</a:t>
            </a:r>
            <a:endParaRPr lang="zh-CN" altLang="en-US" sz="1000"/>
          </a:p>
        </p:txBody>
      </p:sp>
      <p:sp>
        <p:nvSpPr>
          <p:cNvPr id="7" name="矩形 6"/>
          <p:cNvSpPr/>
          <p:nvPr/>
        </p:nvSpPr>
        <p:spPr>
          <a:xfrm>
            <a:off x="2753995" y="1120140"/>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可以认为是</a:t>
            </a:r>
            <a:r>
              <a:rPr lang="en-US" altLang="zh-CN" sz="1000"/>
              <a:t>java</a:t>
            </a:r>
            <a:r>
              <a:rPr lang="zh-CN" altLang="en-US" sz="1000"/>
              <a:t>对象</a:t>
            </a:r>
            <a:r>
              <a:rPr lang="en-US" altLang="zh-CN" sz="1000"/>
              <a:t>.</a:t>
            </a:r>
            <a:endParaRPr lang="en-US" altLang="zh-CN" sz="1000"/>
          </a:p>
          <a:p>
            <a:pPr algn="l"/>
            <a:r>
              <a:rPr lang="en-US" altLang="zh-CN" sz="1000"/>
              <a:t>GC操作的对象分为：通过可达性分析法无法搜索到的对象和可以搜索到的对象。对于搜索不到的方法进行标记</a:t>
            </a:r>
            <a:endParaRPr lang="en-US" altLang="zh-CN" sz="1000"/>
          </a:p>
        </p:txBody>
      </p:sp>
      <p:sp>
        <p:nvSpPr>
          <p:cNvPr id="8" name="圆角矩形 7"/>
          <p:cNvSpPr/>
          <p:nvPr/>
        </p:nvSpPr>
        <p:spPr>
          <a:xfrm>
            <a:off x="1605915" y="2230755"/>
            <a:ext cx="1706880" cy="26606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垃圾回收是如何操作的</a:t>
            </a:r>
            <a:endParaRPr lang="zh-CN" altLang="en-US" sz="1000"/>
          </a:p>
        </p:txBody>
      </p:sp>
      <p:sp>
        <p:nvSpPr>
          <p:cNvPr id="9" name="矩形 8"/>
          <p:cNvSpPr/>
          <p:nvPr/>
        </p:nvSpPr>
        <p:spPr>
          <a:xfrm>
            <a:off x="3401695" y="2058035"/>
            <a:ext cx="2030730" cy="84899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l"/>
            <a:r>
              <a:rPr lang="zh-CN" sz="1000"/>
              <a:t>可以理解为释放对象</a:t>
            </a:r>
            <a:endParaRPr lang="zh-CN" sz="1000"/>
          </a:p>
          <a:p>
            <a:pPr algn="l"/>
            <a:r>
              <a:rPr lang="zh-CN" sz="1000"/>
              <a:t>但是从GC的底层机制可以看出，对于可以搜索到的对象进行复制操作，对于搜索不到的对象，调用finalize()方法进行释放</a:t>
            </a:r>
            <a:endParaRPr lang="zh-CN" sz="1000"/>
          </a:p>
        </p:txBody>
      </p:sp>
      <p:sp>
        <p:nvSpPr>
          <p:cNvPr id="10" name="圆角矩形 9"/>
          <p:cNvSpPr/>
          <p:nvPr/>
        </p:nvSpPr>
        <p:spPr>
          <a:xfrm>
            <a:off x="1606550" y="4737100"/>
            <a:ext cx="1320800" cy="406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zh-CN" altLang="en-US" sz="1000"/>
              <a:t>垃圾回收常见算法</a:t>
            </a:r>
            <a:endParaRPr lang="zh-CN" altLang="en-US" sz="1000"/>
          </a:p>
        </p:txBody>
      </p:sp>
      <p:sp>
        <p:nvSpPr>
          <p:cNvPr id="11" name="左大括号 10"/>
          <p:cNvSpPr/>
          <p:nvPr/>
        </p:nvSpPr>
        <p:spPr>
          <a:xfrm>
            <a:off x="3027045" y="3320415"/>
            <a:ext cx="184150" cy="3240405"/>
          </a:xfrm>
          <a:prstGeom prst="leftBrace">
            <a:avLst>
              <a:gd name="adj1" fmla="val 4162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矩形 11"/>
          <p:cNvSpPr/>
          <p:nvPr/>
        </p:nvSpPr>
        <p:spPr>
          <a:xfrm>
            <a:off x="3312795" y="31667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引用计数法</a:t>
            </a:r>
            <a:endParaRPr lang="zh-CN" altLang="en-US" sz="1000"/>
          </a:p>
        </p:txBody>
      </p:sp>
      <p:sp>
        <p:nvSpPr>
          <p:cNvPr id="13" name="矩形 12"/>
          <p:cNvSpPr/>
          <p:nvPr/>
        </p:nvSpPr>
        <p:spPr>
          <a:xfrm>
            <a:off x="3312795" y="39541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标记清除法</a:t>
            </a:r>
            <a:endParaRPr lang="zh-CN" altLang="en-US" sz="1000"/>
          </a:p>
        </p:txBody>
      </p:sp>
      <p:sp>
        <p:nvSpPr>
          <p:cNvPr id="14" name="矩形 13"/>
          <p:cNvSpPr/>
          <p:nvPr/>
        </p:nvSpPr>
        <p:spPr>
          <a:xfrm>
            <a:off x="3312795" y="4601845"/>
            <a:ext cx="838835"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复制算法</a:t>
            </a:r>
            <a:endParaRPr lang="zh-CN" altLang="en-US" sz="1000"/>
          </a:p>
        </p:txBody>
      </p:sp>
      <p:sp>
        <p:nvSpPr>
          <p:cNvPr id="15" name="矩形 14"/>
          <p:cNvSpPr/>
          <p:nvPr/>
        </p:nvSpPr>
        <p:spPr>
          <a:xfrm>
            <a:off x="3312795" y="5236845"/>
            <a:ext cx="965200" cy="431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l"/>
            <a:r>
              <a:rPr lang="zh-CN" altLang="en-US" sz="1000"/>
              <a:t>标记压缩算法</a:t>
            </a:r>
            <a:endParaRPr lang="zh-CN" altLang="en-US" sz="10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17087</Words>
  <Application>WPS 演示</Application>
  <PresentationFormat>宽屏</PresentationFormat>
  <Paragraphs>1371</Paragraphs>
  <Slides>71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71</vt:i4>
      </vt:variant>
    </vt:vector>
  </HeadingPairs>
  <TitlesOfParts>
    <vt:vector size="85" baseType="lpstr">
      <vt:lpstr>Arial</vt:lpstr>
      <vt:lpstr>宋体</vt:lpstr>
      <vt:lpstr>Wingdings</vt:lpstr>
      <vt:lpstr>news</vt:lpstr>
      <vt:lpstr>宋体</vt:lpstr>
      <vt:lpstr>Calibri</vt:lpstr>
      <vt:lpstr>DejaVu Sans</vt:lpstr>
      <vt:lpstr>Droid Sans Fallback</vt:lpstr>
      <vt:lpstr>微软雅黑</vt:lpstr>
      <vt:lpstr>Arial Unicode MS</vt:lpstr>
      <vt:lpstr>Calibri Light</vt:lpstr>
      <vt:lpstr>Gubbi</vt:lpstr>
      <vt:lpstr>文鼎ＰＬ简中楷</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root</cp:lastModifiedBy>
  <cp:revision>91</cp:revision>
  <dcterms:created xsi:type="dcterms:W3CDTF">2019-09-07T06:19:52Z</dcterms:created>
  <dcterms:modified xsi:type="dcterms:W3CDTF">2019-09-07T06:19:52Z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