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2565" y="207010"/>
            <a:ext cx="1921510" cy="372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基础知识</a:t>
            </a:r>
            <a:r>
              <a:rPr lang="en-US" altLang="zh-CN" sz="900"/>
              <a:t>1</a:t>
            </a:r>
            <a:r>
              <a:rPr lang="zh-CN" altLang="en-US" sz="900"/>
              <a:t>（类和方法的基本内容）</a:t>
            </a:r>
            <a:endParaRPr lang="zh-CN" altLang="en-US" sz="900"/>
          </a:p>
        </p:txBody>
      </p:sp>
      <p:sp>
        <p:nvSpPr>
          <p:cNvPr id="5" name="矩形 4"/>
          <p:cNvSpPr/>
          <p:nvPr/>
        </p:nvSpPr>
        <p:spPr>
          <a:xfrm>
            <a:off x="202565" y="799465"/>
            <a:ext cx="1439545" cy="389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CLASSPATH</a:t>
            </a:r>
            <a:r>
              <a:rPr lang="zh-CN" altLang="en-US" sz="900"/>
              <a:t>基本概念</a:t>
            </a:r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1828800" y="789940"/>
            <a:ext cx="445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//</a:t>
            </a:r>
            <a:r>
              <a:rPr lang="zh-CN" altLang="en-US" sz="900"/>
              <a:t>执行路径不在</a:t>
            </a:r>
            <a:r>
              <a:rPr lang="en-US" altLang="zh-CN" sz="900"/>
              <a:t>test1</a:t>
            </a:r>
            <a:r>
              <a:rPr lang="zh-CN" altLang="en-US" sz="900"/>
              <a:t>下时，可以使用</a:t>
            </a:r>
            <a:r>
              <a:rPr lang="en-US" altLang="zh-CN" sz="900"/>
              <a:t>-classpath</a:t>
            </a:r>
            <a:r>
              <a:rPr lang="zh-CN" altLang="en-US" sz="900"/>
              <a:t>命令指定到目标路径执行</a:t>
            </a:r>
            <a:endParaRPr lang="zh-CN" altLang="en-US" sz="900"/>
          </a:p>
          <a:p>
            <a:r>
              <a:rPr lang="zh-CN" altLang="en-US" sz="900"/>
              <a:t>java -classpath /home/aaa/Linux_shell/ test1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216535" y="1769745"/>
            <a:ext cx="948055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基本数据类型</a:t>
            </a:r>
            <a:endParaRPr lang="zh-CN" altLang="en-US" sz="900"/>
          </a:p>
        </p:txBody>
      </p:sp>
      <p:sp>
        <p:nvSpPr>
          <p:cNvPr id="8" name="左大括号 7"/>
          <p:cNvSpPr/>
          <p:nvPr/>
        </p:nvSpPr>
        <p:spPr>
          <a:xfrm>
            <a:off x="1231900" y="1471930"/>
            <a:ext cx="76200" cy="897890"/>
          </a:xfrm>
          <a:prstGeom prst="leftBrace">
            <a:avLst>
              <a:gd name="adj1" fmla="val 285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308100" y="1737995"/>
            <a:ext cx="111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注意不同数据类型所占用的字节数</a:t>
            </a:r>
            <a:endParaRPr lang="zh-CN" altLang="en-US" sz="900"/>
          </a:p>
        </p:txBody>
      </p:sp>
      <p:sp>
        <p:nvSpPr>
          <p:cNvPr id="10" name="矩形 9"/>
          <p:cNvSpPr/>
          <p:nvPr/>
        </p:nvSpPr>
        <p:spPr>
          <a:xfrm>
            <a:off x="203200" y="2747010"/>
            <a:ext cx="948055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运算符</a:t>
            </a:r>
            <a:endParaRPr lang="zh-CN" altLang="en-US" sz="900"/>
          </a:p>
        </p:txBody>
      </p:sp>
      <p:sp>
        <p:nvSpPr>
          <p:cNvPr id="11" name="左大括号 10"/>
          <p:cNvSpPr/>
          <p:nvPr/>
        </p:nvSpPr>
        <p:spPr>
          <a:xfrm>
            <a:off x="1218565" y="2449195"/>
            <a:ext cx="76200" cy="897890"/>
          </a:xfrm>
          <a:prstGeom prst="leftBrace">
            <a:avLst>
              <a:gd name="adj1" fmla="val 285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1308100" y="2506345"/>
            <a:ext cx="111887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注意各个运算符的优先级；</a:t>
            </a:r>
            <a:endParaRPr lang="zh-CN" altLang="en-US" sz="900"/>
          </a:p>
          <a:p>
            <a:r>
              <a:rPr lang="zh-CN" altLang="en-US" sz="900"/>
              <a:t>同时重点关注：</a:t>
            </a:r>
            <a:endParaRPr lang="zh-CN" altLang="en-US" sz="900"/>
          </a:p>
          <a:p>
            <a:r>
              <a:rPr lang="en-US" altLang="zh-CN" sz="900"/>
              <a:t>&amp;^|</a:t>
            </a:r>
            <a:endParaRPr lang="en-US" altLang="zh-CN" sz="900"/>
          </a:p>
          <a:p>
            <a:r>
              <a:rPr lang="zh-CN" altLang="en-US" sz="900"/>
              <a:t>三个运算符</a:t>
            </a:r>
            <a:endParaRPr lang="zh-CN" altLang="en-US" sz="900"/>
          </a:p>
        </p:txBody>
      </p:sp>
      <p:sp>
        <p:nvSpPr>
          <p:cNvPr id="14" name="矩形 13"/>
          <p:cNvSpPr/>
          <p:nvPr/>
        </p:nvSpPr>
        <p:spPr>
          <a:xfrm>
            <a:off x="202565" y="3466465"/>
            <a:ext cx="948055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方法重载</a:t>
            </a:r>
            <a:endParaRPr lang="zh-CN" altLang="en-US" sz="900"/>
          </a:p>
        </p:txBody>
      </p:sp>
      <p:sp>
        <p:nvSpPr>
          <p:cNvPr id="16" name="矩形 15"/>
          <p:cNvSpPr/>
          <p:nvPr/>
        </p:nvSpPr>
        <p:spPr>
          <a:xfrm>
            <a:off x="202565" y="4109720"/>
            <a:ext cx="948055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类的特性</a:t>
            </a:r>
            <a:endParaRPr lang="zh-CN" altLang="en-US" sz="900"/>
          </a:p>
        </p:txBody>
      </p:sp>
      <p:sp>
        <p:nvSpPr>
          <p:cNvPr id="17" name="左大括号 16"/>
          <p:cNvSpPr/>
          <p:nvPr/>
        </p:nvSpPr>
        <p:spPr>
          <a:xfrm>
            <a:off x="1218565" y="3771265"/>
            <a:ext cx="76200" cy="897890"/>
          </a:xfrm>
          <a:prstGeom prst="leftBrace">
            <a:avLst>
              <a:gd name="adj1" fmla="val 285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18" name="文本框 17"/>
          <p:cNvSpPr txBox="1"/>
          <p:nvPr/>
        </p:nvSpPr>
        <p:spPr>
          <a:xfrm>
            <a:off x="1294765" y="3771265"/>
            <a:ext cx="981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类的引用分析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>
            <a:off x="1294765" y="4016375"/>
            <a:ext cx="753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构造函数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1294765" y="4261485"/>
            <a:ext cx="914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属性和方法</a:t>
            </a:r>
            <a:endParaRPr lang="zh-CN" altLang="en-US" sz="1000"/>
          </a:p>
        </p:txBody>
      </p:sp>
      <p:sp>
        <p:nvSpPr>
          <p:cNvPr id="21" name="矩形 20"/>
          <p:cNvSpPr/>
          <p:nvPr/>
        </p:nvSpPr>
        <p:spPr>
          <a:xfrm>
            <a:off x="202565" y="4829175"/>
            <a:ext cx="948055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this</a:t>
            </a:r>
            <a:r>
              <a:rPr lang="zh-CN" altLang="en-US" sz="900"/>
              <a:t>关键字</a:t>
            </a:r>
            <a:endParaRPr lang="zh-CN" altLang="en-US" sz="900"/>
          </a:p>
        </p:txBody>
      </p:sp>
      <p:sp>
        <p:nvSpPr>
          <p:cNvPr id="22" name="矩形 21"/>
          <p:cNvSpPr/>
          <p:nvPr/>
        </p:nvSpPr>
        <p:spPr>
          <a:xfrm>
            <a:off x="202565" y="5311775"/>
            <a:ext cx="948055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static</a:t>
            </a:r>
            <a:r>
              <a:rPr lang="zh-CN" altLang="en-US" sz="900"/>
              <a:t>关键字</a:t>
            </a:r>
            <a:endParaRPr lang="zh-CN" altLang="en-US" sz="900"/>
          </a:p>
        </p:txBody>
      </p:sp>
      <p:sp>
        <p:nvSpPr>
          <p:cNvPr id="23" name="矩形 22"/>
          <p:cNvSpPr/>
          <p:nvPr/>
        </p:nvSpPr>
        <p:spPr>
          <a:xfrm>
            <a:off x="202565" y="5760720"/>
            <a:ext cx="948055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代码块</a:t>
            </a:r>
            <a:endParaRPr lang="zh-CN" sz="900"/>
          </a:p>
        </p:txBody>
      </p:sp>
      <p:sp>
        <p:nvSpPr>
          <p:cNvPr id="24" name="矩形 23"/>
          <p:cNvSpPr/>
          <p:nvPr/>
        </p:nvSpPr>
        <p:spPr>
          <a:xfrm>
            <a:off x="202565" y="6209665"/>
            <a:ext cx="122682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值传递和引用传递</a:t>
            </a:r>
            <a:endParaRPr lang="zh-CN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2565" y="207010"/>
            <a:ext cx="1227455" cy="372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基础知识</a:t>
            </a:r>
            <a:r>
              <a:rPr lang="en-US" altLang="zh-CN" sz="900"/>
              <a:t>2</a:t>
            </a:r>
            <a:endParaRPr lang="zh-CN" altLang="en-US" sz="900"/>
          </a:p>
        </p:txBody>
      </p:sp>
      <p:sp>
        <p:nvSpPr>
          <p:cNvPr id="5" name="矩形 4"/>
          <p:cNvSpPr/>
          <p:nvPr/>
        </p:nvSpPr>
        <p:spPr>
          <a:xfrm>
            <a:off x="144780" y="1057275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String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6" name="左大括号 5"/>
          <p:cNvSpPr/>
          <p:nvPr/>
        </p:nvSpPr>
        <p:spPr>
          <a:xfrm>
            <a:off x="1397000" y="765175"/>
            <a:ext cx="75565" cy="863600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2565" y="920115"/>
            <a:ext cx="14649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常用方法；</a:t>
            </a:r>
            <a:endParaRPr lang="zh-CN" altLang="en-US" sz="1000"/>
          </a:p>
          <a:p>
            <a:r>
              <a:rPr lang="zh-CN" altLang="en-US" sz="1000"/>
              <a:t>字符串常量池；</a:t>
            </a:r>
            <a:endParaRPr lang="zh-CN" altLang="en-US" sz="1000"/>
          </a:p>
          <a:p>
            <a:r>
              <a:rPr lang="zh-CN" altLang="en-US" sz="1000"/>
              <a:t>和</a:t>
            </a:r>
            <a:r>
              <a:rPr lang="en-US" altLang="zh-CN" sz="1000"/>
              <a:t>StringBuffer</a:t>
            </a:r>
            <a:r>
              <a:rPr lang="zh-CN" altLang="en-US" sz="1000"/>
              <a:t>的比较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169545" y="2065655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/>
              <a:t>继承</a:t>
            </a:r>
            <a:endParaRPr lang="zh-CN" sz="1000"/>
          </a:p>
        </p:txBody>
      </p:sp>
      <p:sp>
        <p:nvSpPr>
          <p:cNvPr id="9" name="左大括号 8"/>
          <p:cNvSpPr/>
          <p:nvPr/>
        </p:nvSpPr>
        <p:spPr>
          <a:xfrm>
            <a:off x="1403985" y="1773555"/>
            <a:ext cx="75565" cy="863600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23365" y="1731010"/>
            <a:ext cx="13125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如何实现继承；</a:t>
            </a:r>
            <a:endParaRPr lang="zh-CN" altLang="en-US" sz="1000"/>
          </a:p>
          <a:p>
            <a:r>
              <a:rPr lang="zh-CN" altLang="en-US" sz="1000"/>
              <a:t>子类的实例化流程；</a:t>
            </a:r>
            <a:endParaRPr lang="zh-CN" altLang="en-US" sz="1000"/>
          </a:p>
          <a:p>
            <a:r>
              <a:rPr lang="zh-CN" altLang="en-US" sz="1000"/>
              <a:t>继承的限制；</a:t>
            </a:r>
            <a:endParaRPr lang="zh-CN" altLang="en-US" sz="1000"/>
          </a:p>
          <a:p>
            <a:r>
              <a:rPr lang="zh-CN" altLang="en-US" sz="1000"/>
              <a:t>方法重写；</a:t>
            </a:r>
            <a:endParaRPr lang="zh-CN" altLang="en-US" sz="1000"/>
          </a:p>
          <a:p>
            <a:r>
              <a:rPr lang="en-US" altLang="zh-CN" sz="1000"/>
              <a:t>final</a:t>
            </a:r>
            <a:r>
              <a:rPr lang="zh-CN" altLang="en-US" sz="1000"/>
              <a:t>关键字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144780" y="2779395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Annotation</a:t>
            </a:r>
            <a:r>
              <a:rPr lang="zh-CN" altLang="en-US" sz="1000"/>
              <a:t>注解</a:t>
            </a:r>
            <a:endParaRPr lang="zh-CN" altLang="en-US" sz="1000"/>
          </a:p>
        </p:txBody>
      </p:sp>
      <p:sp>
        <p:nvSpPr>
          <p:cNvPr id="12" name="矩形 11"/>
          <p:cNvSpPr/>
          <p:nvPr/>
        </p:nvSpPr>
        <p:spPr>
          <a:xfrm>
            <a:off x="144780" y="3220085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/>
              <a:t>多态性</a:t>
            </a:r>
            <a:endParaRPr lang="zh-CN" sz="1000"/>
          </a:p>
        </p:txBody>
      </p:sp>
      <p:sp>
        <p:nvSpPr>
          <p:cNvPr id="13" name="左大括号 12"/>
          <p:cNvSpPr/>
          <p:nvPr/>
        </p:nvSpPr>
        <p:spPr>
          <a:xfrm>
            <a:off x="1403985" y="3054350"/>
            <a:ext cx="76200" cy="572135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4305" y="3106420"/>
            <a:ext cx="1743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对象的向上转型和向下转型；</a:t>
            </a:r>
            <a:endParaRPr lang="zh-CN" altLang="en-US" sz="1000"/>
          </a:p>
          <a:p>
            <a:r>
              <a:rPr lang="en-US" altLang="zh-CN" sz="1000"/>
              <a:t>instanceof</a:t>
            </a:r>
            <a:r>
              <a:rPr lang="zh-CN" altLang="en-US" sz="1000"/>
              <a:t>关键字；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44780" y="3914140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Object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16" name="左大括号 15"/>
          <p:cNvSpPr/>
          <p:nvPr/>
        </p:nvSpPr>
        <p:spPr>
          <a:xfrm>
            <a:off x="1430020" y="3768090"/>
            <a:ext cx="76200" cy="572135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23365" y="3794760"/>
            <a:ext cx="1414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Object</a:t>
            </a:r>
            <a:r>
              <a:rPr lang="zh-CN" altLang="en-US" sz="1000"/>
              <a:t>类中的方法；</a:t>
            </a:r>
            <a:endParaRPr lang="zh-CN" altLang="en-US" sz="1000"/>
          </a:p>
          <a:p>
            <a:r>
              <a:rPr lang="zh-CN" altLang="en-US" sz="1000"/>
              <a:t>如何比较两个对象</a:t>
            </a:r>
            <a:endParaRPr lang="zh-CN" altLang="en-US" sz="1000"/>
          </a:p>
        </p:txBody>
      </p:sp>
      <p:sp>
        <p:nvSpPr>
          <p:cNvPr id="18" name="矩形 17"/>
          <p:cNvSpPr/>
          <p:nvPr/>
        </p:nvSpPr>
        <p:spPr>
          <a:xfrm>
            <a:off x="153035" y="4587875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/>
              <a:t>抽象类</a:t>
            </a:r>
            <a:endParaRPr lang="zh-CN" sz="1000"/>
          </a:p>
        </p:txBody>
      </p:sp>
      <p:sp>
        <p:nvSpPr>
          <p:cNvPr id="19" name="左大括号 18"/>
          <p:cNvSpPr/>
          <p:nvPr/>
        </p:nvSpPr>
        <p:spPr>
          <a:xfrm>
            <a:off x="1412240" y="4441825"/>
            <a:ext cx="76200" cy="572135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88770" y="4528185"/>
            <a:ext cx="1677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抽象类的结构、如何定义、应用场景；</a:t>
            </a:r>
            <a:endParaRPr lang="zh-CN" sz="1000"/>
          </a:p>
        </p:txBody>
      </p:sp>
      <p:sp>
        <p:nvSpPr>
          <p:cNvPr id="21" name="矩形 20"/>
          <p:cNvSpPr/>
          <p:nvPr/>
        </p:nvSpPr>
        <p:spPr>
          <a:xfrm>
            <a:off x="144780" y="5141595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/>
              <a:t>自动装箱和拆箱</a:t>
            </a:r>
            <a:endParaRPr lang="zh-CN" sz="1000"/>
          </a:p>
        </p:txBody>
      </p:sp>
      <p:sp>
        <p:nvSpPr>
          <p:cNvPr id="22" name="矩形 21"/>
          <p:cNvSpPr/>
          <p:nvPr/>
        </p:nvSpPr>
        <p:spPr>
          <a:xfrm>
            <a:off x="144780" y="5895340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/>
              <a:t>接口</a:t>
            </a:r>
            <a:endParaRPr lang="zh-CN" sz="1000"/>
          </a:p>
        </p:txBody>
      </p:sp>
      <p:sp>
        <p:nvSpPr>
          <p:cNvPr id="24" name="左大括号 23"/>
          <p:cNvSpPr/>
          <p:nvPr/>
        </p:nvSpPr>
        <p:spPr>
          <a:xfrm>
            <a:off x="1403985" y="5749290"/>
            <a:ext cx="76200" cy="572135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506220" y="5835650"/>
            <a:ext cx="1677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接口的结构、如何定义、应用场景</a:t>
            </a:r>
            <a:endParaRPr lang="zh-CN" sz="1000"/>
          </a:p>
        </p:txBody>
      </p:sp>
      <p:sp>
        <p:nvSpPr>
          <p:cNvPr id="26" name="矩形 25"/>
          <p:cNvSpPr/>
          <p:nvPr/>
        </p:nvSpPr>
        <p:spPr>
          <a:xfrm>
            <a:off x="4183380" y="1056640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/>
              <a:t>泛型</a:t>
            </a:r>
            <a:endParaRPr lang="zh-CN" sz="1000"/>
          </a:p>
        </p:txBody>
      </p:sp>
      <p:sp>
        <p:nvSpPr>
          <p:cNvPr id="27" name="左大括号 26"/>
          <p:cNvSpPr/>
          <p:nvPr/>
        </p:nvSpPr>
        <p:spPr>
          <a:xfrm>
            <a:off x="5461000" y="764540"/>
            <a:ext cx="75565" cy="863600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513070" y="828675"/>
            <a:ext cx="993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泛型定义格式、</a:t>
            </a:r>
            <a:endParaRPr lang="zh-CN" sz="1000"/>
          </a:p>
          <a:p>
            <a:r>
              <a:rPr lang="zh-CN" sz="1000"/>
              <a:t>泛型类、</a:t>
            </a:r>
            <a:endParaRPr lang="zh-CN" sz="1000"/>
          </a:p>
          <a:p>
            <a:r>
              <a:rPr lang="zh-CN" sz="1000"/>
              <a:t>泛型方法、</a:t>
            </a:r>
            <a:endParaRPr lang="zh-CN" sz="1000"/>
          </a:p>
          <a:p>
            <a:r>
              <a:rPr lang="zh-CN" sz="1000"/>
              <a:t>泛型接口</a:t>
            </a:r>
            <a:endParaRPr lang="zh-CN" sz="1000"/>
          </a:p>
        </p:txBody>
      </p:sp>
      <p:sp>
        <p:nvSpPr>
          <p:cNvPr id="29" name="矩形 28"/>
          <p:cNvSpPr/>
          <p:nvPr/>
        </p:nvSpPr>
        <p:spPr>
          <a:xfrm>
            <a:off x="4175125" y="2042160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Java</a:t>
            </a:r>
            <a:r>
              <a:rPr lang="zh-CN" altLang="en-US" sz="1000"/>
              <a:t>中的包</a:t>
            </a:r>
            <a:endParaRPr lang="zh-CN" altLang="en-US" sz="1000"/>
          </a:p>
        </p:txBody>
      </p:sp>
      <p:sp>
        <p:nvSpPr>
          <p:cNvPr id="30" name="左大括号 29"/>
          <p:cNvSpPr/>
          <p:nvPr/>
        </p:nvSpPr>
        <p:spPr>
          <a:xfrm>
            <a:off x="5451475" y="1729105"/>
            <a:ext cx="75565" cy="863600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597525" y="1922780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jar</a:t>
            </a:r>
            <a:r>
              <a:rPr lang="zh-CN" altLang="en-US" sz="1000"/>
              <a:t>命令的使用</a:t>
            </a:r>
            <a:endParaRPr lang="zh-CN" altLang="en-US" sz="1000"/>
          </a:p>
        </p:txBody>
      </p:sp>
      <p:sp>
        <p:nvSpPr>
          <p:cNvPr id="32" name="矩形 31"/>
          <p:cNvSpPr/>
          <p:nvPr/>
        </p:nvSpPr>
        <p:spPr>
          <a:xfrm>
            <a:off x="4175125" y="2779395"/>
            <a:ext cx="118491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UML</a:t>
            </a:r>
            <a:r>
              <a:rPr lang="zh-CN" altLang="en-US" sz="1000"/>
              <a:t>类图</a:t>
            </a:r>
            <a:endParaRPr lang="zh-CN" altLang="en-US" sz="1000"/>
          </a:p>
        </p:txBody>
      </p:sp>
      <p:sp>
        <p:nvSpPr>
          <p:cNvPr id="33" name="矩形 32"/>
          <p:cNvSpPr/>
          <p:nvPr/>
        </p:nvSpPr>
        <p:spPr>
          <a:xfrm>
            <a:off x="4175125" y="3289300"/>
            <a:ext cx="1184910" cy="27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000"/>
              <a:t>设计模式</a:t>
            </a:r>
            <a:endParaRPr lang="zh-CN" sz="1000"/>
          </a:p>
        </p:txBody>
      </p:sp>
      <p:sp>
        <p:nvSpPr>
          <p:cNvPr id="34" name="矩形 33"/>
          <p:cNvSpPr/>
          <p:nvPr/>
        </p:nvSpPr>
        <p:spPr>
          <a:xfrm>
            <a:off x="4183380" y="3854450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/>
              <a:t>异常</a:t>
            </a:r>
            <a:endParaRPr 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5451475" y="3562350"/>
            <a:ext cx="75565" cy="863600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97525" y="3669030"/>
            <a:ext cx="1806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异常的定义；</a:t>
            </a:r>
            <a:endParaRPr lang="zh-CN" sz="1000"/>
          </a:p>
          <a:p>
            <a:r>
              <a:rPr lang="zh-CN" sz="1000"/>
              <a:t>几个关键字；</a:t>
            </a:r>
            <a:endParaRPr lang="zh-CN" sz="1000"/>
          </a:p>
          <a:p>
            <a:r>
              <a:rPr lang="zh-CN" sz="1000"/>
              <a:t>常见异常类型</a:t>
            </a:r>
            <a:r>
              <a:rPr lang="en-US" altLang="zh-CN" sz="1000"/>
              <a:t>;</a:t>
            </a:r>
            <a:endParaRPr lang="en-US" altLang="zh-CN" sz="1000"/>
          </a:p>
          <a:p>
            <a:r>
              <a:rPr lang="zh-CN" altLang="en-US" sz="1000"/>
              <a:t>运行时异常和非运行时异常</a:t>
            </a:r>
            <a:endParaRPr lang="zh-CN" altLang="en-US" sz="1000"/>
          </a:p>
        </p:txBody>
      </p:sp>
      <p:sp>
        <p:nvSpPr>
          <p:cNvPr id="37" name="矩形 36"/>
          <p:cNvSpPr/>
          <p:nvPr/>
        </p:nvSpPr>
        <p:spPr>
          <a:xfrm>
            <a:off x="4183380" y="4587875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/>
              <a:t>内部类</a:t>
            </a:r>
            <a:endParaRPr lang="zh-CN" sz="1000"/>
          </a:p>
        </p:txBody>
      </p:sp>
      <p:sp>
        <p:nvSpPr>
          <p:cNvPr id="41" name="矩形 40"/>
          <p:cNvSpPr/>
          <p:nvPr/>
        </p:nvSpPr>
        <p:spPr>
          <a:xfrm>
            <a:off x="4183380" y="5141595"/>
            <a:ext cx="118491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lambda</a:t>
            </a:r>
            <a:r>
              <a:rPr lang="zh-CN" altLang="en-US" sz="1000"/>
              <a:t>表达式</a:t>
            </a:r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2565" y="207010"/>
            <a:ext cx="1227455" cy="372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基础知识</a:t>
            </a:r>
            <a:r>
              <a:rPr lang="en-US" sz="900"/>
              <a:t>3</a:t>
            </a:r>
            <a:r>
              <a:rPr lang="zh-CN" altLang="en-US" sz="900"/>
              <a:t>（多线程）</a:t>
            </a:r>
            <a:endParaRPr lang="zh-CN" altLang="en-US" sz="900"/>
          </a:p>
        </p:txBody>
      </p:sp>
      <p:sp>
        <p:nvSpPr>
          <p:cNvPr id="6" name="矩形 5"/>
          <p:cNvSpPr/>
          <p:nvPr/>
        </p:nvSpPr>
        <p:spPr>
          <a:xfrm>
            <a:off x="202565" y="1426210"/>
            <a:ext cx="1354455" cy="372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多线程</a:t>
            </a:r>
            <a:endParaRPr lang="zh-CN" altLang="en-US" sz="1200"/>
          </a:p>
        </p:txBody>
      </p:sp>
      <p:sp>
        <p:nvSpPr>
          <p:cNvPr id="16" name="左大括号 15"/>
          <p:cNvSpPr/>
          <p:nvPr/>
        </p:nvSpPr>
        <p:spPr>
          <a:xfrm>
            <a:off x="1633220" y="953770"/>
            <a:ext cx="236855" cy="1316990"/>
          </a:xfrm>
          <a:prstGeom prst="leftBrace">
            <a:avLst>
              <a:gd name="adj1" fmla="val 420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70710" y="1213485"/>
            <a:ext cx="216725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实现多线程的三种方式；</a:t>
            </a:r>
            <a:endParaRPr lang="zh-CN" altLang="en-US" sz="1000"/>
          </a:p>
          <a:p>
            <a:r>
              <a:rPr lang="zh-CN" altLang="en-US" sz="1000"/>
              <a:t>各个方法的区别和作用；</a:t>
            </a:r>
            <a:endParaRPr lang="zh-CN" altLang="en-US" sz="1000"/>
          </a:p>
          <a:p>
            <a:r>
              <a:rPr lang="zh-CN" altLang="en-US" sz="1000"/>
              <a:t>线程的同步机制；</a:t>
            </a:r>
            <a:endParaRPr lang="zh-CN" altLang="en-US" sz="1000"/>
          </a:p>
          <a:p>
            <a:r>
              <a:rPr lang="zh-CN" altLang="en-US" sz="1000"/>
              <a:t>多线程的一些常用设计模式；</a:t>
            </a:r>
            <a:endParaRPr lang="zh-CN" altLang="en-US" sz="1000"/>
          </a:p>
          <a:p>
            <a:r>
              <a:rPr lang="en-US" altLang="zh-CN" sz="1000"/>
              <a:t>volatile</a:t>
            </a:r>
            <a:r>
              <a:rPr lang="zh-CN" altLang="en-US" sz="1000"/>
              <a:t>关键字的作用和原理；</a:t>
            </a:r>
            <a:endParaRPr lang="zh-CN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2565" y="207010"/>
            <a:ext cx="1227455" cy="372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基础知识</a:t>
            </a:r>
            <a:r>
              <a:rPr lang="en-US" sz="900"/>
              <a:t>4</a:t>
            </a:r>
            <a:r>
              <a:rPr lang="zh-CN" altLang="en-US" sz="900"/>
              <a:t>（类库）</a:t>
            </a:r>
            <a:endParaRPr lang="zh-CN" altLang="en-US" sz="900"/>
          </a:p>
        </p:txBody>
      </p:sp>
      <p:sp>
        <p:nvSpPr>
          <p:cNvPr id="4" name="矩形 3"/>
          <p:cNvSpPr/>
          <p:nvPr/>
        </p:nvSpPr>
        <p:spPr>
          <a:xfrm>
            <a:off x="474980" y="1167130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StringBuffer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474980" y="1688465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CharSequence</a:t>
            </a:r>
            <a:r>
              <a:rPr lang="zh-CN" altLang="en-US" sz="1000"/>
              <a:t>接口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474980" y="2154555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AutoCloseable</a:t>
            </a:r>
            <a:r>
              <a:rPr lang="zh-CN" altLang="en-US" sz="1000"/>
              <a:t>接口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474980" y="2599055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Runtime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474980" y="3105150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System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474980" y="3642995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Date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474980" y="4180840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SimpleDateFormat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12" name="矩形 11"/>
          <p:cNvSpPr/>
          <p:nvPr/>
        </p:nvSpPr>
        <p:spPr>
          <a:xfrm>
            <a:off x="474980" y="4608195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正则表达式类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474980" y="5060950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Arrays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474980" y="5514340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UUID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474980" y="5993130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ThreadLocal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16" name="矩形 15"/>
          <p:cNvSpPr/>
          <p:nvPr/>
        </p:nvSpPr>
        <p:spPr>
          <a:xfrm>
            <a:off x="2566670" y="1167130"/>
            <a:ext cx="150876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Base64</a:t>
            </a:r>
            <a:r>
              <a:rPr lang="zh-CN" altLang="en-US" sz="1000"/>
              <a:t>加密工具</a:t>
            </a:r>
            <a:endParaRPr lang="zh-CN" altLang="en-US" sz="1000"/>
          </a:p>
        </p:txBody>
      </p:sp>
      <p:sp>
        <p:nvSpPr>
          <p:cNvPr id="17" name="矩形 16"/>
          <p:cNvSpPr/>
          <p:nvPr/>
        </p:nvSpPr>
        <p:spPr>
          <a:xfrm>
            <a:off x="2566670" y="1688465"/>
            <a:ext cx="160274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000"/>
              <a:t>比较器（</a:t>
            </a:r>
            <a:r>
              <a:rPr lang="en-US" altLang="zh-CN" sz="1000"/>
              <a:t>Comparable</a:t>
            </a:r>
            <a:r>
              <a:rPr lang="zh-CN" altLang="en-US" sz="1000"/>
              <a:t>类</a:t>
            </a:r>
            <a:r>
              <a:rPr lang="zh-CN" sz="1000"/>
              <a:t>）</a:t>
            </a:r>
            <a:endParaRPr lang="zh-CN" sz="1000"/>
          </a:p>
        </p:txBody>
      </p:sp>
      <p:sp>
        <p:nvSpPr>
          <p:cNvPr id="18" name="矩形 17"/>
          <p:cNvSpPr/>
          <p:nvPr/>
        </p:nvSpPr>
        <p:spPr>
          <a:xfrm>
            <a:off x="2566670" y="2154555"/>
            <a:ext cx="1602740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FIle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2566670" y="2599055"/>
            <a:ext cx="2254885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OutputStream</a:t>
            </a:r>
            <a:r>
              <a:rPr lang="zh-CN" altLang="en-US" sz="1000"/>
              <a:t>接口及其子类</a:t>
            </a:r>
            <a:endParaRPr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2566670" y="3105150"/>
            <a:ext cx="2254885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InputStream</a:t>
            </a:r>
            <a:r>
              <a:rPr lang="zh-CN" altLang="en-US" sz="1000"/>
              <a:t>接口</a:t>
            </a:r>
            <a:r>
              <a:rPr lang="zh-CN" altLang="en-US" sz="1000">
                <a:sym typeface="+mn-ea"/>
              </a:rPr>
              <a:t>及其子类</a:t>
            </a:r>
            <a:endParaRPr lang="zh-CN" altLang="en-US" sz="1000"/>
          </a:p>
        </p:txBody>
      </p:sp>
      <p:sp>
        <p:nvSpPr>
          <p:cNvPr id="21" name="矩形 20"/>
          <p:cNvSpPr/>
          <p:nvPr/>
        </p:nvSpPr>
        <p:spPr>
          <a:xfrm>
            <a:off x="2566670" y="3642995"/>
            <a:ext cx="2254885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Reader</a:t>
            </a:r>
            <a:r>
              <a:rPr lang="zh-CN" altLang="en-US" sz="1000"/>
              <a:t>接口</a:t>
            </a:r>
            <a:r>
              <a:rPr lang="zh-CN" altLang="en-US" sz="1000">
                <a:sym typeface="+mn-ea"/>
              </a:rPr>
              <a:t>及其子类</a:t>
            </a:r>
            <a:endParaRPr lang="zh-CN" altLang="en-US" sz="1000"/>
          </a:p>
        </p:txBody>
      </p:sp>
      <p:sp>
        <p:nvSpPr>
          <p:cNvPr id="22" name="矩形 21"/>
          <p:cNvSpPr/>
          <p:nvPr/>
        </p:nvSpPr>
        <p:spPr>
          <a:xfrm>
            <a:off x="2566670" y="4180840"/>
            <a:ext cx="2254885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Writer</a:t>
            </a:r>
            <a:r>
              <a:rPr lang="zh-CN" altLang="en-US" sz="1000"/>
              <a:t>接口</a:t>
            </a:r>
            <a:r>
              <a:rPr lang="zh-CN" altLang="en-US" sz="1000">
                <a:sym typeface="+mn-ea"/>
              </a:rPr>
              <a:t>及其子类</a:t>
            </a:r>
            <a:endParaRPr lang="zh-CN" altLang="en-US" sz="1000"/>
          </a:p>
        </p:txBody>
      </p:sp>
      <p:sp>
        <p:nvSpPr>
          <p:cNvPr id="23" name="矩形 22"/>
          <p:cNvSpPr/>
          <p:nvPr/>
        </p:nvSpPr>
        <p:spPr>
          <a:xfrm>
            <a:off x="2566670" y="4608195"/>
            <a:ext cx="2254885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BufferedReader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24" name="矩形 23"/>
          <p:cNvSpPr/>
          <p:nvPr/>
        </p:nvSpPr>
        <p:spPr>
          <a:xfrm>
            <a:off x="2566670" y="5060950"/>
            <a:ext cx="2254885" cy="266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000"/>
              <a:t>序列化和反序列化</a:t>
            </a:r>
            <a:endParaRPr lang="zh-CN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2565" y="207010"/>
            <a:ext cx="1227455" cy="372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基础知识</a:t>
            </a:r>
            <a:r>
              <a:rPr lang="en-US" sz="900"/>
              <a:t>5</a:t>
            </a:r>
            <a:endParaRPr lang="en-US" sz="900"/>
          </a:p>
        </p:txBody>
      </p:sp>
      <p:sp>
        <p:nvSpPr>
          <p:cNvPr id="2" name="矩形 1"/>
          <p:cNvSpPr/>
          <p:nvPr/>
        </p:nvSpPr>
        <p:spPr>
          <a:xfrm>
            <a:off x="205105" y="2771775"/>
            <a:ext cx="1587500" cy="4032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Java</a:t>
            </a:r>
            <a:r>
              <a:rPr lang="zh-CN" altLang="en-US" sz="1000"/>
              <a:t>反射机制</a:t>
            </a:r>
            <a:endParaRPr lang="zh-CN" altLang="en-US" sz="1000"/>
          </a:p>
        </p:txBody>
      </p:sp>
      <p:sp>
        <p:nvSpPr>
          <p:cNvPr id="3" name="左大括号 2"/>
          <p:cNvSpPr/>
          <p:nvPr/>
        </p:nvSpPr>
        <p:spPr>
          <a:xfrm>
            <a:off x="1871345" y="1978025"/>
            <a:ext cx="75565" cy="1990725"/>
          </a:xfrm>
          <a:prstGeom prst="leftBrace">
            <a:avLst>
              <a:gd name="adj1" fmla="val 1554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32635" y="1879600"/>
            <a:ext cx="200723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Class</a:t>
            </a:r>
            <a:r>
              <a:rPr lang="zh-CN" altLang="en-US" sz="1000"/>
              <a:t>类对象的三种实例化模式；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反射与工厂；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反射与单例；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反射获取类结构信息；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动态代理设计模式；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反射与</a:t>
            </a:r>
            <a:r>
              <a:rPr lang="en-US" altLang="zh-CN" sz="1000"/>
              <a:t>Annotation</a:t>
            </a:r>
            <a:endParaRPr lang="en-US" altLang="zh-CN" sz="1000"/>
          </a:p>
          <a:p>
            <a:endParaRPr lang="en-US" altLang="zh-CN" sz="1000"/>
          </a:p>
          <a:p>
            <a:endParaRPr lang="en-US" altLang="zh-CN" sz="1000"/>
          </a:p>
        </p:txBody>
      </p:sp>
      <p:sp>
        <p:nvSpPr>
          <p:cNvPr id="6" name="矩形 5"/>
          <p:cNvSpPr/>
          <p:nvPr/>
        </p:nvSpPr>
        <p:spPr>
          <a:xfrm>
            <a:off x="202565" y="4254500"/>
            <a:ext cx="1587500" cy="4032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ClassLoader</a:t>
            </a:r>
            <a:r>
              <a:rPr lang="zh-CN" altLang="en-US" sz="1000"/>
              <a:t>类加载器</a:t>
            </a:r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2565" y="207010"/>
            <a:ext cx="1819275" cy="372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基础知识</a:t>
            </a:r>
            <a:r>
              <a:rPr lang="en-US" sz="900"/>
              <a:t>6</a:t>
            </a:r>
            <a:r>
              <a:rPr lang="zh-CN" altLang="en-US" sz="900"/>
              <a:t>（类集框架）</a:t>
            </a:r>
            <a:endParaRPr lang="zh-CN" altLang="en-US" sz="900"/>
          </a:p>
        </p:txBody>
      </p:sp>
      <p:sp>
        <p:nvSpPr>
          <p:cNvPr id="2" name="矩形 1"/>
          <p:cNvSpPr/>
          <p:nvPr/>
        </p:nvSpPr>
        <p:spPr>
          <a:xfrm>
            <a:off x="256540" y="2174240"/>
            <a:ext cx="1329690" cy="3600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List</a:t>
            </a:r>
            <a:r>
              <a:rPr lang="zh-CN" altLang="en-US" sz="1000"/>
              <a:t>集合</a:t>
            </a:r>
            <a:endParaRPr lang="zh-CN" altLang="en-US" sz="1000"/>
          </a:p>
        </p:txBody>
      </p:sp>
      <p:sp>
        <p:nvSpPr>
          <p:cNvPr id="3" name="矩形 2"/>
          <p:cNvSpPr/>
          <p:nvPr/>
        </p:nvSpPr>
        <p:spPr>
          <a:xfrm>
            <a:off x="256540" y="4475480"/>
            <a:ext cx="1329690" cy="3600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Set</a:t>
            </a:r>
            <a:r>
              <a:rPr lang="zh-CN" altLang="en-US" sz="1000"/>
              <a:t>集合</a:t>
            </a:r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4218940" y="4463415"/>
            <a:ext cx="1329690" cy="3600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Map</a:t>
            </a:r>
            <a:r>
              <a:rPr lang="zh-CN" altLang="en-US" sz="1000"/>
              <a:t>集合</a:t>
            </a:r>
            <a:endParaRPr lang="zh-CN" altLang="en-US" sz="1000"/>
          </a:p>
        </p:txBody>
      </p:sp>
      <p:sp>
        <p:nvSpPr>
          <p:cNvPr id="6" name="左大括号 5"/>
          <p:cNvSpPr/>
          <p:nvPr/>
        </p:nvSpPr>
        <p:spPr>
          <a:xfrm>
            <a:off x="1657350" y="1358900"/>
            <a:ext cx="75565" cy="1990725"/>
          </a:xfrm>
          <a:prstGeom prst="leftBrace">
            <a:avLst>
              <a:gd name="adj1" fmla="val 1554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2605" y="1462405"/>
            <a:ext cx="117602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Collection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List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Queue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ArrayList</a:t>
            </a:r>
            <a:r>
              <a:rPr lang="zh-CN" altLang="en-US" sz="1000"/>
              <a:t>类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Vector</a:t>
            </a:r>
            <a:r>
              <a:rPr lang="zh-CN" altLang="en-US" sz="1000"/>
              <a:t>类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LinkedList</a:t>
            </a:r>
            <a:r>
              <a:rPr lang="zh-CN" altLang="en-US" sz="1000"/>
              <a:t>类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Stack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9" name="左大括号 8"/>
          <p:cNvSpPr/>
          <p:nvPr/>
        </p:nvSpPr>
        <p:spPr>
          <a:xfrm>
            <a:off x="1657350" y="3738245"/>
            <a:ext cx="76200" cy="1810385"/>
          </a:xfrm>
          <a:prstGeom prst="leftBrace">
            <a:avLst>
              <a:gd name="adj1" fmla="val 1554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2605" y="3787775"/>
            <a:ext cx="154432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Set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AbstractedSet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HashSet</a:t>
            </a:r>
            <a:r>
              <a:rPr lang="zh-CN" altLang="en-US" sz="1000"/>
              <a:t>类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TreeSet</a:t>
            </a:r>
            <a:r>
              <a:rPr lang="zh-CN" altLang="en-US" sz="1000"/>
              <a:t>类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Vector</a:t>
            </a:r>
            <a:r>
              <a:rPr lang="zh-CN" altLang="en-US" sz="1000"/>
              <a:t>类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LinkedList</a:t>
            </a:r>
            <a:r>
              <a:rPr lang="zh-CN" altLang="en-US" sz="1000"/>
              <a:t>类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4218940" y="2174240"/>
            <a:ext cx="1329690" cy="3600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输出集合</a:t>
            </a:r>
            <a:endParaRPr lang="zh-CN" altLang="en-US" sz="1000"/>
          </a:p>
        </p:txBody>
      </p:sp>
      <p:sp>
        <p:nvSpPr>
          <p:cNvPr id="12" name="左大括号 11"/>
          <p:cNvSpPr/>
          <p:nvPr/>
        </p:nvSpPr>
        <p:spPr>
          <a:xfrm>
            <a:off x="5626100" y="1358900"/>
            <a:ext cx="75565" cy="1990725"/>
          </a:xfrm>
          <a:prstGeom prst="leftBrace">
            <a:avLst>
              <a:gd name="adj1" fmla="val 1554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01665" y="1769745"/>
            <a:ext cx="140779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Iterator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Enumeration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ListIterator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foreach</a:t>
            </a:r>
            <a:endParaRPr lang="zh-CN" altLang="en-US" sz="1000"/>
          </a:p>
        </p:txBody>
      </p:sp>
      <p:sp>
        <p:nvSpPr>
          <p:cNvPr id="14" name="左大括号 13"/>
          <p:cNvSpPr/>
          <p:nvPr/>
        </p:nvSpPr>
        <p:spPr>
          <a:xfrm>
            <a:off x="5626100" y="3648075"/>
            <a:ext cx="75565" cy="1990725"/>
          </a:xfrm>
          <a:prstGeom prst="leftBrace">
            <a:avLst>
              <a:gd name="adj1" fmla="val 1554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01665" y="3667125"/>
            <a:ext cx="1656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Map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HashMap</a:t>
            </a:r>
            <a:r>
              <a:rPr lang="zh-CN" altLang="en-US" sz="1000"/>
              <a:t>类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LinkedHashMap</a:t>
            </a:r>
            <a:r>
              <a:rPr lang="zh-CN" altLang="en-US" sz="1000"/>
              <a:t>接口</a:t>
            </a:r>
            <a:endParaRPr lang="zh-CN" altLang="en-US" sz="1000"/>
          </a:p>
          <a:p>
            <a:endParaRPr lang="zh-CN" altLang="en-US" sz="1000"/>
          </a:p>
          <a:p>
            <a:r>
              <a:rPr lang="en-US" sz="1000"/>
              <a:t>Hashtable</a:t>
            </a:r>
            <a:r>
              <a:rPr lang="zh-CN" altLang="en-US" sz="1000"/>
              <a:t>类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16" name="矩形 15"/>
          <p:cNvSpPr/>
          <p:nvPr/>
        </p:nvSpPr>
        <p:spPr>
          <a:xfrm>
            <a:off x="7477125" y="2173605"/>
            <a:ext cx="1329690" cy="3600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Properties</a:t>
            </a:r>
            <a:r>
              <a:rPr lang="zh-CN" altLang="en-US" sz="1000"/>
              <a:t>属性</a:t>
            </a:r>
            <a:endParaRPr lang="zh-CN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7477125" y="3349625"/>
            <a:ext cx="1329690" cy="3600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Collections</a:t>
            </a:r>
            <a:r>
              <a:rPr lang="zh-CN" altLang="en-US" sz="1000"/>
              <a:t>工具类</a:t>
            </a:r>
            <a:endParaRPr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7477125" y="4660265"/>
            <a:ext cx="1329690" cy="3600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000"/>
              <a:t>网络编程</a:t>
            </a:r>
            <a:endParaRPr lang="zh-CN" sz="1000"/>
          </a:p>
        </p:txBody>
      </p:sp>
      <p:sp>
        <p:nvSpPr>
          <p:cNvPr id="8" name="矩形 7"/>
          <p:cNvSpPr/>
          <p:nvPr/>
        </p:nvSpPr>
        <p:spPr>
          <a:xfrm>
            <a:off x="202565" y="850900"/>
            <a:ext cx="2110740" cy="236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熟练记住各个类和接口的继承结构</a:t>
            </a:r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2565" y="207010"/>
            <a:ext cx="1819275" cy="372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基础知识</a:t>
            </a:r>
            <a:r>
              <a:rPr lang="en-US" sz="900"/>
              <a:t>7</a:t>
            </a:r>
            <a:endParaRPr lang="en-US" sz="900"/>
          </a:p>
        </p:txBody>
      </p:sp>
      <p:sp>
        <p:nvSpPr>
          <p:cNvPr id="2" name="矩形 1"/>
          <p:cNvSpPr/>
          <p:nvPr/>
        </p:nvSpPr>
        <p:spPr>
          <a:xfrm>
            <a:off x="205105" y="2351405"/>
            <a:ext cx="1621790" cy="4203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Java</a:t>
            </a:r>
            <a:r>
              <a:rPr lang="zh-CN" altLang="en-US" sz="1000"/>
              <a:t>数据库操作</a:t>
            </a:r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演示</Application>
  <PresentationFormat>宽屏</PresentationFormat>
  <Paragraphs>238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Droid Sans Fallback</vt:lpstr>
      <vt:lpstr>Calibri</vt:lpstr>
      <vt:lpstr>DejaVu Sans</vt:lpstr>
      <vt:lpstr>微软雅黑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23</cp:revision>
  <dcterms:created xsi:type="dcterms:W3CDTF">2019-09-25T13:14:04Z</dcterms:created>
  <dcterms:modified xsi:type="dcterms:W3CDTF">2019-09-25T13:14:04Z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