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549400" y="119443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9400" y="918845"/>
            <a:ext cx="5017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h=hashcode():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9365" y="1533525"/>
            <a:ext cx="3891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1515" y="1817370"/>
            <a:ext cx="4605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h&gt;&gt;&gt;16: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6490" y="2339975"/>
            <a:ext cx="547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hash=h^(h&gt;&gt;&gt;16):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114800" y="126365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114800" y="209296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549400" y="206248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49400" y="261556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53795" y="3030855"/>
            <a:ext cx="5478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(n-1)&amp;hash: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0000 0000 0000 0000 0000 0000 0000</a:t>
            </a:r>
            <a:r>
              <a:rPr lang="en-US" altLang="zh-CN" sz="1200"/>
              <a:t> 1111</a:t>
            </a:r>
            <a:endParaRPr lang="en-US" altLang="zh-CN" sz="1200"/>
          </a:p>
          <a:p>
            <a:r>
              <a:rPr lang="en-US" altLang="zh-CN" sz="1200"/>
              <a:t>                   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1111 1111 1111 1111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 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49400" y="354711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4114800" y="274574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408295" y="3632835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33975" y="3909060"/>
            <a:ext cx="91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0101=5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254000" y="170815"/>
            <a:ext cx="5791835" cy="328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关于</a:t>
            </a:r>
            <a:r>
              <a:rPr lang="en-US" altLang="zh-CN" sz="1000"/>
              <a:t>hashmap</a:t>
            </a:r>
            <a:r>
              <a:rPr lang="zh-CN" altLang="en-US" sz="1000"/>
              <a:t>的相关解答：</a:t>
            </a:r>
            <a:endParaRPr lang="zh-CN" altLang="en-US" sz="1000"/>
          </a:p>
          <a:p>
            <a:pPr algn="l"/>
            <a:r>
              <a:rPr lang="zh-CN" altLang="en-US" sz="1000"/>
              <a:t>https://baijiahao.baidu.com/s?id=1618550070727689060&amp;wfr=spider&amp;for=pc</a:t>
            </a:r>
            <a:endParaRPr lang="zh-CN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630045" y="1623060"/>
            <a:ext cx="8931910" cy="282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2420" y="2618740"/>
            <a:ext cx="1289685" cy="12642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客户端</a:t>
            </a:r>
            <a:endParaRPr lang="en-US" altLang="zh-CN" sz="1000"/>
          </a:p>
          <a:p>
            <a:pPr algn="ctr"/>
            <a:r>
              <a:rPr lang="en-US" altLang="zh-CN" sz="1000"/>
              <a:t>200M</a:t>
            </a:r>
            <a:endParaRPr lang="en-US" altLang="zh-CN" sz="1000"/>
          </a:p>
        </p:txBody>
      </p:sp>
      <p:sp>
        <p:nvSpPr>
          <p:cNvPr id="5" name="矩形 4"/>
          <p:cNvSpPr/>
          <p:nvPr/>
        </p:nvSpPr>
        <p:spPr>
          <a:xfrm>
            <a:off x="3901440" y="770255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NameNode</a:t>
            </a:r>
            <a:endParaRPr lang="en-US" altLang="zh-CN" sz="1200"/>
          </a:p>
          <a:p>
            <a:pPr algn="l"/>
            <a:r>
              <a:rPr lang="zh-CN" altLang="en-US" sz="1000"/>
              <a:t>开始检查是否有</a:t>
            </a:r>
            <a:r>
              <a:rPr lang="en-US" altLang="zh-CN" sz="1000"/>
              <a:t>/aaa</a:t>
            </a:r>
            <a:r>
              <a:rPr lang="zh-CN" altLang="en-US" sz="1000"/>
              <a:t>的目录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2861945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DataNode1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4989195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DataNode2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7092950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DataNode3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9113520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DataNode4</a:t>
            </a:r>
            <a:endParaRPr lang="en-US" altLang="zh-CN" sz="1200"/>
          </a:p>
        </p:txBody>
      </p:sp>
      <p:cxnSp>
        <p:nvCxnSpPr>
          <p:cNvPr id="10" name="直接箭头连接符 9"/>
          <p:cNvCxnSpPr>
            <a:stCxn id="4" idx="0"/>
          </p:cNvCxnSpPr>
          <p:nvPr/>
        </p:nvCxnSpPr>
        <p:spPr>
          <a:xfrm flipV="1">
            <a:off x="957580" y="1156970"/>
            <a:ext cx="2960370" cy="146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81810" y="1387475"/>
            <a:ext cx="1551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1.</a:t>
            </a:r>
            <a:r>
              <a:rPr lang="zh-CN" altLang="en-US" sz="800"/>
              <a:t>向</a:t>
            </a:r>
            <a:r>
              <a:rPr lang="en-US" altLang="zh-CN" sz="800"/>
              <a:t>NameNode</a:t>
            </a:r>
            <a:r>
              <a:rPr lang="zh-CN" altLang="en-US" sz="800"/>
              <a:t>发起上传数据的请求</a:t>
            </a:r>
            <a:r>
              <a:rPr lang="en-US" altLang="zh-CN" sz="800"/>
              <a:t>/aaa/flie.log</a:t>
            </a:r>
            <a:endParaRPr lang="en-US" altLang="zh-CN" sz="800"/>
          </a:p>
        </p:txBody>
      </p:sp>
      <p:sp>
        <p:nvSpPr>
          <p:cNvPr id="12" name="文本框 11"/>
          <p:cNvSpPr txBox="1"/>
          <p:nvPr/>
        </p:nvSpPr>
        <p:spPr>
          <a:xfrm>
            <a:off x="1985645" y="2098040"/>
            <a:ext cx="11353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2.</a:t>
            </a:r>
            <a:r>
              <a:rPr lang="zh-CN" sz="800"/>
              <a:t>返回同意上传</a:t>
            </a:r>
            <a:endParaRPr lang="zh-CN" sz="8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568450" y="1387475"/>
            <a:ext cx="2273300" cy="138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 flipV="1">
            <a:off x="1602105" y="1637030"/>
            <a:ext cx="2299335" cy="161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64765" y="250380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3.RPC</a:t>
            </a:r>
            <a:r>
              <a:rPr lang="zh-CN" altLang="en-US" sz="700"/>
              <a:t>请求，上传</a:t>
            </a:r>
            <a:r>
              <a:rPr lang="en-US" altLang="zh-CN" sz="700"/>
              <a:t>0-128M</a:t>
            </a:r>
            <a:r>
              <a:rPr lang="zh-CN" altLang="en-US" sz="700"/>
              <a:t>，请返回</a:t>
            </a:r>
            <a:r>
              <a:rPr lang="en-US" altLang="zh-CN" sz="700"/>
              <a:t>DataNode</a:t>
            </a:r>
            <a:endParaRPr lang="en-US" altLang="zh-CN" sz="7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602105" y="2528570"/>
            <a:ext cx="2751455" cy="1007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76575" y="294449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4.</a:t>
            </a:r>
            <a:r>
              <a:rPr lang="zh-CN" altLang="en-US" sz="700"/>
              <a:t>返回应答，可以将数据上传到</a:t>
            </a:r>
            <a:r>
              <a:rPr lang="en-US" altLang="zh-CN" sz="700"/>
              <a:t>DN1</a:t>
            </a:r>
            <a:r>
              <a:rPr lang="zh-CN" altLang="en-US" sz="700"/>
              <a:t>、</a:t>
            </a:r>
            <a:r>
              <a:rPr lang="en-US" altLang="zh-CN" sz="700"/>
              <a:t>DN2</a:t>
            </a:r>
            <a:r>
              <a:rPr lang="zh-CN" altLang="en-US" sz="700"/>
              <a:t>和</a:t>
            </a:r>
            <a:r>
              <a:rPr lang="en-US" altLang="zh-CN" sz="700"/>
              <a:t>DN4</a:t>
            </a:r>
            <a:endParaRPr lang="en-US" altLang="zh-CN" sz="700"/>
          </a:p>
        </p:txBody>
      </p:sp>
      <p:cxnSp>
        <p:nvCxnSpPr>
          <p:cNvPr id="18" name="直接箭头连接符 17"/>
          <p:cNvCxnSpPr>
            <a:stCxn id="4" idx="2"/>
            <a:endCxn id="6" idx="1"/>
          </p:cNvCxnSpPr>
          <p:nvPr/>
        </p:nvCxnSpPr>
        <p:spPr>
          <a:xfrm>
            <a:off x="957580" y="3883025"/>
            <a:ext cx="1904365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8660" y="425386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</a:t>
            </a:r>
            <a:r>
              <a:rPr lang="zh-CN" altLang="en-US" sz="700"/>
              <a:t>请求上传</a:t>
            </a:r>
            <a:r>
              <a:rPr lang="en-US" altLang="zh-CN" sz="700"/>
              <a:t>block</a:t>
            </a:r>
            <a:r>
              <a:rPr lang="zh-CN" altLang="en-US" sz="700"/>
              <a:t>，建立</a:t>
            </a:r>
            <a:r>
              <a:rPr lang="en-US" altLang="zh-CN" sz="700"/>
              <a:t>channel(nio</a:t>
            </a:r>
            <a:r>
              <a:rPr lang="zh-CN" altLang="en-US" sz="700"/>
              <a:t>流</a:t>
            </a:r>
            <a:r>
              <a:rPr lang="en-US" altLang="zh-CN" sz="700"/>
              <a:t>)</a:t>
            </a:r>
            <a:endParaRPr lang="en-US" altLang="zh-CN" sz="7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403985" y="3867785"/>
            <a:ext cx="1478915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05915" y="3649980"/>
            <a:ext cx="127698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6.</a:t>
            </a:r>
            <a:r>
              <a:rPr lang="zh-CN" sz="700"/>
              <a:t>回应确认，可以上传</a:t>
            </a:r>
            <a:endParaRPr lang="zh-CN" sz="700"/>
          </a:p>
        </p:txBody>
      </p:sp>
      <p:sp>
        <p:nvSpPr>
          <p:cNvPr id="22" name="圆角矩形 21"/>
          <p:cNvSpPr/>
          <p:nvPr/>
        </p:nvSpPr>
        <p:spPr>
          <a:xfrm>
            <a:off x="7032625" y="2528570"/>
            <a:ext cx="3811905" cy="7556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800"/>
              <a:t>Note</a:t>
            </a:r>
            <a:r>
              <a:rPr lang="zh-CN" altLang="en-US" sz="800"/>
              <a:t>：</a:t>
            </a:r>
            <a:endParaRPr lang="zh-CN" altLang="en-US" sz="800"/>
          </a:p>
          <a:p>
            <a:pPr algn="l"/>
            <a:r>
              <a:rPr lang="en-US" altLang="zh-CN" sz="800"/>
              <a:t>1.</a:t>
            </a:r>
            <a:r>
              <a:rPr lang="zh-CN" altLang="en-US" sz="800"/>
              <a:t>由于将数据上传到</a:t>
            </a:r>
            <a:r>
              <a:rPr lang="en-US" altLang="zh-CN" sz="800"/>
              <a:t>3</a:t>
            </a:r>
            <a:r>
              <a:rPr lang="zh-CN" altLang="en-US" sz="800"/>
              <a:t>台机器，但是客户端只需要将一个</a:t>
            </a:r>
            <a:r>
              <a:rPr lang="en-US" altLang="zh-CN" sz="800"/>
              <a:t>block</a:t>
            </a:r>
            <a:r>
              <a:rPr lang="zh-CN" altLang="en-US" sz="800"/>
              <a:t>上传到</a:t>
            </a:r>
            <a:r>
              <a:rPr lang="en-US" altLang="zh-CN" sz="800"/>
              <a:t>DN1</a:t>
            </a:r>
            <a:r>
              <a:rPr lang="zh-CN" altLang="en-US" sz="800"/>
              <a:t>即可，剩下的由</a:t>
            </a:r>
            <a:r>
              <a:rPr lang="en-US" altLang="zh-CN" sz="800"/>
              <a:t>DN1</a:t>
            </a:r>
            <a:r>
              <a:rPr lang="zh-CN" altLang="en-US" sz="800"/>
              <a:t>将数据复制到</a:t>
            </a:r>
            <a:r>
              <a:rPr lang="en-US" altLang="zh-CN" sz="800"/>
              <a:t>DN2</a:t>
            </a:r>
            <a:r>
              <a:rPr lang="zh-CN" altLang="en-US" sz="800"/>
              <a:t>和</a:t>
            </a:r>
            <a:r>
              <a:rPr lang="en-US" altLang="zh-CN" sz="800"/>
              <a:t>DN4.</a:t>
            </a:r>
            <a:endParaRPr lang="en-US" altLang="zh-CN" sz="8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225925" y="4407535"/>
            <a:ext cx="8623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26560" y="4895215"/>
            <a:ext cx="5171440" cy="8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304030" y="4560570"/>
            <a:ext cx="7848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pipe line</a:t>
            </a:r>
            <a:endParaRPr lang="en-US" altLang="zh-CN" sz="1000"/>
          </a:p>
        </p:txBody>
      </p:sp>
      <p:cxnSp>
        <p:nvCxnSpPr>
          <p:cNvPr id="26" name="曲线连接符 25"/>
          <p:cNvCxnSpPr/>
          <p:nvPr/>
        </p:nvCxnSpPr>
        <p:spPr>
          <a:xfrm>
            <a:off x="532765" y="3917315"/>
            <a:ext cx="2325370" cy="1232535"/>
          </a:xfrm>
          <a:prstGeom prst="curvedConnector3">
            <a:avLst>
              <a:gd name="adj1" fmla="val -84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4005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1970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9800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2420" y="5051425"/>
            <a:ext cx="2039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7.</a:t>
            </a:r>
            <a:r>
              <a:rPr lang="zh-CN" sz="700"/>
              <a:t>建立</a:t>
            </a:r>
            <a:r>
              <a:rPr lang="en-US" altLang="zh-CN" sz="700"/>
              <a:t>socket</a:t>
            </a:r>
            <a:r>
              <a:rPr lang="zh-CN" altLang="en-US" sz="700"/>
              <a:t>流，开始传输数据，同时</a:t>
            </a:r>
            <a:r>
              <a:rPr lang="en-US" altLang="zh-CN" sz="700"/>
              <a:t>DN1</a:t>
            </a:r>
            <a:r>
              <a:rPr lang="zh-CN" altLang="en-US" sz="700"/>
              <a:t>还实时将上传到的数据发送到</a:t>
            </a:r>
            <a:r>
              <a:rPr lang="en-US" altLang="zh-CN" sz="700"/>
              <a:t>DN2</a:t>
            </a:r>
            <a:r>
              <a:rPr lang="zh-CN" altLang="en-US" sz="700"/>
              <a:t>和</a:t>
            </a:r>
            <a:r>
              <a:rPr lang="en-US" altLang="zh-CN" sz="700"/>
              <a:t>DN4</a:t>
            </a:r>
            <a:endParaRPr lang="en-US" altLang="zh-CN" sz="700"/>
          </a:p>
        </p:txBody>
      </p:sp>
      <p:cxnSp>
        <p:nvCxnSpPr>
          <p:cNvPr id="31" name="曲线连接符 30"/>
          <p:cNvCxnSpPr>
            <a:stCxn id="27" idx="3"/>
            <a:endCxn id="28" idx="1"/>
          </p:cNvCxnSpPr>
          <p:nvPr/>
        </p:nvCxnSpPr>
        <p:spPr>
          <a:xfrm>
            <a:off x="3687445" y="5174615"/>
            <a:ext cx="1532255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8" idx="3"/>
            <a:endCxn id="29" idx="1"/>
          </p:cNvCxnSpPr>
          <p:nvPr/>
        </p:nvCxnSpPr>
        <p:spPr>
          <a:xfrm>
            <a:off x="5967095" y="5174615"/>
            <a:ext cx="3430905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133215" y="5297805"/>
            <a:ext cx="1047115" cy="192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00"/>
              <a:t>中间加入缓冲区</a:t>
            </a:r>
            <a:endParaRPr lang="zh-CN" altLang="en-US" sz="700"/>
          </a:p>
        </p:txBody>
      </p:sp>
      <p:sp>
        <p:nvSpPr>
          <p:cNvPr id="34" name="矩形 33"/>
          <p:cNvSpPr/>
          <p:nvPr/>
        </p:nvSpPr>
        <p:spPr>
          <a:xfrm>
            <a:off x="8300720" y="5305425"/>
            <a:ext cx="1047115" cy="192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00"/>
              <a:t>中间加入缓冲区</a:t>
            </a:r>
            <a:endParaRPr lang="zh-CN" altLang="en-US" sz="700"/>
          </a:p>
        </p:txBody>
      </p:sp>
      <p:sp>
        <p:nvSpPr>
          <p:cNvPr id="35" name="文本框 34"/>
          <p:cNvSpPr txBox="1"/>
          <p:nvPr/>
        </p:nvSpPr>
        <p:spPr>
          <a:xfrm>
            <a:off x="4057650" y="4059555"/>
            <a:ext cx="7594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5.1.</a:t>
            </a:r>
            <a:r>
              <a:rPr lang="zh-CN" altLang="en-US" sz="700"/>
              <a:t>成功回应</a:t>
            </a:r>
            <a:endParaRPr lang="zh-CN" altLang="en-US" sz="700"/>
          </a:p>
        </p:txBody>
      </p:sp>
      <p:sp>
        <p:nvSpPr>
          <p:cNvPr id="36" name="文本框 35"/>
          <p:cNvSpPr txBox="1"/>
          <p:nvPr/>
        </p:nvSpPr>
        <p:spPr>
          <a:xfrm>
            <a:off x="6432550" y="4631055"/>
            <a:ext cx="7594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5.2.</a:t>
            </a:r>
            <a:r>
              <a:rPr lang="zh-CN" altLang="en-US" sz="700"/>
              <a:t>成功回应</a:t>
            </a:r>
            <a:endParaRPr lang="zh-CN" altLang="en-US"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13130" y="573405"/>
            <a:ext cx="1184275" cy="26308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5530" y="708660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存储单元</a:t>
            </a:r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1065530" y="1063625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5530" y="2316480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5530" y="2671445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0795" y="1579880"/>
            <a:ext cx="5505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.....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3797935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地址寄存器</a:t>
            </a:r>
            <a:endParaRPr lang="zh-CN" altLang="en-US" sz="1200"/>
          </a:p>
        </p:txBody>
      </p:sp>
      <p:sp>
        <p:nvSpPr>
          <p:cNvPr id="9" name="右箭头 8"/>
          <p:cNvSpPr/>
          <p:nvPr/>
        </p:nvSpPr>
        <p:spPr>
          <a:xfrm>
            <a:off x="4220845" y="1325880"/>
            <a:ext cx="440055" cy="169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1700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存储体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290570" y="1325880"/>
            <a:ext cx="440055" cy="169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74665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数据寄存器</a:t>
            </a:r>
            <a:endParaRPr lang="zh-CN" altLang="en-US" sz="1200"/>
          </a:p>
        </p:txBody>
      </p:sp>
      <p:sp>
        <p:nvSpPr>
          <p:cNvPr id="14" name="左右箭头 13"/>
          <p:cNvSpPr/>
          <p:nvPr/>
        </p:nvSpPr>
        <p:spPr>
          <a:xfrm>
            <a:off x="5074920" y="1339850"/>
            <a:ext cx="483235" cy="16827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5988685" y="1339850"/>
            <a:ext cx="483235" cy="16827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20845" y="2315845"/>
            <a:ext cx="1337945" cy="321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时序控制逻辑</a:t>
            </a:r>
            <a:endParaRPr lang="zh-CN" altLang="en-US" sz="1200"/>
          </a:p>
        </p:txBody>
      </p:sp>
      <p:cxnSp>
        <p:nvCxnSpPr>
          <p:cNvPr id="18" name="肘形连接符 17"/>
          <p:cNvCxnSpPr>
            <a:stCxn id="16" idx="1"/>
            <a:endCxn id="8" idx="2"/>
          </p:cNvCxnSpPr>
          <p:nvPr/>
        </p:nvCxnSpPr>
        <p:spPr>
          <a:xfrm rot="10800000">
            <a:off x="3967480" y="1952625"/>
            <a:ext cx="253365" cy="5245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0"/>
            <a:endCxn id="10" idx="2"/>
          </p:cNvCxnSpPr>
          <p:nvPr/>
        </p:nvCxnSpPr>
        <p:spPr>
          <a:xfrm flipH="1" flipV="1">
            <a:off x="4881245" y="1952625"/>
            <a:ext cx="8890" cy="363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6" idx="3"/>
            <a:endCxn id="12" idx="2"/>
          </p:cNvCxnSpPr>
          <p:nvPr/>
        </p:nvCxnSpPr>
        <p:spPr>
          <a:xfrm flipV="1">
            <a:off x="5558790" y="1952625"/>
            <a:ext cx="185420" cy="5245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95800" y="1596390"/>
            <a:ext cx="1252220" cy="26816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35500" y="172339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存储单元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4635500" y="199390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存储单元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4635500" y="226441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5500" y="253619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35500" y="280670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35500" y="307721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34865" y="334772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34865" y="361823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34865" y="388874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存储单元</a:t>
            </a:r>
            <a:endParaRPr lang="zh-CN" altLang="en-US" sz="1000"/>
          </a:p>
        </p:txBody>
      </p:sp>
      <p:cxnSp>
        <p:nvCxnSpPr>
          <p:cNvPr id="15" name="直接箭头连接符 14"/>
          <p:cNvCxnSpPr>
            <a:endCxn id="6" idx="1"/>
          </p:cNvCxnSpPr>
          <p:nvPr/>
        </p:nvCxnSpPr>
        <p:spPr>
          <a:xfrm>
            <a:off x="3206115" y="1385570"/>
            <a:ext cx="1429385" cy="473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74420" y="624840"/>
            <a:ext cx="2131695" cy="16402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每个方框表示一个存储单元，一个存储单元可以存储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8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个二进制位（无符号数可以表示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0~255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；有符号数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-127~128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）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因此，如果希望存储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int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（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32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位）类型的数据，一个存储单元肯定放不下，因此需要存放在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4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个存储单元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845810" y="2264410"/>
            <a:ext cx="202565" cy="1083310"/>
          </a:xfrm>
          <a:prstGeom prst="rightBrace">
            <a:avLst>
              <a:gd name="adj1" fmla="val 501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67120" y="2324735"/>
            <a:ext cx="880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int num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6200775" y="2705100"/>
            <a:ext cx="2350770" cy="363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共使用</a:t>
            </a:r>
            <a:r>
              <a:rPr lang="en-US" altLang="zh-CN" sz="1000"/>
              <a:t>4</a:t>
            </a:r>
            <a:r>
              <a:rPr lang="zh-CN" altLang="en-US" sz="1000"/>
              <a:t>个存储单元存储</a:t>
            </a:r>
            <a:r>
              <a:rPr lang="en-US" altLang="zh-CN" sz="1000"/>
              <a:t>int</a:t>
            </a:r>
            <a:r>
              <a:rPr lang="zh-CN" altLang="en-US" sz="1000"/>
              <a:t>类型的数据</a:t>
            </a:r>
            <a:endParaRPr lang="zh-CN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85465" y="2223135"/>
            <a:ext cx="1243330" cy="2066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news" charset="0"/>
              <a:ea typeface="new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7275" y="2223135"/>
            <a:ext cx="1243330" cy="2066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74060" y="2360295"/>
            <a:ext cx="848995" cy="3003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news" charset="0"/>
                <a:ea typeface="news" charset="0"/>
              </a:rPr>
              <a:t>MDR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2950" y="3764915"/>
            <a:ext cx="848995" cy="3003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news" charset="0"/>
                <a:ea typeface="news" charset="0"/>
              </a:rPr>
              <a:t>MAR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2180" y="3089910"/>
            <a:ext cx="506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news" charset="0"/>
                <a:ea typeface="news" charset="0"/>
              </a:rPr>
              <a:t>CPU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4132580" y="2463165"/>
            <a:ext cx="200533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337685" y="3003550"/>
            <a:ext cx="1834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37685" y="3335020"/>
            <a:ext cx="1834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4131945" y="3860800"/>
            <a:ext cx="201485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05575" y="3089910"/>
            <a:ext cx="506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主存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5690" y="2218055"/>
            <a:ext cx="831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数据总线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8405" y="2758440"/>
            <a:ext cx="377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读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8405" y="3089910"/>
            <a:ext cx="377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写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85690" y="3615690"/>
            <a:ext cx="694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地址总线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11525" y="3549015"/>
            <a:ext cx="3769995" cy="12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3" idx="5"/>
            <a:endCxn id="2" idx="1"/>
          </p:cNvCxnSpPr>
          <p:nvPr/>
        </p:nvCxnSpPr>
        <p:spPr>
          <a:xfrm>
            <a:off x="2211070" y="3233420"/>
            <a:ext cx="1100455" cy="931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289685" y="2807970"/>
            <a:ext cx="948055" cy="4413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7295" y="3273425"/>
            <a:ext cx="890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发出</a:t>
            </a:r>
            <a:r>
              <a:rPr lang="en-US" altLang="zh-CN" sz="1200"/>
              <a:t>SQL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3694430" y="3648710"/>
            <a:ext cx="3004185" cy="31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Hive</a:t>
            </a:r>
            <a:r>
              <a:rPr lang="zh-CN" altLang="en-US" sz="1200"/>
              <a:t>进行处理</a:t>
            </a:r>
            <a:endParaRPr lang="zh-CN" altLang="en-US" sz="1200"/>
          </a:p>
        </p:txBody>
      </p:sp>
      <p:sp>
        <p:nvSpPr>
          <p:cNvPr id="8" name="下箭头 7"/>
          <p:cNvSpPr/>
          <p:nvPr/>
        </p:nvSpPr>
        <p:spPr>
          <a:xfrm>
            <a:off x="5075555" y="3973195"/>
            <a:ext cx="233045" cy="307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94430" y="4281170"/>
            <a:ext cx="3004185" cy="31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MapReduce</a:t>
            </a:r>
            <a:endParaRPr 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8600" y="3973195"/>
            <a:ext cx="58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转换</a:t>
            </a:r>
            <a:endParaRPr lang="zh-CN" sz="12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698615" y="4464685"/>
            <a:ext cx="158940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04530" y="4187190"/>
            <a:ext cx="1523365" cy="557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MapReduce</a:t>
            </a:r>
            <a:r>
              <a:rPr lang="zh-CN" altLang="en-US" sz="1200"/>
              <a:t>运行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8304530" y="4744720"/>
            <a:ext cx="1523365" cy="557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HDFS</a:t>
            </a: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1136015"/>
            <a:ext cx="10822940" cy="43459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40970" y="3024505"/>
            <a:ext cx="1057910" cy="508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运行时数据区</a:t>
            </a:r>
            <a:endParaRPr lang="zh-CN" altLang="en-US" sz="1000"/>
          </a:p>
        </p:txBody>
      </p:sp>
      <p:sp>
        <p:nvSpPr>
          <p:cNvPr id="4" name="左大括号 3"/>
          <p:cNvSpPr/>
          <p:nvPr/>
        </p:nvSpPr>
        <p:spPr>
          <a:xfrm>
            <a:off x="1306195" y="178435"/>
            <a:ext cx="191135" cy="6200140"/>
          </a:xfrm>
          <a:prstGeom prst="leftBrace">
            <a:avLst>
              <a:gd name="adj1" fmla="val 820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64005" y="502920"/>
            <a:ext cx="10236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PC</a:t>
            </a:r>
            <a:r>
              <a:rPr lang="zh-CN" altLang="en-US" sz="1200"/>
              <a:t>寄存器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651125" y="232410"/>
            <a:ext cx="2665095" cy="866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支持多条线程执行，每个线程都有自己的</a:t>
            </a:r>
            <a:r>
              <a:rPr lang="en-US" altLang="zh-CN" sz="1000"/>
              <a:t>pc</a:t>
            </a:r>
            <a:r>
              <a:rPr lang="zh-CN" altLang="en-US" sz="1000"/>
              <a:t>寄存器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作用：指向虚拟机字节码指令的位置</a:t>
            </a:r>
            <a:endParaRPr lang="zh-CN" altLang="en-US" sz="1000"/>
          </a:p>
          <a:p>
            <a:pPr algn="l"/>
            <a:r>
              <a:rPr lang="zh-CN" altLang="en-US" sz="1000"/>
              <a:t>是虚拟机中没有规定任何</a:t>
            </a:r>
            <a:r>
              <a:rPr lang="en-US" altLang="zh-CN" sz="1000"/>
              <a:t>OutOfMemoryError</a:t>
            </a:r>
            <a:r>
              <a:rPr lang="zh-CN" altLang="en-US" sz="1000"/>
              <a:t>情况的区域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1497330" y="1743075"/>
            <a:ext cx="12141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java</a:t>
            </a:r>
            <a:r>
              <a:rPr lang="zh-CN" altLang="en-US" sz="1200"/>
              <a:t>虚拟机栈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825750" y="1340485"/>
            <a:ext cx="2423795" cy="995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altLang="en-US" sz="1000"/>
              <a:t>虚拟机栈和线程的生命周期相同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每个</a:t>
            </a:r>
            <a:r>
              <a:rPr lang="en-US" altLang="zh-CN" sz="1000"/>
              <a:t>java</a:t>
            </a:r>
            <a:r>
              <a:rPr lang="zh-CN" altLang="en-US" sz="1000"/>
              <a:t>虚拟机线程都有自己私有的</a:t>
            </a:r>
            <a:r>
              <a:rPr lang="en-US" altLang="zh-CN" sz="1000"/>
              <a:t>java</a:t>
            </a:r>
            <a:r>
              <a:rPr lang="zh-CN" altLang="en-US" sz="1000"/>
              <a:t>虚拟机栈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栈帧用于存储局部变量、操作数栈、动态链接、方法出口等信息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1564005" y="3115945"/>
            <a:ext cx="8966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java</a:t>
            </a:r>
            <a:r>
              <a:rPr lang="zh-CN" altLang="en-US" sz="1200"/>
              <a:t>堆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651125" y="2980690"/>
            <a:ext cx="2423795" cy="1076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/>
              <a:t>1.</a:t>
            </a:r>
            <a:r>
              <a:rPr lang="zh-CN" altLang="en-US" sz="1000"/>
              <a:t>供各个线程共享的运行时内存区域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创建的对象和数据都保存在堆内存中，也是垃圾收集的最重要的内存区域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从</a:t>
            </a:r>
            <a:r>
              <a:rPr lang="en-US" altLang="zh-CN" sz="1000"/>
              <a:t>GC</a:t>
            </a:r>
            <a:r>
              <a:rPr lang="zh-CN" altLang="en-US" sz="1000"/>
              <a:t>的角度来看，堆可以分为新生代和老年代</a:t>
            </a:r>
            <a:endParaRPr lang="zh-CN" altLang="en-US" sz="1000"/>
          </a:p>
          <a:p>
            <a:pPr algn="l"/>
            <a:r>
              <a:rPr lang="en-US" altLang="zh-CN" sz="1000"/>
              <a:t>4.</a:t>
            </a:r>
            <a:r>
              <a:rPr lang="zh-CN" altLang="en-US" sz="1000"/>
              <a:t>对于堆区的大小可以通过参数-Xms和-Xmx来控制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1564005" y="4961890"/>
            <a:ext cx="896620" cy="3378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方法区</a:t>
            </a:r>
            <a:endParaRPr lang="zh-CN" sz="1200"/>
          </a:p>
        </p:txBody>
      </p:sp>
      <p:sp>
        <p:nvSpPr>
          <p:cNvPr id="13" name="矩形 12"/>
          <p:cNvSpPr/>
          <p:nvPr/>
        </p:nvSpPr>
        <p:spPr>
          <a:xfrm>
            <a:off x="2587625" y="4540250"/>
            <a:ext cx="5061585" cy="1113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sz="1000"/>
              <a:t>也称为永久代</a:t>
            </a:r>
            <a:endParaRPr lang="zh-CN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用于存储被</a:t>
            </a:r>
            <a:r>
              <a:rPr lang="en-US" altLang="zh-CN" sz="1000"/>
              <a:t>JVM</a:t>
            </a:r>
            <a:r>
              <a:rPr lang="zh-CN" altLang="en-US" sz="1000"/>
              <a:t>记载的类信息、常量、静态变量、即时编译器后的代码等数据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永久代的内存回收的主要目标是针对常量池的回收和类型的卸载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4.</a:t>
            </a:r>
            <a:r>
              <a:rPr lang="zh-CN" altLang="en-US" sz="1000"/>
              <a:t>运行时常量池：是方法区的一部分，</a:t>
            </a:r>
            <a:r>
              <a:rPr lang="en-US" altLang="zh-CN" sz="1000"/>
              <a:t>Class</a:t>
            </a:r>
            <a:r>
              <a:rPr lang="zh-CN" altLang="en-US" sz="1000"/>
              <a:t>文件中除了有类的版本、字段、方法、接口等描述信息外，还有一项是常量池</a:t>
            </a:r>
            <a:r>
              <a:rPr lang="en-US" altLang="zh-CN" sz="1000"/>
              <a:t>.</a:t>
            </a:r>
            <a:r>
              <a:rPr lang="zh-CN" altLang="en-US" sz="1000"/>
              <a:t>用于存放编译期生成的各种字面量和符号引用</a:t>
            </a:r>
            <a:r>
              <a:rPr lang="en-US" altLang="zh-CN" sz="1000"/>
              <a:t>.</a:t>
            </a:r>
            <a:r>
              <a:rPr lang="zh-CN" altLang="en-US" sz="1000"/>
              <a:t>这部分内容将在类加载后存放到方法区的运行时常量池中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8590" y="3166745"/>
            <a:ext cx="1199515" cy="448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垃圾回收机制</a:t>
            </a:r>
            <a:endParaRPr lang="zh-CN" altLang="en-US" sz="1200"/>
          </a:p>
        </p:txBody>
      </p:sp>
      <p:sp>
        <p:nvSpPr>
          <p:cNvPr id="3" name="左大括号 2"/>
          <p:cNvSpPr/>
          <p:nvPr/>
        </p:nvSpPr>
        <p:spPr>
          <a:xfrm>
            <a:off x="1422400" y="374015"/>
            <a:ext cx="184150" cy="6034405"/>
          </a:xfrm>
          <a:prstGeom prst="leftBrace">
            <a:avLst>
              <a:gd name="adj1" fmla="val 41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05915" y="351155"/>
            <a:ext cx="1072515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GC触发的条件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2753995" y="78740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altLang="en-US" sz="1000"/>
              <a:t>调用</a:t>
            </a:r>
            <a:r>
              <a:rPr lang="en-US" altLang="zh-CN" sz="1000"/>
              <a:t>System.gc()</a:t>
            </a:r>
            <a:r>
              <a:rPr lang="zh-CN" altLang="en-US" sz="1000"/>
              <a:t>方法触发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系统根据堆中的年代情况进行自动触发</a:t>
            </a:r>
            <a:r>
              <a:rPr lang="en-US" altLang="zh-CN" sz="1000"/>
              <a:t>.</a:t>
            </a:r>
            <a:endParaRPr lang="en-US" altLang="zh-CN" sz="1000"/>
          </a:p>
        </p:txBody>
      </p:sp>
      <p:sp>
        <p:nvSpPr>
          <p:cNvPr id="6" name="圆角矩形 5"/>
          <p:cNvSpPr/>
          <p:nvPr/>
        </p:nvSpPr>
        <p:spPr>
          <a:xfrm>
            <a:off x="1606550" y="1303655"/>
            <a:ext cx="1072515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回收的对象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2753995" y="1120140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可以认为是</a:t>
            </a:r>
            <a:r>
              <a:rPr lang="en-US" altLang="zh-CN" sz="1000"/>
              <a:t>java</a:t>
            </a:r>
            <a:r>
              <a:rPr lang="zh-CN" altLang="en-US" sz="1000"/>
              <a:t>对象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GC操作的对象分为：通过可达性分析法无法搜索到的对象和可以搜索到的对象。对于搜索不到的方法进行标记</a:t>
            </a:r>
            <a:endParaRPr lang="en-US" altLang="zh-CN" sz="1000"/>
          </a:p>
        </p:txBody>
      </p:sp>
      <p:sp>
        <p:nvSpPr>
          <p:cNvPr id="8" name="圆角矩形 7"/>
          <p:cNvSpPr/>
          <p:nvPr/>
        </p:nvSpPr>
        <p:spPr>
          <a:xfrm>
            <a:off x="1605915" y="2230755"/>
            <a:ext cx="1706880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垃圾回收是如何操作的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3401695" y="2058035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可以理解为释放对象</a:t>
            </a:r>
            <a:endParaRPr lang="zh-CN" sz="1000"/>
          </a:p>
          <a:p>
            <a:pPr algn="l"/>
            <a:r>
              <a:rPr lang="zh-CN" sz="1000"/>
              <a:t>但是从GC的底层机制可以看出，对于可以搜索到的对象进行复制操作，对于搜索不到的对象，调用finalize()方法进行释放</a:t>
            </a:r>
            <a:endParaRPr 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1606550" y="4737100"/>
            <a:ext cx="13208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垃圾回收常见算法</a:t>
            </a:r>
            <a:endParaRPr lang="zh-CN" altLang="en-US" sz="1000"/>
          </a:p>
        </p:txBody>
      </p:sp>
      <p:sp>
        <p:nvSpPr>
          <p:cNvPr id="11" name="左大括号 10"/>
          <p:cNvSpPr/>
          <p:nvPr/>
        </p:nvSpPr>
        <p:spPr>
          <a:xfrm>
            <a:off x="3027045" y="3320415"/>
            <a:ext cx="184150" cy="3240405"/>
          </a:xfrm>
          <a:prstGeom prst="leftBrace">
            <a:avLst>
              <a:gd name="adj1" fmla="val 41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12795" y="31667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引用计数法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3312795" y="39541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标记清除法</a:t>
            </a:r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3312795" y="46018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复制算法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3312795" y="5236845"/>
            <a:ext cx="96520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标记压缩算法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WPS 演示</Application>
  <PresentationFormat>宽屏</PresentationFormat>
  <Paragraphs>167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news</vt:lpstr>
      <vt:lpstr>宋体</vt:lpstr>
      <vt:lpstr>Calibri</vt:lpstr>
      <vt:lpstr>DejaVu Sans</vt:lpstr>
      <vt:lpstr>AR PL UKai CN</vt:lpstr>
      <vt:lpstr>微软雅黑</vt:lpstr>
      <vt:lpstr>Arial Unicode MS</vt:lpstr>
      <vt:lpstr>Calibri Light</vt:lpstr>
      <vt:lpstr>Latin Modern Mono Prop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16</cp:revision>
  <dcterms:created xsi:type="dcterms:W3CDTF">2019-08-05T11:10:52Z</dcterms:created>
  <dcterms:modified xsi:type="dcterms:W3CDTF">2019-08-05T11:10:52Z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