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70815" y="206375"/>
            <a:ext cx="2574290" cy="6946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/>
              <a:t>开启</a:t>
            </a:r>
            <a:r>
              <a:rPr lang="en-US" altLang="zh-CN" sz="1000"/>
              <a:t>Map</a:t>
            </a:r>
            <a:r>
              <a:rPr lang="zh-CN" altLang="en-US" sz="1000"/>
              <a:t>输出阶段压缩</a:t>
            </a:r>
            <a:endParaRPr lang="zh-CN" altLang="en-US" sz="1000"/>
          </a:p>
          <a:p>
            <a:pPr algn="l"/>
            <a:r>
              <a:rPr lang="zh-CN" altLang="en-US" sz="1000"/>
              <a:t>开启</a:t>
            </a:r>
            <a:r>
              <a:rPr lang="en-US" altLang="zh-CN" sz="1000"/>
              <a:t>Map</a:t>
            </a:r>
            <a:r>
              <a:rPr lang="zh-CN" altLang="en-US" sz="1000"/>
              <a:t>输出阶段压缩可以减少</a:t>
            </a:r>
            <a:r>
              <a:rPr lang="en-US" altLang="zh-CN" sz="1000"/>
              <a:t>job</a:t>
            </a:r>
            <a:r>
              <a:rPr lang="zh-CN" altLang="en-US" sz="1000"/>
              <a:t>中</a:t>
            </a:r>
            <a:r>
              <a:rPr lang="en-US" altLang="zh-CN" sz="1000"/>
              <a:t>map</a:t>
            </a:r>
            <a:r>
              <a:rPr lang="zh-CN" altLang="en-US" sz="1000"/>
              <a:t>和</a:t>
            </a:r>
            <a:r>
              <a:rPr lang="en-US" altLang="zh-CN" sz="1000"/>
              <a:t>Reduce task</a:t>
            </a:r>
            <a:r>
              <a:rPr lang="zh-CN" altLang="en-US" sz="1000"/>
              <a:t>之间数据传输量</a:t>
            </a:r>
            <a:endParaRPr lang="zh-CN" altLang="en-US" sz="1000"/>
          </a:p>
        </p:txBody>
      </p:sp>
      <p:sp>
        <p:nvSpPr>
          <p:cNvPr id="5" name="矩形 4"/>
          <p:cNvSpPr/>
          <p:nvPr/>
        </p:nvSpPr>
        <p:spPr>
          <a:xfrm>
            <a:off x="170815" y="1123950"/>
            <a:ext cx="2574290" cy="856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sz="1000"/>
              <a:t>TEXTFILE</a:t>
            </a:r>
            <a:r>
              <a:rPr lang="zh-CN" altLang="en-US" sz="1000"/>
              <a:t>和</a:t>
            </a:r>
            <a:r>
              <a:rPr lang="en-US" altLang="zh-CN" sz="1000"/>
              <a:t>SEQUENCEFILE</a:t>
            </a:r>
            <a:r>
              <a:rPr lang="zh-CN" altLang="en-US" sz="1000"/>
              <a:t>的存储格式是基于行存储的；</a:t>
            </a:r>
            <a:endParaRPr lang="zh-CN" altLang="en-US" sz="1000"/>
          </a:p>
          <a:p>
            <a:pPr algn="l"/>
            <a:r>
              <a:rPr lang="en-US" altLang="zh-CN" sz="1000"/>
              <a:t>ORC</a:t>
            </a:r>
            <a:r>
              <a:rPr lang="zh-CN" altLang="en-US" sz="1000"/>
              <a:t>和</a:t>
            </a:r>
            <a:r>
              <a:rPr lang="en-US" altLang="zh-CN" sz="1000"/>
              <a:t>PARQUET</a:t>
            </a:r>
            <a:r>
              <a:rPr lang="zh-CN" altLang="en-US" sz="1000"/>
              <a:t>是基于列式存储的</a:t>
            </a:r>
            <a:r>
              <a:rPr lang="en-US" altLang="zh-CN" sz="1000"/>
              <a:t>.</a:t>
            </a:r>
            <a:endParaRPr lang="en-US" altLang="zh-CN" sz="1000"/>
          </a:p>
          <a:p>
            <a:pPr algn="l"/>
            <a:r>
              <a:rPr lang="zh-CN" altLang="en-US" sz="1000"/>
              <a:t>可以根据两者不同的特点使用不同的存储方式</a:t>
            </a:r>
            <a:endParaRPr lang="zh-CN" altLang="en-US" sz="1000"/>
          </a:p>
        </p:txBody>
      </p:sp>
      <p:sp>
        <p:nvSpPr>
          <p:cNvPr id="6" name="矩形 5"/>
          <p:cNvSpPr/>
          <p:nvPr/>
        </p:nvSpPr>
        <p:spPr>
          <a:xfrm>
            <a:off x="170815" y="2229485"/>
            <a:ext cx="2574290" cy="11918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en-US" sz="1000"/>
              <a:t>避免某些操作涉及</a:t>
            </a:r>
            <a:r>
              <a:rPr lang="en-US" altLang="zh-CN" sz="1000"/>
              <a:t>mapreduce</a:t>
            </a:r>
            <a:r>
              <a:rPr lang="zh-CN" altLang="en-US" sz="1000"/>
              <a:t>：</a:t>
            </a:r>
            <a:endParaRPr lang="zh-CN" altLang="en-US" sz="1000"/>
          </a:p>
          <a:p>
            <a:pPr algn="l"/>
            <a:r>
              <a:rPr lang="zh-CN" altLang="en-US" sz="1000"/>
              <a:t>如SELECT * FROM employees</a:t>
            </a:r>
            <a:endParaRPr lang="zh-CN" altLang="en-US" sz="1000"/>
          </a:p>
          <a:p>
            <a:pPr algn="l"/>
            <a:r>
              <a:rPr lang="zh-CN" altLang="en-US" sz="1000"/>
              <a:t>在hive-default.xml.template文件中hive.fetch.task.conversion默认是more</a:t>
            </a:r>
            <a:endParaRPr lang="zh-CN" altLang="en-US" sz="1000"/>
          </a:p>
          <a:p>
            <a:pPr algn="l"/>
            <a:r>
              <a:rPr sz="1000"/>
              <a:t>该属性修改为more以后，在全局查找、字段查找、limit查找等都不走mapreduce</a:t>
            </a:r>
            <a:endParaRPr sz="1000"/>
          </a:p>
        </p:txBody>
      </p:sp>
      <p:sp>
        <p:nvSpPr>
          <p:cNvPr id="7" name="矩形 6"/>
          <p:cNvSpPr/>
          <p:nvPr/>
        </p:nvSpPr>
        <p:spPr>
          <a:xfrm>
            <a:off x="170815" y="3600450"/>
            <a:ext cx="2574290" cy="11918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sz="1000"/>
              <a:t>对于大多数这种情况，Hive可以通过本地模式在单台机器上处理所有的任务。对于小数据集，执行时间可以明显被缩短</a:t>
            </a:r>
            <a:r>
              <a:rPr lang="en-US" sz="1000"/>
              <a:t>.</a:t>
            </a:r>
            <a:endParaRPr lang="en-US" sz="1000"/>
          </a:p>
          <a:p>
            <a:pPr algn="l"/>
            <a:r>
              <a:rPr lang="en-US" sz="1000"/>
              <a:t>用户可以通过设置hive.exec.mode.local.auto的值为true</a:t>
            </a:r>
            <a:endParaRPr lang="en-US"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76225" y="259715"/>
            <a:ext cx="1910080" cy="3956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Hive</a:t>
            </a:r>
            <a:r>
              <a:rPr lang="zh-CN" altLang="en-US" sz="1000"/>
              <a:t>的一些优化策略</a:t>
            </a:r>
            <a:endParaRPr lang="zh-CN" altLang="en-US" sz="1000"/>
          </a:p>
        </p:txBody>
      </p:sp>
      <p:sp>
        <p:nvSpPr>
          <p:cNvPr id="3" name="矩形 2"/>
          <p:cNvSpPr/>
          <p:nvPr/>
        </p:nvSpPr>
        <p:spPr>
          <a:xfrm>
            <a:off x="285115" y="789940"/>
            <a:ext cx="3634740" cy="833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000"/>
              <a:t>1</a:t>
            </a:r>
            <a:r>
              <a:rPr lang="zh-CN" altLang="en-US" sz="1000"/>
              <a:t>、</a:t>
            </a:r>
            <a:r>
              <a:rPr lang="zh-CN" altLang="en-US" sz="1000"/>
              <a:t>对于某些不需要使用</a:t>
            </a:r>
            <a:r>
              <a:rPr lang="en-US" altLang="zh-CN" sz="1000"/>
              <a:t>MapReduce</a:t>
            </a:r>
            <a:r>
              <a:rPr lang="zh-CN" altLang="en-US" sz="1000"/>
              <a:t>计算的查询（如</a:t>
            </a:r>
            <a:r>
              <a:rPr lang="en-US" altLang="zh-CN" sz="1000"/>
              <a:t>SELECT * FROM emp;</a:t>
            </a:r>
            <a:r>
              <a:rPr lang="zh-CN" altLang="en-US" sz="1000"/>
              <a:t>），可以将</a:t>
            </a:r>
            <a:r>
              <a:rPr lang="en-US" altLang="zh-CN" sz="1000"/>
              <a:t>hive-default-site.xml</a:t>
            </a:r>
            <a:r>
              <a:rPr lang="zh-CN" altLang="en-US" sz="1000"/>
              <a:t>中的</a:t>
            </a:r>
            <a:r>
              <a:rPr lang="en-US" altLang="zh-CN" sz="1000"/>
              <a:t>hive.fetch.task.conversion</a:t>
            </a:r>
            <a:r>
              <a:rPr lang="zh-CN" altLang="en-US" sz="1000"/>
              <a:t>属性设置为</a:t>
            </a:r>
            <a:r>
              <a:rPr lang="en-US" altLang="zh-CN" sz="1000"/>
              <a:t>more</a:t>
            </a:r>
            <a:endParaRPr lang="en-US" altLang="zh-CN" sz="1000"/>
          </a:p>
        </p:txBody>
      </p:sp>
      <p:sp>
        <p:nvSpPr>
          <p:cNvPr id="4" name="矩形 3"/>
          <p:cNvSpPr/>
          <p:nvPr/>
        </p:nvSpPr>
        <p:spPr>
          <a:xfrm>
            <a:off x="276225" y="1884680"/>
            <a:ext cx="3634740" cy="833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000"/>
              <a:t>2</a:t>
            </a:r>
            <a:r>
              <a:rPr lang="zh-CN" altLang="en-US" sz="1000"/>
              <a:t>、本地模式</a:t>
            </a:r>
            <a:endParaRPr lang="zh-CN" altLang="en-US" sz="1000"/>
          </a:p>
          <a:p>
            <a:pPr algn="l"/>
            <a:r>
              <a:rPr lang="zh-CN" altLang="en-US" sz="1000"/>
              <a:t>如果</a:t>
            </a:r>
            <a:r>
              <a:rPr lang="en-US" altLang="zh-CN" sz="1000"/>
              <a:t>Hive</a:t>
            </a:r>
            <a:r>
              <a:rPr lang="zh-CN" altLang="en-US" sz="1000"/>
              <a:t>有时处理的数据量较小，可以通过本地模式在单台机器上处理所有任务，可以设置</a:t>
            </a:r>
            <a:r>
              <a:rPr lang="en-US" altLang="zh-CN" sz="1000"/>
              <a:t>hive.exec.mode.local.auto=true</a:t>
            </a:r>
            <a:r>
              <a:rPr lang="zh-CN" altLang="en-US" sz="1000"/>
              <a:t>，从而让</a:t>
            </a:r>
            <a:r>
              <a:rPr lang="en-US" altLang="zh-CN" sz="1000"/>
              <a:t>Hive</a:t>
            </a:r>
            <a:r>
              <a:rPr lang="zh-CN" altLang="en-US" sz="1000"/>
              <a:t>在适当的时候使用这个优化</a:t>
            </a:r>
            <a:endParaRPr lang="zh-CN" altLang="en-US" sz="1000"/>
          </a:p>
        </p:txBody>
      </p:sp>
      <p:sp>
        <p:nvSpPr>
          <p:cNvPr id="5" name="矩形 4"/>
          <p:cNvSpPr/>
          <p:nvPr/>
        </p:nvSpPr>
        <p:spPr>
          <a:xfrm>
            <a:off x="276225" y="3012440"/>
            <a:ext cx="3634740" cy="833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000"/>
              <a:t>3</a:t>
            </a:r>
            <a:r>
              <a:rPr lang="zh-CN" altLang="en-US" sz="1000"/>
              <a:t>、小表 </a:t>
            </a:r>
            <a:r>
              <a:rPr lang="en-US" altLang="zh-CN" sz="1000"/>
              <a:t>join</a:t>
            </a:r>
            <a:r>
              <a:rPr lang="zh-CN" altLang="en-US" sz="1000"/>
              <a:t>大表</a:t>
            </a:r>
            <a:endParaRPr lang="zh-CN" altLang="en-US" sz="1000"/>
          </a:p>
          <a:p>
            <a:pPr algn="l"/>
            <a:r>
              <a:rPr lang="zh-CN" altLang="en-US" sz="1000"/>
              <a:t>将</a:t>
            </a:r>
            <a:r>
              <a:rPr lang="en-US" altLang="zh-CN" sz="1000"/>
              <a:t>key</a:t>
            </a:r>
            <a:r>
              <a:rPr lang="zh-CN" altLang="en-US" sz="1000"/>
              <a:t>相对分散、且数据量较小的表放在</a:t>
            </a:r>
            <a:r>
              <a:rPr lang="en-US" altLang="zh-CN" sz="1000"/>
              <a:t>join</a:t>
            </a:r>
            <a:r>
              <a:rPr lang="zh-CN" altLang="en-US" sz="1000"/>
              <a:t>的左边，这样可以有效减少内存溢出的几率</a:t>
            </a:r>
            <a:r>
              <a:rPr lang="en-US" altLang="zh-CN" sz="1000"/>
              <a:t>.</a:t>
            </a:r>
            <a:r>
              <a:rPr lang="zh-CN" altLang="en-US" sz="1000"/>
              <a:t>可以使用</a:t>
            </a:r>
            <a:r>
              <a:rPr lang="en-US" altLang="zh-CN" sz="1000"/>
              <a:t>map join</a:t>
            </a:r>
            <a:r>
              <a:rPr lang="zh-CN" altLang="en-US" sz="1000"/>
              <a:t>让小的表先进入内存，在</a:t>
            </a:r>
            <a:r>
              <a:rPr lang="en-US" altLang="zh-CN" sz="1000"/>
              <a:t>map</a:t>
            </a:r>
            <a:r>
              <a:rPr lang="zh-CN" altLang="en-US" sz="1000"/>
              <a:t>端完成</a:t>
            </a:r>
            <a:r>
              <a:rPr lang="en-US" altLang="zh-CN" sz="1000"/>
              <a:t>reduce</a:t>
            </a:r>
            <a:endParaRPr lang="en-US" altLang="zh-CN" sz="1000"/>
          </a:p>
        </p:txBody>
      </p:sp>
      <p:sp>
        <p:nvSpPr>
          <p:cNvPr id="6" name="矩形 5"/>
          <p:cNvSpPr/>
          <p:nvPr/>
        </p:nvSpPr>
        <p:spPr>
          <a:xfrm>
            <a:off x="285115" y="4006215"/>
            <a:ext cx="3634740" cy="105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000"/>
              <a:t>4</a:t>
            </a:r>
            <a:r>
              <a:rPr lang="zh-CN" altLang="en-US" sz="1000"/>
              <a:t>、大表 </a:t>
            </a:r>
            <a:r>
              <a:rPr lang="en-US" altLang="zh-CN" sz="1000"/>
              <a:t>join</a:t>
            </a:r>
            <a:r>
              <a:rPr lang="zh-CN" altLang="en-US" sz="1000"/>
              <a:t>大表</a:t>
            </a:r>
            <a:endParaRPr lang="zh-CN" altLang="en-US" sz="1000"/>
          </a:p>
          <a:p>
            <a:pPr algn="l"/>
            <a:r>
              <a:rPr lang="zh-CN" altLang="en-US" sz="1000"/>
              <a:t>如果某些</a:t>
            </a:r>
            <a:r>
              <a:rPr lang="en-US" altLang="zh-CN" sz="1000"/>
              <a:t>key</a:t>
            </a:r>
            <a:r>
              <a:rPr lang="zh-CN" altLang="en-US" sz="1000"/>
              <a:t>对应的数据太多，而这些</a:t>
            </a:r>
            <a:r>
              <a:rPr lang="en-US" altLang="zh-CN" sz="1000"/>
              <a:t>key</a:t>
            </a:r>
            <a:r>
              <a:rPr lang="zh-CN" altLang="en-US" sz="1000"/>
              <a:t>对应的数据是异常数据，相同的</a:t>
            </a:r>
            <a:r>
              <a:rPr lang="en-US" altLang="zh-CN" sz="1000"/>
              <a:t>key</a:t>
            </a:r>
            <a:r>
              <a:rPr lang="zh-CN" altLang="en-US" sz="1000"/>
              <a:t>对应的数据会发送到相同的</a:t>
            </a:r>
            <a:r>
              <a:rPr lang="en-US" altLang="zh-CN" sz="1000"/>
              <a:t>reduce</a:t>
            </a:r>
            <a:r>
              <a:rPr lang="zh-CN" altLang="en-US" sz="1000"/>
              <a:t>上，这样会导致查询效率的下降，可以过滤掉这些异常的</a:t>
            </a:r>
            <a:r>
              <a:rPr lang="en-US" altLang="zh-CN" sz="1000"/>
              <a:t>key.</a:t>
            </a:r>
            <a:endParaRPr lang="en-US" altLang="zh-CN" sz="1000"/>
          </a:p>
          <a:p>
            <a:pPr algn="l"/>
            <a:r>
              <a:rPr lang="zh-CN" altLang="en-US" sz="1000"/>
              <a:t>如果某些</a:t>
            </a:r>
            <a:r>
              <a:rPr lang="en-US" altLang="zh-CN" sz="1000"/>
              <a:t>key</a:t>
            </a:r>
            <a:r>
              <a:rPr lang="zh-CN" altLang="en-US" sz="1000"/>
              <a:t>对应的数据为空，可以将</a:t>
            </a:r>
            <a:r>
              <a:rPr lang="en-US" altLang="zh-CN" sz="1000"/>
              <a:t>key</a:t>
            </a:r>
            <a:r>
              <a:rPr lang="zh-CN" altLang="en-US" sz="1000"/>
              <a:t>为空的字段随机设置一个值，使得数据随机均匀地分到不同的</a:t>
            </a:r>
            <a:r>
              <a:rPr lang="en-US" altLang="zh-CN" sz="1000"/>
              <a:t>reducer</a:t>
            </a:r>
            <a:r>
              <a:rPr lang="zh-CN" altLang="en-US" sz="1000"/>
              <a:t>上</a:t>
            </a:r>
            <a:endParaRPr lang="zh-CN" altLang="en-US" sz="1000"/>
          </a:p>
        </p:txBody>
      </p:sp>
      <p:sp>
        <p:nvSpPr>
          <p:cNvPr id="7" name="矩形 6"/>
          <p:cNvSpPr/>
          <p:nvPr/>
        </p:nvSpPr>
        <p:spPr>
          <a:xfrm>
            <a:off x="285115" y="5290185"/>
            <a:ext cx="3634740" cy="681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000"/>
              <a:t>5</a:t>
            </a:r>
            <a:r>
              <a:rPr lang="zh-CN" altLang="en-US" sz="1000"/>
              <a:t>、使用</a:t>
            </a:r>
            <a:r>
              <a:rPr lang="en-US" altLang="zh-CN" sz="1000"/>
              <a:t>MapJoin</a:t>
            </a:r>
            <a:r>
              <a:rPr lang="zh-CN" altLang="en-US" sz="1000"/>
              <a:t>把小表全部加载到内存，在</a:t>
            </a:r>
            <a:r>
              <a:rPr lang="en-US" altLang="zh-CN" sz="1000"/>
              <a:t>map</a:t>
            </a:r>
            <a:r>
              <a:rPr lang="zh-CN" altLang="en-US" sz="1000"/>
              <a:t>端进行</a:t>
            </a:r>
            <a:r>
              <a:rPr lang="en-US" altLang="zh-CN" sz="1000"/>
              <a:t>join</a:t>
            </a:r>
            <a:r>
              <a:rPr lang="zh-CN" altLang="en-US" sz="1000"/>
              <a:t>，避免</a:t>
            </a:r>
            <a:r>
              <a:rPr lang="en-US" altLang="zh-CN" sz="1000"/>
              <a:t>reducer</a:t>
            </a:r>
            <a:r>
              <a:rPr lang="zh-CN" altLang="en-US" sz="1000"/>
              <a:t>处理</a:t>
            </a:r>
            <a:r>
              <a:rPr lang="en-US" altLang="zh-CN" sz="1000"/>
              <a:t>.</a:t>
            </a:r>
            <a:endParaRPr lang="en-US" altLang="zh-CN" sz="1000"/>
          </a:p>
          <a:p>
            <a:pPr algn="l"/>
            <a:r>
              <a:rPr lang="en-US" altLang="zh-CN" sz="1000"/>
              <a:t>MapJoin</a:t>
            </a:r>
            <a:r>
              <a:rPr lang="zh-CN" altLang="en-US" sz="1000"/>
              <a:t>的工作机制？</a:t>
            </a:r>
            <a:endParaRPr lang="zh-CN" altLang="en-US" sz="1000"/>
          </a:p>
        </p:txBody>
      </p:sp>
      <p:sp>
        <p:nvSpPr>
          <p:cNvPr id="8" name="矩形 7"/>
          <p:cNvSpPr/>
          <p:nvPr/>
        </p:nvSpPr>
        <p:spPr>
          <a:xfrm>
            <a:off x="4627880" y="789940"/>
            <a:ext cx="4728845" cy="1018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000"/>
              <a:t>6</a:t>
            </a:r>
            <a:r>
              <a:rPr lang="zh-CN" altLang="en-US" sz="1000"/>
              <a:t>、数据倾斜</a:t>
            </a:r>
            <a:endParaRPr lang="zh-CN" altLang="en-US" sz="1000"/>
          </a:p>
          <a:p>
            <a:pPr algn="l"/>
            <a:r>
              <a:rPr lang="en-US" altLang="zh-CN" sz="1000"/>
              <a:t>6.1</a:t>
            </a:r>
            <a:r>
              <a:rPr lang="zh-CN" altLang="en-US" sz="1000"/>
              <a:t>：合理设置</a:t>
            </a:r>
            <a:r>
              <a:rPr lang="en-US" altLang="zh-CN" sz="1000"/>
              <a:t>Map</a:t>
            </a:r>
            <a:r>
              <a:rPr lang="zh-CN" altLang="en-US" sz="1000"/>
              <a:t>的数量（考虑的因素是输入的文件个数和输入文件的大小）</a:t>
            </a:r>
            <a:endParaRPr lang="zh-CN" altLang="en-US" sz="1000"/>
          </a:p>
          <a:p>
            <a:pPr algn="l"/>
            <a:r>
              <a:rPr lang="en-US" altLang="zh-CN" sz="1000"/>
              <a:t>6.2</a:t>
            </a:r>
            <a:r>
              <a:rPr lang="zh-CN" altLang="en-US" sz="1000"/>
              <a:t>：小文件进行合并</a:t>
            </a:r>
            <a:endParaRPr lang="zh-CN" altLang="en-US" sz="1000"/>
          </a:p>
          <a:p>
            <a:pPr algn="l"/>
            <a:r>
              <a:rPr lang="en-US" altLang="zh-CN" sz="1000"/>
              <a:t>6.3</a:t>
            </a:r>
            <a:r>
              <a:rPr lang="zh-CN" altLang="en-US" sz="1000"/>
              <a:t>：复杂文件增加</a:t>
            </a:r>
            <a:r>
              <a:rPr lang="en-US" altLang="zh-CN" sz="1000"/>
              <a:t>Map</a:t>
            </a:r>
            <a:r>
              <a:rPr lang="zh-CN" altLang="en-US" sz="1000"/>
              <a:t>的个数</a:t>
            </a:r>
            <a:endParaRPr lang="zh-CN" altLang="en-US" sz="1000"/>
          </a:p>
          <a:p>
            <a:pPr algn="l"/>
            <a:r>
              <a:rPr lang="en-US" altLang="zh-CN" sz="1000"/>
              <a:t>6.4</a:t>
            </a:r>
            <a:r>
              <a:rPr lang="zh-CN" altLang="en-US" sz="1000"/>
              <a:t>：合理设置</a:t>
            </a:r>
            <a:r>
              <a:rPr lang="en-US" altLang="zh-CN" sz="1000"/>
              <a:t>reduce</a:t>
            </a:r>
            <a:r>
              <a:rPr lang="zh-CN" altLang="en-US" sz="1000"/>
              <a:t>个数</a:t>
            </a:r>
            <a:endParaRPr lang="zh-CN" altLang="en-US" sz="1000"/>
          </a:p>
        </p:txBody>
      </p:sp>
      <p:sp>
        <p:nvSpPr>
          <p:cNvPr id="9" name="矩形 8"/>
          <p:cNvSpPr/>
          <p:nvPr/>
        </p:nvSpPr>
        <p:spPr>
          <a:xfrm>
            <a:off x="4627880" y="1969770"/>
            <a:ext cx="4729480" cy="833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000"/>
              <a:t>7</a:t>
            </a:r>
            <a:r>
              <a:rPr lang="zh-CN" altLang="en-US" sz="1000"/>
              <a:t>、并行计算</a:t>
            </a:r>
            <a:endParaRPr lang="zh-CN" altLang="en-US" sz="1000"/>
          </a:p>
          <a:p>
            <a:pPr algn="l"/>
            <a:r>
              <a:rPr lang="zh-CN" altLang="en-US" sz="1000"/>
              <a:t>默认情况下，</a:t>
            </a:r>
            <a:r>
              <a:rPr lang="en-US" altLang="zh-CN" sz="1000"/>
              <a:t>Hive</a:t>
            </a:r>
            <a:r>
              <a:rPr lang="zh-CN" altLang="en-US" sz="1000"/>
              <a:t>只会执行一个阶段，而对于那些非互相依赖的的阶段可以使用并行执行，使得整个</a:t>
            </a:r>
            <a:r>
              <a:rPr lang="en-US" altLang="zh-CN" sz="1000"/>
              <a:t>job</a:t>
            </a:r>
            <a:r>
              <a:rPr lang="zh-CN" altLang="en-US" sz="1000"/>
              <a:t>的执行时间缩短</a:t>
            </a:r>
            <a:endParaRPr lang="zh-CN" altLang="en-US" sz="1000"/>
          </a:p>
        </p:txBody>
      </p:sp>
      <p:sp>
        <p:nvSpPr>
          <p:cNvPr id="10" name="矩形 9"/>
          <p:cNvSpPr/>
          <p:nvPr/>
        </p:nvSpPr>
        <p:spPr>
          <a:xfrm>
            <a:off x="4627880" y="3012440"/>
            <a:ext cx="4728845" cy="833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000"/>
              <a:t>8</a:t>
            </a:r>
            <a:r>
              <a:rPr lang="zh-CN" altLang="en-US" sz="1000"/>
              <a:t>、</a:t>
            </a:r>
            <a:r>
              <a:rPr lang="en-US" altLang="zh-CN" sz="1000"/>
              <a:t>JVM</a:t>
            </a:r>
            <a:r>
              <a:rPr lang="zh-CN" altLang="en-US" sz="1000"/>
              <a:t>重用</a:t>
            </a:r>
            <a:endParaRPr lang="zh-CN" altLang="en-US" sz="1000"/>
          </a:p>
          <a:p>
            <a:pPr algn="l"/>
            <a:r>
              <a:rPr lang="zh-CN" altLang="en-US" sz="1000"/>
              <a:t>可以将mapred.job.reuse.jvm.num.tasks设置成大于1的数。这表示属于同一job的顺序执行的task可以共享一个JVM，也就是说第二轮的map可以重用前一轮的JVM，而不是第一轮结束后关闭JVM，第二轮再启动新的JVM</a:t>
            </a:r>
            <a:r>
              <a:rPr lang="en-US" altLang="zh-CN" sz="1000"/>
              <a:t>.</a:t>
            </a:r>
            <a:endParaRPr lang="en-US" altLang="zh-CN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1163</Words>
  <Application>WPS 演示</Application>
  <PresentationFormat>宽屏</PresentationFormat>
  <Paragraphs>44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Droid Sans Fallback</vt:lpstr>
      <vt:lpstr>Calibri</vt:lpstr>
      <vt:lpstr>DejaVu Sans</vt:lpstr>
      <vt:lpstr>宋体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root</cp:lastModifiedBy>
  <cp:revision>13</cp:revision>
  <dcterms:created xsi:type="dcterms:W3CDTF">2019-09-15T06:52:58Z</dcterms:created>
  <dcterms:modified xsi:type="dcterms:W3CDTF">2019-09-15T06:52:58Z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