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360" y="146050"/>
            <a:ext cx="849630" cy="3257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树的问题</a:t>
            </a:r>
            <a:endParaRPr lang="zh-CN" altLang="en-US" sz="1000"/>
          </a:p>
        </p:txBody>
      </p:sp>
      <p:sp>
        <p:nvSpPr>
          <p:cNvPr id="5" name="文本框 4"/>
          <p:cNvSpPr txBox="1"/>
          <p:nvPr/>
        </p:nvSpPr>
        <p:spPr>
          <a:xfrm>
            <a:off x="239395" y="635635"/>
            <a:ext cx="4813300" cy="706755"/>
          </a:xfrm>
          <a:prstGeom prst="rect">
            <a:avLst/>
          </a:prstGeom>
          <a:noFill/>
        </p:spPr>
        <p:txBody>
          <a:bodyPr wrap="square" rtlCol="0">
            <a:spAutoFit/>
          </a:bodyPr>
          <a:p>
            <a:r>
              <a:rPr lang="en-US" altLang="zh-CN" sz="1000" b="1"/>
              <a:t>1.</a:t>
            </a:r>
            <a:r>
              <a:rPr lang="zh-CN" altLang="en-US" sz="1000" b="1"/>
              <a:t>按之字形打印二叉树</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，需要先将根结点加入到队列中</a:t>
            </a:r>
            <a:endParaRPr lang="zh-CN" altLang="en-US" sz="1000"/>
          </a:p>
          <a:p>
            <a:r>
              <a:rPr lang="zh-CN" altLang="en-US" sz="1000"/>
              <a:t>每打印一层，就将该层所有结点的子结点加入到队列中</a:t>
            </a:r>
            <a:endParaRPr lang="zh-CN" altLang="en-US" sz="1000" b="1"/>
          </a:p>
          <a:p>
            <a:r>
              <a:rPr lang="en-US" altLang="zh-CN" sz="1000" b="1"/>
              <a:t>- </a:t>
            </a:r>
            <a:r>
              <a:rPr lang="zh-CN" altLang="en-US" sz="1000"/>
              <a:t>接着根据奇数层和偶数层翻转对应的</a:t>
            </a:r>
            <a:r>
              <a:rPr lang="en-US" altLang="zh-CN" sz="1000"/>
              <a:t>list</a:t>
            </a:r>
            <a:endParaRPr lang="zh-CN" altLang="en-US" sz="1000"/>
          </a:p>
        </p:txBody>
      </p:sp>
      <p:sp>
        <p:nvSpPr>
          <p:cNvPr id="6" name="文本框 5"/>
          <p:cNvSpPr txBox="1"/>
          <p:nvPr/>
        </p:nvSpPr>
        <p:spPr>
          <a:xfrm>
            <a:off x="239395" y="1367155"/>
            <a:ext cx="4985385" cy="398780"/>
          </a:xfrm>
          <a:prstGeom prst="rect">
            <a:avLst/>
          </a:prstGeom>
          <a:noFill/>
        </p:spPr>
        <p:txBody>
          <a:bodyPr wrap="square" rtlCol="0">
            <a:spAutoFit/>
          </a:bodyPr>
          <a:p>
            <a:r>
              <a:rPr lang="en-US" altLang="zh-CN" sz="1000" b="1"/>
              <a:t>2.</a:t>
            </a:r>
            <a:r>
              <a:rPr lang="zh-CN" altLang="en-US" sz="1000" b="1"/>
              <a:t>把二叉树打印成多行（与题目</a:t>
            </a:r>
            <a:r>
              <a:rPr lang="en-US" altLang="zh-CN" sz="1000" b="1"/>
              <a:t>1</a:t>
            </a:r>
            <a:r>
              <a:rPr lang="zh-CN" altLang="en-US" sz="1000" b="1"/>
              <a:t>类似，只是少了翻转的步骤）</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，每打印一层，就将该层所有结点的子结点加入到队列中即可</a:t>
            </a:r>
            <a:endParaRPr lang="zh-CN" altLang="en-US" sz="1000"/>
          </a:p>
        </p:txBody>
      </p:sp>
      <p:sp>
        <p:nvSpPr>
          <p:cNvPr id="7" name="文本框 6"/>
          <p:cNvSpPr txBox="1"/>
          <p:nvPr/>
        </p:nvSpPr>
        <p:spPr>
          <a:xfrm>
            <a:off x="239395" y="1849120"/>
            <a:ext cx="4985385" cy="553085"/>
          </a:xfrm>
          <a:prstGeom prst="rect">
            <a:avLst/>
          </a:prstGeom>
          <a:noFill/>
        </p:spPr>
        <p:txBody>
          <a:bodyPr wrap="square" rtlCol="0">
            <a:spAutoFit/>
          </a:bodyPr>
          <a:p>
            <a:r>
              <a:rPr lang="en-US" altLang="zh-CN" sz="1000" b="1"/>
              <a:t>3.</a:t>
            </a:r>
            <a:r>
              <a:rPr lang="zh-CN" altLang="en-US" sz="1000" b="1"/>
              <a:t>把二叉树打印成多行（与题目</a:t>
            </a:r>
            <a:r>
              <a:rPr lang="en-US" altLang="zh-CN" sz="1000" b="1"/>
              <a:t>1</a:t>
            </a:r>
            <a:r>
              <a:rPr lang="zh-CN" altLang="en-US" sz="1000" b="1"/>
              <a:t>类似，只是少了翻转的步骤）</a:t>
            </a:r>
            <a:endParaRPr lang="zh-CN" altLang="en-US" sz="1000" b="1"/>
          </a:p>
          <a:p>
            <a:r>
              <a:rPr lang="en-US" altLang="zh-CN" sz="1000" b="1"/>
              <a:t>- </a:t>
            </a:r>
            <a:r>
              <a:rPr lang="zh-CN" altLang="en-US" sz="1000" b="1"/>
              <a:t>使用队列（</a:t>
            </a:r>
            <a:r>
              <a:rPr lang="en-US" altLang="zh-CN" sz="1000" b="1"/>
              <a:t>queue</a:t>
            </a:r>
            <a:r>
              <a:rPr lang="zh-CN" altLang="en-US" sz="1000" b="1"/>
              <a:t>）</a:t>
            </a:r>
            <a:r>
              <a:rPr lang="zh-CN" altLang="en-US" sz="1000"/>
              <a:t>，但是需要将根结点先加入到队列中</a:t>
            </a:r>
            <a:endParaRPr lang="zh-CN" altLang="en-US" sz="1000"/>
          </a:p>
          <a:p>
            <a:r>
              <a:rPr lang="zh-CN" altLang="en-US" sz="1000"/>
              <a:t>每打印一层，就将该层所有结点的子结点加入到队列中即可</a:t>
            </a:r>
            <a:endParaRPr lang="zh-CN" altLang="en-US" sz="1000"/>
          </a:p>
        </p:txBody>
      </p:sp>
      <p:sp>
        <p:nvSpPr>
          <p:cNvPr id="2" name="文本框 1"/>
          <p:cNvSpPr txBox="1"/>
          <p:nvPr/>
        </p:nvSpPr>
        <p:spPr>
          <a:xfrm>
            <a:off x="239395" y="2478405"/>
            <a:ext cx="5043805" cy="706755"/>
          </a:xfrm>
          <a:prstGeom prst="rect">
            <a:avLst/>
          </a:prstGeom>
          <a:noFill/>
        </p:spPr>
        <p:txBody>
          <a:bodyPr wrap="square" rtlCol="0">
            <a:spAutoFit/>
          </a:bodyPr>
          <a:p>
            <a:r>
              <a:rPr lang="en-US" altLang="zh-CN" sz="1000" b="1"/>
              <a:t>4.</a:t>
            </a:r>
            <a:r>
              <a:rPr lang="zh-CN" sz="1000" b="1"/>
              <a:t>序列化和反序列化二叉树</a:t>
            </a:r>
            <a:endParaRPr lang="zh-CN" sz="1000" b="1"/>
          </a:p>
          <a:p>
            <a:r>
              <a:rPr lang="en-US" altLang="zh-CN" sz="1000"/>
              <a:t>- </a:t>
            </a:r>
            <a:r>
              <a:rPr lang="zh-CN" altLang="en-US" sz="1000"/>
              <a:t>序列化：我采用了非递归方法（非递归前序遍历）</a:t>
            </a:r>
            <a:r>
              <a:rPr lang="en-US" altLang="zh-CN" sz="1000"/>
              <a:t>.</a:t>
            </a:r>
            <a:r>
              <a:rPr lang="zh-CN" altLang="en-US" sz="1000"/>
              <a:t>使用栈来实现</a:t>
            </a:r>
            <a:r>
              <a:rPr lang="zh-CN" altLang="en-US" sz="1000">
                <a:sym typeface="+mn-ea"/>
              </a:rPr>
              <a:t>非递归前序遍历</a:t>
            </a:r>
            <a:r>
              <a:rPr lang="en-US" altLang="zh-CN" sz="1000">
                <a:sym typeface="+mn-ea"/>
              </a:rPr>
              <a:t>.</a:t>
            </a:r>
            <a:endParaRPr lang="en-US" altLang="zh-CN" sz="1000">
              <a:sym typeface="+mn-ea"/>
            </a:endParaRPr>
          </a:p>
          <a:p>
            <a:r>
              <a:rPr lang="en-US" altLang="zh-CN" sz="1000">
                <a:sym typeface="+mn-ea"/>
              </a:rPr>
              <a:t>- </a:t>
            </a:r>
            <a:r>
              <a:rPr lang="zh-CN" altLang="en-US" sz="1000">
                <a:sym typeface="+mn-ea"/>
              </a:rPr>
              <a:t>反序列化：递归方法</a:t>
            </a:r>
            <a:r>
              <a:rPr lang="en-US" altLang="zh-CN" sz="1000">
                <a:sym typeface="+mn-ea"/>
              </a:rPr>
              <a:t>.</a:t>
            </a:r>
            <a:r>
              <a:rPr lang="zh-CN" altLang="en-US" sz="1000">
                <a:sym typeface="+mn-ea"/>
              </a:rPr>
              <a:t>因为定义的是静态类型的字符串，所以每次取出一个字符后，就移除掉该字符，只要遇到当前为空的结点，就返回空，从而进入到右子树中，继续递归</a:t>
            </a:r>
            <a:endParaRPr lang="zh-CN" altLang="en-US" sz="1000">
              <a:sym typeface="+mn-ea"/>
            </a:endParaRPr>
          </a:p>
        </p:txBody>
      </p:sp>
      <p:sp>
        <p:nvSpPr>
          <p:cNvPr id="3" name="文本框 2"/>
          <p:cNvSpPr txBox="1"/>
          <p:nvPr/>
        </p:nvSpPr>
        <p:spPr>
          <a:xfrm>
            <a:off x="239395" y="3407410"/>
            <a:ext cx="5043805" cy="706755"/>
          </a:xfrm>
          <a:prstGeom prst="rect">
            <a:avLst/>
          </a:prstGeom>
          <a:noFill/>
        </p:spPr>
        <p:txBody>
          <a:bodyPr wrap="square" rtlCol="0">
            <a:spAutoFit/>
          </a:bodyPr>
          <a:p>
            <a:r>
              <a:rPr lang="en-US" altLang="zh-CN" sz="1000" b="1"/>
              <a:t>5.</a:t>
            </a:r>
            <a:r>
              <a:rPr lang="zh-CN" sz="1000" b="1"/>
              <a:t>序列化和反序列化二叉树</a:t>
            </a:r>
            <a:endParaRPr lang="zh-CN" sz="1000" b="1"/>
          </a:p>
          <a:p>
            <a:r>
              <a:rPr lang="en-US" altLang="zh-CN" sz="1000"/>
              <a:t>- </a:t>
            </a:r>
            <a:r>
              <a:rPr lang="zh-CN" altLang="en-US" sz="1000"/>
              <a:t>序列化：我采用了非递归方法（非递归前序遍历）</a:t>
            </a:r>
            <a:r>
              <a:rPr lang="en-US" altLang="zh-CN" sz="1000"/>
              <a:t>.</a:t>
            </a:r>
            <a:r>
              <a:rPr lang="zh-CN" altLang="en-US" sz="1000"/>
              <a:t>使用栈来实现</a:t>
            </a:r>
            <a:r>
              <a:rPr lang="zh-CN" altLang="en-US" sz="1000">
                <a:sym typeface="+mn-ea"/>
              </a:rPr>
              <a:t>非递归前序遍历</a:t>
            </a:r>
            <a:r>
              <a:rPr lang="en-US" altLang="zh-CN" sz="1000">
                <a:sym typeface="+mn-ea"/>
              </a:rPr>
              <a:t>.</a:t>
            </a:r>
            <a:endParaRPr lang="en-US" altLang="zh-CN" sz="1000">
              <a:sym typeface="+mn-ea"/>
            </a:endParaRPr>
          </a:p>
          <a:p>
            <a:r>
              <a:rPr lang="en-US" altLang="zh-CN" sz="1000">
                <a:sym typeface="+mn-ea"/>
              </a:rPr>
              <a:t>- </a:t>
            </a:r>
            <a:r>
              <a:rPr lang="zh-CN" altLang="en-US" sz="1000">
                <a:sym typeface="+mn-ea"/>
              </a:rPr>
              <a:t>反序列化：递归方法</a:t>
            </a:r>
            <a:r>
              <a:rPr lang="en-US" altLang="zh-CN" sz="1000">
                <a:sym typeface="+mn-ea"/>
              </a:rPr>
              <a:t>.</a:t>
            </a:r>
            <a:r>
              <a:rPr lang="zh-CN" altLang="en-US" sz="1000">
                <a:sym typeface="+mn-ea"/>
              </a:rPr>
              <a:t>因为定义的是静态类型的字符串，所以每次取出一个字符后，就移除掉该字符，只要遇到当前为空的结点，就返回空，从而进入到右子树中，继续递归</a:t>
            </a:r>
            <a:endParaRPr lang="zh-CN" altLang="en-US" sz="1000">
              <a:sym typeface="+mn-ea"/>
            </a:endParaRPr>
          </a:p>
        </p:txBody>
      </p:sp>
      <p:sp>
        <p:nvSpPr>
          <p:cNvPr id="8" name="文本框 7"/>
          <p:cNvSpPr txBox="1"/>
          <p:nvPr/>
        </p:nvSpPr>
        <p:spPr>
          <a:xfrm>
            <a:off x="239395" y="4274820"/>
            <a:ext cx="5043805" cy="553085"/>
          </a:xfrm>
          <a:prstGeom prst="rect">
            <a:avLst/>
          </a:prstGeom>
          <a:noFill/>
        </p:spPr>
        <p:txBody>
          <a:bodyPr wrap="square" rtlCol="0">
            <a:spAutoFit/>
          </a:bodyPr>
          <a:p>
            <a:r>
              <a:rPr lang="en-US" altLang="zh-CN" sz="1000" b="1"/>
              <a:t>6.二叉搜索树</a:t>
            </a:r>
            <a:r>
              <a:rPr lang="zh-CN" altLang="en-US" sz="1000" b="1"/>
              <a:t>转化成</a:t>
            </a:r>
            <a:r>
              <a:rPr lang="en-US" altLang="zh-CN" sz="1000" b="1"/>
              <a:t>双向链表</a:t>
            </a:r>
            <a:endParaRPr lang="en-US" altLang="zh-CN" sz="1000" b="1"/>
          </a:p>
          <a:p>
            <a:r>
              <a:rPr lang="en-US" altLang="zh-CN" sz="1000"/>
              <a:t>- </a:t>
            </a:r>
            <a:r>
              <a:rPr lang="zh-CN" altLang="en-US" sz="1000"/>
              <a:t>由于二叉搜索树的中序遍历得到的序列是排好序的，因为可以根据这个特点进行考虑</a:t>
            </a:r>
            <a:r>
              <a:rPr lang="en-US" altLang="zh-CN" sz="1000"/>
              <a:t>.</a:t>
            </a:r>
            <a:endParaRPr lang="en-US" altLang="zh-CN" sz="1000"/>
          </a:p>
          <a:p>
            <a:endParaRPr lang="en-US" altLang="zh-CN" sz="1000">
              <a:sym typeface="+mn-ea"/>
            </a:endParaRPr>
          </a:p>
        </p:txBody>
      </p:sp>
      <p:sp>
        <p:nvSpPr>
          <p:cNvPr id="9" name="文本框 8"/>
          <p:cNvSpPr txBox="1"/>
          <p:nvPr/>
        </p:nvSpPr>
        <p:spPr>
          <a:xfrm>
            <a:off x="5692775" y="635635"/>
            <a:ext cx="5043805" cy="1168400"/>
          </a:xfrm>
          <a:prstGeom prst="rect">
            <a:avLst/>
          </a:prstGeom>
          <a:noFill/>
        </p:spPr>
        <p:txBody>
          <a:bodyPr wrap="square" rtlCol="0">
            <a:spAutoFit/>
          </a:bodyPr>
          <a:p>
            <a:r>
              <a:rPr lang="en-US" altLang="zh-CN" sz="1000" b="1"/>
              <a:t>7.</a:t>
            </a:r>
            <a:r>
              <a:rPr sz="1000" b="1"/>
              <a:t>判断输入的一个数组是否为某二叉搜索树的后序遍历结果</a:t>
            </a:r>
            <a:endParaRPr sz="1000" b="1"/>
          </a:p>
          <a:p>
            <a:r>
              <a:rPr lang="en-US" altLang="zh-CN" sz="1000"/>
              <a:t>- </a:t>
            </a:r>
            <a:r>
              <a:rPr lang="zh-CN" altLang="en-US" sz="1000"/>
              <a:t>递归方法</a:t>
            </a:r>
            <a:endParaRPr lang="zh-CN" altLang="en-US" sz="1000"/>
          </a:p>
          <a:p>
            <a:r>
              <a:rPr lang="en-US" altLang="zh-CN" sz="1000">
                <a:sym typeface="+mn-ea"/>
              </a:rPr>
              <a:t>- </a:t>
            </a:r>
            <a:r>
              <a:rPr lang="zh-CN" altLang="en-US" sz="1000">
                <a:sym typeface="+mn-ea"/>
              </a:rPr>
              <a:t>由于后序遍历的最后一个结点为根结点，同时搜索树的左子树都小于根结点，右子树都大于根结点，所以每次递归取出后序遍历的最后一个结点，找到比该结点小的序列为左子树，剩下的结点都大于根结点的作为右子树</a:t>
            </a:r>
            <a:r>
              <a:rPr lang="en-US" altLang="zh-CN" sz="1000">
                <a:sym typeface="+mn-ea"/>
              </a:rPr>
              <a:t>.</a:t>
            </a:r>
            <a:endParaRPr lang="en-US" altLang="zh-CN" sz="1000">
              <a:sym typeface="+mn-ea"/>
            </a:endParaRPr>
          </a:p>
          <a:p>
            <a:r>
              <a:rPr lang="zh-CN" altLang="en-US" sz="1000">
                <a:sym typeface="+mn-ea"/>
              </a:rPr>
              <a:t>递归判断左子树，直到返回</a:t>
            </a:r>
            <a:r>
              <a:rPr lang="en-US" altLang="zh-CN" sz="1000">
                <a:sym typeface="+mn-ea"/>
              </a:rPr>
              <a:t>true</a:t>
            </a:r>
            <a:r>
              <a:rPr lang="zh-CN" altLang="en-US" sz="1000">
                <a:sym typeface="+mn-ea"/>
              </a:rPr>
              <a:t>，再递归判断右子树，直到返回</a:t>
            </a:r>
            <a:r>
              <a:rPr lang="en-US" altLang="zh-CN" sz="1000">
                <a:sym typeface="+mn-ea"/>
              </a:rPr>
              <a:t>true</a:t>
            </a:r>
            <a:r>
              <a:rPr lang="zh-CN" altLang="en-US" sz="1000">
                <a:sym typeface="+mn-ea"/>
              </a:rPr>
              <a:t>，从而得到该序列是否为二叉搜索树的后序遍历序列</a:t>
            </a:r>
            <a:endParaRPr lang="zh-CN" altLang="en-US" sz="1000">
              <a:sym typeface="+mn-ea"/>
            </a:endParaRPr>
          </a:p>
        </p:txBody>
      </p:sp>
      <p:sp>
        <p:nvSpPr>
          <p:cNvPr id="10" name="文本框 9"/>
          <p:cNvSpPr txBox="1"/>
          <p:nvPr/>
        </p:nvSpPr>
        <p:spPr>
          <a:xfrm>
            <a:off x="5692775" y="1925320"/>
            <a:ext cx="5043805" cy="553085"/>
          </a:xfrm>
          <a:prstGeom prst="rect">
            <a:avLst/>
          </a:prstGeom>
          <a:noFill/>
        </p:spPr>
        <p:txBody>
          <a:bodyPr wrap="square" rtlCol="0">
            <a:spAutoFit/>
          </a:bodyPr>
          <a:p>
            <a:r>
              <a:rPr lang="en-US" altLang="zh-CN" sz="1000" b="1"/>
              <a:t>8.二叉搜索树</a:t>
            </a:r>
            <a:r>
              <a:rPr lang="zh-CN" sz="1000" b="1"/>
              <a:t>的第</a:t>
            </a:r>
            <a:r>
              <a:rPr lang="en-US" altLang="zh-CN" sz="1000" b="1"/>
              <a:t>k</a:t>
            </a:r>
            <a:r>
              <a:rPr lang="zh-CN" altLang="en-US" sz="1000" b="1"/>
              <a:t>个最大的结点</a:t>
            </a:r>
            <a:endParaRPr lang="zh-CN" altLang="en-US" sz="1000" b="1"/>
          </a:p>
          <a:p>
            <a:r>
              <a:rPr lang="en-US" altLang="zh-CN" sz="1000"/>
              <a:t>- </a:t>
            </a:r>
            <a:r>
              <a:rPr lang="zh-CN" altLang="en-US" sz="1000"/>
              <a:t>由于二叉搜索树的中序遍历得到的序列是排好序的，因为可以根据这个特点进行考虑</a:t>
            </a:r>
            <a:r>
              <a:rPr lang="en-US" altLang="zh-CN" sz="1000"/>
              <a:t>.</a:t>
            </a:r>
            <a:endParaRPr lang="en-US" altLang="zh-CN" sz="1000"/>
          </a:p>
          <a:p>
            <a:r>
              <a:rPr lang="zh-CN" altLang="en-US" sz="1000">
                <a:sym typeface="+mn-ea"/>
              </a:rPr>
              <a:t>将中序遍历结果保存到一个数组中，接着直接取出第</a:t>
            </a:r>
            <a:r>
              <a:rPr lang="en-US" altLang="zh-CN" sz="1000">
                <a:sym typeface="+mn-ea"/>
              </a:rPr>
              <a:t>k</a:t>
            </a:r>
            <a:r>
              <a:rPr lang="zh-CN" altLang="en-US" sz="1000">
                <a:sym typeface="+mn-ea"/>
              </a:rPr>
              <a:t>个最大的结点</a:t>
            </a:r>
            <a:endParaRPr lang="zh-CN" altLang="en-US" sz="1000">
              <a:sym typeface="+mn-ea"/>
            </a:endParaRPr>
          </a:p>
        </p:txBody>
      </p:sp>
      <p:sp>
        <p:nvSpPr>
          <p:cNvPr id="11" name="文本框 10"/>
          <p:cNvSpPr txBox="1"/>
          <p:nvPr/>
        </p:nvSpPr>
        <p:spPr>
          <a:xfrm>
            <a:off x="5692775" y="2722245"/>
            <a:ext cx="5043805" cy="706755"/>
          </a:xfrm>
          <a:prstGeom prst="rect">
            <a:avLst/>
          </a:prstGeom>
          <a:noFill/>
        </p:spPr>
        <p:txBody>
          <a:bodyPr wrap="square" rtlCol="0">
            <a:spAutoFit/>
          </a:bodyPr>
          <a:p>
            <a:r>
              <a:rPr lang="en-US" altLang="zh-CN" sz="1000" b="1"/>
              <a:t>9.</a:t>
            </a:r>
            <a:r>
              <a:rPr sz="1000" b="1"/>
              <a:t>二叉树中两个结点的最近公共祖先</a:t>
            </a:r>
            <a:endParaRPr sz="1000" b="1"/>
          </a:p>
          <a:p>
            <a:r>
              <a:rPr lang="en-US" altLang="zh-CN" sz="1000"/>
              <a:t>- </a:t>
            </a:r>
            <a:r>
              <a:rPr lang="zh-CN" altLang="en-US" sz="1000"/>
              <a:t>思路：先分别求出从根结点到两个结点的路径（返回两个数组），注意对返回的数组要判断是否为空；</a:t>
            </a:r>
            <a:endParaRPr lang="zh-CN" altLang="en-US" sz="1000"/>
          </a:p>
          <a:p>
            <a:r>
              <a:rPr lang="zh-CN" altLang="en-US" sz="1000">
                <a:sym typeface="+mn-ea"/>
              </a:rPr>
              <a:t>然后求出两个数组中最后一个相同的结点，该结点就是最近公共祖先</a:t>
            </a:r>
            <a:r>
              <a:rPr lang="en-US" altLang="zh-CN" sz="1000">
                <a:sym typeface="+mn-ea"/>
              </a:rPr>
              <a:t>.</a:t>
            </a:r>
            <a:endParaRPr lang="en-US" altLang="zh-CN" sz="1000">
              <a:sym typeface="+mn-ea"/>
            </a:endParaRPr>
          </a:p>
        </p:txBody>
      </p:sp>
      <p:sp>
        <p:nvSpPr>
          <p:cNvPr id="12" name="文本框 11"/>
          <p:cNvSpPr txBox="1"/>
          <p:nvPr/>
        </p:nvSpPr>
        <p:spPr>
          <a:xfrm>
            <a:off x="5692775" y="3445510"/>
            <a:ext cx="5043805" cy="1168400"/>
          </a:xfrm>
          <a:prstGeom prst="rect">
            <a:avLst/>
          </a:prstGeom>
          <a:noFill/>
        </p:spPr>
        <p:txBody>
          <a:bodyPr wrap="square" rtlCol="0">
            <a:spAutoFit/>
          </a:bodyPr>
          <a:p>
            <a:r>
              <a:rPr lang="en-US" altLang="zh-CN" sz="1000" b="1"/>
              <a:t>10.</a:t>
            </a:r>
            <a:r>
              <a:rPr sz="1000" b="1"/>
              <a:t>打印二叉树中结点值的和为输入整数的所有路径</a:t>
            </a:r>
            <a:endParaRPr sz="1000" b="1"/>
          </a:p>
          <a:p>
            <a:r>
              <a:rPr lang="zh-CN" sz="1000" b="1"/>
              <a:t>（路径定义为从树的根结点开始往下一直到叶节点所经过的结点形成的一条路径）</a:t>
            </a:r>
            <a:endParaRPr sz="1000" b="1"/>
          </a:p>
          <a:p>
            <a:r>
              <a:rPr lang="en-US" altLang="zh-CN" sz="1000"/>
              <a:t>- </a:t>
            </a:r>
            <a:r>
              <a:rPr lang="zh-CN" altLang="en-US" sz="1000"/>
              <a:t>递归方法：先递归左子树，判断是否有符合条件的路径（每次判断的时候，要先把当前结点加入到候选路径中，并使用输入值减去该该结点的值，如果为零，且为叶子结点，则符合条件，得到一条路径；如果不为零，则继续递归判断。每一次结束后，不管是否符合前面的条件，都需要移除根结点的最后一个结点，因为负荷情况的条件下，移除最后一个结点，继续查找新的路径，不符合条件的也同理）</a:t>
            </a:r>
            <a:endParaRPr lang="zh-CN" altLang="en-US" sz="1000">
              <a:sym typeface="+mn-ea"/>
            </a:endParaRPr>
          </a:p>
        </p:txBody>
      </p:sp>
      <p:sp>
        <p:nvSpPr>
          <p:cNvPr id="13" name="文本框 12"/>
          <p:cNvSpPr txBox="1"/>
          <p:nvPr/>
        </p:nvSpPr>
        <p:spPr>
          <a:xfrm>
            <a:off x="5692775" y="4613910"/>
            <a:ext cx="5043805" cy="553085"/>
          </a:xfrm>
          <a:prstGeom prst="rect">
            <a:avLst/>
          </a:prstGeom>
          <a:noFill/>
        </p:spPr>
        <p:txBody>
          <a:bodyPr wrap="square" rtlCol="0">
            <a:spAutoFit/>
          </a:bodyPr>
          <a:p>
            <a:r>
              <a:rPr lang="en-US" altLang="zh-CN" sz="1000" b="1"/>
              <a:t>11.给定一颗二叉树和其中一个节点，找出中序遍历序列中的下一个节点</a:t>
            </a:r>
            <a:endParaRPr lang="en-US" altLang="zh-CN" sz="1000" b="1"/>
          </a:p>
          <a:p>
            <a:r>
              <a:rPr lang="en-US" altLang="zh-CN" sz="1000"/>
              <a:t>- </a:t>
            </a:r>
            <a:endParaRPr lang="en-US" altLang="zh-CN" sz="1000"/>
          </a:p>
          <a:p>
            <a:endParaRPr lang="en-US" altLang="zh-CN" sz="1000">
              <a:sym typeface="+mn-ea"/>
            </a:endParaRPr>
          </a:p>
        </p:txBody>
      </p:sp>
      <p:sp>
        <p:nvSpPr>
          <p:cNvPr id="14" name="文本框 13"/>
          <p:cNvSpPr txBox="1"/>
          <p:nvPr/>
        </p:nvSpPr>
        <p:spPr>
          <a:xfrm>
            <a:off x="5692775" y="5321935"/>
            <a:ext cx="5043805" cy="553085"/>
          </a:xfrm>
          <a:prstGeom prst="rect">
            <a:avLst/>
          </a:prstGeom>
          <a:noFill/>
        </p:spPr>
        <p:txBody>
          <a:bodyPr wrap="square" rtlCol="0">
            <a:spAutoFit/>
          </a:bodyPr>
          <a:p>
            <a:r>
              <a:rPr lang="en-US" altLang="zh-CN" sz="1000" b="1"/>
              <a:t>12.</a:t>
            </a:r>
            <a:r>
              <a:rPr lang="zh-CN" altLang="en-US" sz="1000" b="1"/>
              <a:t>二叉树的宽度</a:t>
            </a:r>
            <a:endParaRPr lang="zh-CN" altLang="en-US" sz="1000" b="1"/>
          </a:p>
          <a:p>
            <a:r>
              <a:rPr lang="en-US" altLang="zh-CN" sz="1000"/>
              <a:t>- </a:t>
            </a:r>
            <a:r>
              <a:rPr lang="zh-CN" altLang="en-US" sz="1000"/>
              <a:t>按层次遍历二叉树，</a:t>
            </a:r>
            <a:r>
              <a:rPr lang="zh-CN" altLang="en-US" sz="1000" b="1"/>
              <a:t>将每层的结点加入到队列中</a:t>
            </a:r>
            <a:r>
              <a:rPr lang="en-US" altLang="zh-CN" sz="1000"/>
              <a:t>.</a:t>
            </a:r>
            <a:r>
              <a:rPr lang="zh-CN" altLang="en-US" sz="1000"/>
              <a:t>求出每一层的宽度，不断更新最大宽度，当队列长度为零时，退出，并返回宽度</a:t>
            </a:r>
            <a:endParaRPr lang="en-US" altLang="zh-CN" sz="1000">
              <a:sym typeface="+mn-ea"/>
            </a:endParaRPr>
          </a:p>
        </p:txBody>
      </p:sp>
      <p:sp>
        <p:nvSpPr>
          <p:cNvPr id="15" name="文本框 14"/>
          <p:cNvSpPr txBox="1"/>
          <p:nvPr/>
        </p:nvSpPr>
        <p:spPr>
          <a:xfrm>
            <a:off x="5692775" y="5875020"/>
            <a:ext cx="5043805" cy="398780"/>
          </a:xfrm>
          <a:prstGeom prst="rect">
            <a:avLst/>
          </a:prstGeom>
          <a:noFill/>
        </p:spPr>
        <p:txBody>
          <a:bodyPr wrap="square" rtlCol="0">
            <a:spAutoFit/>
          </a:bodyPr>
          <a:p>
            <a:r>
              <a:rPr lang="en-US" altLang="zh-CN" sz="1000" b="1"/>
              <a:t>13.</a:t>
            </a:r>
            <a:r>
              <a:rPr lang="zh-CN" altLang="en-US" sz="1000" b="1"/>
              <a:t>二叉树的深度</a:t>
            </a:r>
            <a:endParaRPr lang="zh-CN" altLang="en-US" sz="1000" b="1"/>
          </a:p>
          <a:p>
            <a:r>
              <a:rPr lang="zh-CN" altLang="en-US" sz="1000">
                <a:sym typeface="+mn-ea"/>
              </a:rPr>
              <a:t>递归求左子树和右子树两者中的最大值，当结点为空，则退出到上层结点</a:t>
            </a:r>
            <a:endParaRPr lang="zh-CN" altLang="en-US" sz="1000">
              <a:sym typeface="+mn-ea"/>
            </a:endParaRPr>
          </a:p>
        </p:txBody>
      </p:sp>
      <p:sp>
        <p:nvSpPr>
          <p:cNvPr id="16" name="文本框 15"/>
          <p:cNvSpPr txBox="1"/>
          <p:nvPr/>
        </p:nvSpPr>
        <p:spPr>
          <a:xfrm>
            <a:off x="239395" y="4827905"/>
            <a:ext cx="5043805" cy="398780"/>
          </a:xfrm>
          <a:prstGeom prst="rect">
            <a:avLst/>
          </a:prstGeom>
          <a:noFill/>
        </p:spPr>
        <p:txBody>
          <a:bodyPr wrap="square" rtlCol="0">
            <a:spAutoFit/>
          </a:bodyPr>
          <a:p>
            <a:r>
              <a:rPr lang="en-US" altLang="zh-CN" sz="1000" b="1"/>
              <a:t>14.</a:t>
            </a:r>
            <a:r>
              <a:rPr lang="zh-CN" altLang="en-US" sz="1000" b="1"/>
              <a:t>二叉树的镜像</a:t>
            </a:r>
            <a:endParaRPr lang="zh-CN" altLang="en-US" sz="1000" b="1"/>
          </a:p>
          <a:p>
            <a:r>
              <a:rPr lang="zh-CN" altLang="en-US" sz="1000">
                <a:sym typeface="+mn-ea"/>
              </a:rPr>
              <a:t>递归每一层交换左子树和右子树</a:t>
            </a:r>
            <a:endParaRPr lang="zh-CN" altLang="en-US" sz="1000">
              <a:sym typeface="+mn-ea"/>
            </a:endParaRPr>
          </a:p>
        </p:txBody>
      </p:sp>
      <p:sp>
        <p:nvSpPr>
          <p:cNvPr id="17" name="文本框 16"/>
          <p:cNvSpPr txBox="1"/>
          <p:nvPr/>
        </p:nvSpPr>
        <p:spPr>
          <a:xfrm>
            <a:off x="238125" y="5321935"/>
            <a:ext cx="5250815" cy="553085"/>
          </a:xfrm>
          <a:prstGeom prst="rect">
            <a:avLst/>
          </a:prstGeom>
          <a:noFill/>
        </p:spPr>
        <p:txBody>
          <a:bodyPr wrap="square" rtlCol="0">
            <a:spAutoFit/>
          </a:bodyPr>
          <a:p>
            <a:r>
              <a:rPr lang="en-US" altLang="zh-CN" sz="1000" b="1"/>
              <a:t>15.</a:t>
            </a:r>
            <a:r>
              <a:rPr lang="zh-CN" altLang="en-US" sz="1000" b="1"/>
              <a:t>判断二叉树是否为对称的（</a:t>
            </a:r>
            <a:r>
              <a:rPr sz="1000" b="1"/>
              <a:t>如果一颗二叉树是和它的镜像是一样的，那么它是对称的</a:t>
            </a:r>
            <a:r>
              <a:rPr lang="zh-CN" sz="1000" b="1"/>
              <a:t>）</a:t>
            </a:r>
            <a:endParaRPr sz="1000" b="1"/>
          </a:p>
          <a:p>
            <a:r>
              <a:rPr lang="zh-CN" altLang="en-US" sz="1000"/>
              <a:t>非递归方法，因为对称的二叉树的根左右和根右左的遍历序列是相同的，考虑采用这种思路</a:t>
            </a:r>
            <a:endParaRPr lang="zh-CN" altLang="en-US" sz="1000"/>
          </a:p>
        </p:txBody>
      </p:sp>
      <p:sp>
        <p:nvSpPr>
          <p:cNvPr id="18" name="文本框 17"/>
          <p:cNvSpPr txBox="1"/>
          <p:nvPr/>
        </p:nvSpPr>
        <p:spPr>
          <a:xfrm>
            <a:off x="239395" y="6002020"/>
            <a:ext cx="4985385" cy="553085"/>
          </a:xfrm>
          <a:prstGeom prst="rect">
            <a:avLst/>
          </a:prstGeom>
          <a:noFill/>
        </p:spPr>
        <p:txBody>
          <a:bodyPr wrap="square" rtlCol="0">
            <a:spAutoFit/>
          </a:bodyPr>
          <a:p>
            <a:r>
              <a:rPr lang="en-US" altLang="zh-CN" sz="1000" b="1"/>
              <a:t>16.</a:t>
            </a:r>
            <a:r>
              <a:rPr lang="zh-CN" altLang="en-US" sz="1000" b="1"/>
              <a:t>从上往下打印二叉树</a:t>
            </a:r>
            <a:endParaRPr lang="zh-CN" altLang="en-US" sz="1000" b="1"/>
          </a:p>
          <a:p>
            <a:r>
              <a:rPr lang="en-US" altLang="zh-CN" sz="1000" b="1"/>
              <a:t>- </a:t>
            </a:r>
            <a:r>
              <a:rPr lang="zh-CN" altLang="en-US" sz="1000" b="1"/>
              <a:t>使用队列保存每一层的结点，每打印一层的同时，将该层的左右子树分别加入到队列中，</a:t>
            </a:r>
            <a:r>
              <a:rPr lang="en-US" altLang="zh-CN" sz="1000" b="1"/>
              <a:t>while</a:t>
            </a:r>
            <a:r>
              <a:rPr lang="zh-CN" altLang="en-US" sz="1000" b="1"/>
              <a:t>循环直到队列为空</a:t>
            </a:r>
            <a:endParaRPr lang="zh-CN" altLang="en-US" sz="1000" b="1"/>
          </a:p>
        </p:txBody>
      </p:sp>
      <p:sp>
        <p:nvSpPr>
          <p:cNvPr id="19" name="文本框 18"/>
          <p:cNvSpPr txBox="1"/>
          <p:nvPr/>
        </p:nvSpPr>
        <p:spPr>
          <a:xfrm>
            <a:off x="1671955" y="163195"/>
            <a:ext cx="3610610" cy="245110"/>
          </a:xfrm>
          <a:prstGeom prst="rect">
            <a:avLst/>
          </a:prstGeom>
          <a:noFill/>
        </p:spPr>
        <p:txBody>
          <a:bodyPr wrap="square" rtlCol="0">
            <a:spAutoFit/>
          </a:bodyPr>
          <a:p>
            <a:r>
              <a:rPr lang="zh-CN" altLang="en-US" sz="1000"/>
              <a:t>只要是非递归遍历二叉树，都需要使用一个辅助栈保存结点</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360" y="146050"/>
            <a:ext cx="849630" cy="3257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链表的问题</a:t>
            </a:r>
            <a:endParaRPr lang="zh-CN" altLang="en-US" sz="1000"/>
          </a:p>
        </p:txBody>
      </p:sp>
      <p:sp>
        <p:nvSpPr>
          <p:cNvPr id="6" name="文本框 5"/>
          <p:cNvSpPr txBox="1"/>
          <p:nvPr/>
        </p:nvSpPr>
        <p:spPr>
          <a:xfrm>
            <a:off x="213360" y="697865"/>
            <a:ext cx="5250815" cy="860425"/>
          </a:xfrm>
          <a:prstGeom prst="rect">
            <a:avLst/>
          </a:prstGeom>
          <a:noFill/>
        </p:spPr>
        <p:txBody>
          <a:bodyPr wrap="square" rtlCol="0">
            <a:spAutoFit/>
          </a:bodyPr>
          <a:p>
            <a:r>
              <a:rPr lang="en-US" altLang="zh-CN" sz="1000" b="1"/>
              <a:t>1.</a:t>
            </a:r>
            <a:r>
              <a:rPr sz="1000" b="1"/>
              <a:t>两个链表的第一个公共结点</a:t>
            </a:r>
            <a:endParaRPr sz="1000" b="1"/>
          </a:p>
          <a:p>
            <a:r>
              <a:rPr lang="en-US" altLang="zh-CN" sz="1000" b="1"/>
              <a:t>- </a:t>
            </a:r>
            <a:r>
              <a:rPr lang="zh-CN" altLang="en-US" sz="1000" b="1"/>
              <a:t>考虑：只要两个链表相交之后，那么它们后面的结点都是相同的</a:t>
            </a:r>
            <a:r>
              <a:rPr lang="en-US" altLang="zh-CN" sz="1000" b="1"/>
              <a:t>.</a:t>
            </a:r>
            <a:endParaRPr lang="en-US" altLang="zh-CN" sz="1000" b="1"/>
          </a:p>
          <a:p>
            <a:r>
              <a:rPr lang="zh-CN" altLang="en-US" sz="1000" b="1"/>
              <a:t>因此，可以先求出两个链表的长度，同时，为了能够逐个进行比较，需要使得它们的长度相同，所以让较长的结点移动到与较短的长度相同后，再进行结点比较，只要比较到结点相同，返回该结点，该结点就是两个链表的第一个公共结点</a:t>
            </a:r>
            <a:endParaRPr lang="zh-CN" altLang="en-US" sz="1000" b="1"/>
          </a:p>
        </p:txBody>
      </p:sp>
      <p:sp>
        <p:nvSpPr>
          <p:cNvPr id="2" name="文本框 1"/>
          <p:cNvSpPr txBox="1"/>
          <p:nvPr/>
        </p:nvSpPr>
        <p:spPr>
          <a:xfrm>
            <a:off x="213360" y="1672590"/>
            <a:ext cx="4985385" cy="398780"/>
          </a:xfrm>
          <a:prstGeom prst="rect">
            <a:avLst/>
          </a:prstGeom>
          <a:noFill/>
        </p:spPr>
        <p:txBody>
          <a:bodyPr wrap="square" rtlCol="0">
            <a:spAutoFit/>
          </a:bodyPr>
          <a:p>
            <a:r>
              <a:rPr lang="en-US" altLang="zh-CN" sz="1000" b="1"/>
              <a:t>2.</a:t>
            </a:r>
            <a:r>
              <a:rPr sz="1000" b="1"/>
              <a:t>反转链表</a:t>
            </a:r>
            <a:endParaRPr sz="1000" b="1"/>
          </a:p>
          <a:p>
            <a:r>
              <a:rPr lang="en-US" altLang="zh-CN" sz="1000" b="1"/>
              <a:t>- </a:t>
            </a:r>
            <a:r>
              <a:rPr lang="zh-CN" altLang="en-US" sz="1000" b="1"/>
              <a:t>要注意每次遍历一个新的结点时，需要将它的下一个结点保存下来，防止断链</a:t>
            </a:r>
            <a:endParaRPr lang="zh-CN" altLang="en-US" sz="1000" b="1"/>
          </a:p>
        </p:txBody>
      </p:sp>
      <p:sp>
        <p:nvSpPr>
          <p:cNvPr id="3" name="文本框 2"/>
          <p:cNvSpPr txBox="1"/>
          <p:nvPr/>
        </p:nvSpPr>
        <p:spPr>
          <a:xfrm>
            <a:off x="213360" y="2280285"/>
            <a:ext cx="4985385" cy="398780"/>
          </a:xfrm>
          <a:prstGeom prst="rect">
            <a:avLst/>
          </a:prstGeom>
          <a:noFill/>
        </p:spPr>
        <p:txBody>
          <a:bodyPr wrap="square" rtlCol="0">
            <a:spAutoFit/>
          </a:bodyPr>
          <a:p>
            <a:r>
              <a:rPr lang="en-US" altLang="zh-CN" sz="1000" b="1"/>
              <a:t>3.</a:t>
            </a:r>
            <a:r>
              <a:rPr lang="zh-CN" altLang="en-US" sz="1000" b="1"/>
              <a:t>从头到尾打印</a:t>
            </a:r>
            <a:r>
              <a:rPr sz="1000" b="1"/>
              <a:t>链表</a:t>
            </a:r>
            <a:endParaRPr sz="1000" b="1"/>
          </a:p>
          <a:p>
            <a:r>
              <a:rPr lang="en-US" altLang="zh-CN" sz="1000" b="1"/>
              <a:t>- </a:t>
            </a:r>
            <a:r>
              <a:rPr lang="zh-CN" altLang="en-US" sz="1000" b="1"/>
              <a:t>使用递归或使用栈</a:t>
            </a:r>
            <a:endParaRPr lang="zh-CN" altLang="en-US" sz="1000" b="1"/>
          </a:p>
        </p:txBody>
      </p:sp>
      <p:sp>
        <p:nvSpPr>
          <p:cNvPr id="5" name="文本框 4"/>
          <p:cNvSpPr txBox="1"/>
          <p:nvPr/>
        </p:nvSpPr>
        <p:spPr>
          <a:xfrm>
            <a:off x="213360" y="2810510"/>
            <a:ext cx="4985385" cy="706755"/>
          </a:xfrm>
          <a:prstGeom prst="rect">
            <a:avLst/>
          </a:prstGeom>
          <a:noFill/>
        </p:spPr>
        <p:txBody>
          <a:bodyPr wrap="square" rtlCol="0">
            <a:spAutoFit/>
          </a:bodyPr>
          <a:p>
            <a:r>
              <a:rPr lang="en-US" altLang="zh-CN" sz="1000" b="1"/>
              <a:t>4.</a:t>
            </a:r>
            <a:r>
              <a:rPr lang="zh-CN" altLang="en-US" sz="1000" b="1"/>
              <a:t>删除</a:t>
            </a:r>
            <a:r>
              <a:rPr sz="1000" b="1"/>
              <a:t>链表</a:t>
            </a:r>
            <a:r>
              <a:rPr lang="zh-CN" sz="1000" b="1"/>
              <a:t>中的重复结点</a:t>
            </a:r>
            <a:endParaRPr lang="zh-CN" sz="1000" b="1"/>
          </a:p>
          <a:p>
            <a:r>
              <a:rPr lang="zh-CN" sz="1000" b="1"/>
              <a:t>非递归方法：</a:t>
            </a:r>
            <a:endParaRPr sz="1000" b="1"/>
          </a:p>
          <a:p>
            <a:r>
              <a:rPr lang="en-US" altLang="zh-CN" sz="1000" b="1"/>
              <a:t>- </a:t>
            </a:r>
            <a:r>
              <a:rPr lang="zh-CN" altLang="en-US" sz="1000" b="1"/>
              <a:t>先定义一个链表结点（</a:t>
            </a:r>
            <a:r>
              <a:rPr lang="en-US" altLang="zh-CN" sz="1000" b="1"/>
              <a:t>first</a:t>
            </a:r>
            <a:r>
              <a:rPr lang="zh-CN" altLang="en-US" sz="1000" b="1"/>
              <a:t>），该结点不是头结点，则返回</a:t>
            </a:r>
            <a:r>
              <a:rPr lang="en-US" altLang="zh-CN" sz="1000" b="1"/>
              <a:t>first.next</a:t>
            </a:r>
            <a:endParaRPr lang="en-US" altLang="zh-CN" sz="1000" b="1"/>
          </a:p>
          <a:p>
            <a:r>
              <a:rPr lang="en-US" altLang="zh-CN" sz="1000" b="1"/>
              <a:t>- </a:t>
            </a:r>
            <a:r>
              <a:rPr lang="zh-CN" altLang="en-US" sz="1000" b="1"/>
              <a:t>如果当前结点和下一结点相同，则删除所有相同的结点，注意各个指针的指向</a:t>
            </a:r>
            <a:endParaRPr lang="zh-CN" altLang="en-US" sz="1000" b="1"/>
          </a:p>
        </p:txBody>
      </p:sp>
      <p:sp>
        <p:nvSpPr>
          <p:cNvPr id="7" name="文本框 6"/>
          <p:cNvSpPr txBox="1"/>
          <p:nvPr/>
        </p:nvSpPr>
        <p:spPr>
          <a:xfrm>
            <a:off x="213360" y="3580765"/>
            <a:ext cx="4985385" cy="398780"/>
          </a:xfrm>
          <a:prstGeom prst="rect">
            <a:avLst/>
          </a:prstGeom>
          <a:noFill/>
        </p:spPr>
        <p:txBody>
          <a:bodyPr wrap="square" rtlCol="0">
            <a:spAutoFit/>
          </a:bodyPr>
          <a:p>
            <a:r>
              <a:rPr lang="en-US" altLang="zh-CN" sz="1000" b="1"/>
              <a:t>5.</a:t>
            </a:r>
            <a:r>
              <a:rPr lang="zh-CN" sz="1000" b="1"/>
              <a:t>合并两个有序链表</a:t>
            </a:r>
            <a:endParaRPr lang="zh-CN" sz="1000" b="1"/>
          </a:p>
          <a:p>
            <a:r>
              <a:rPr lang="en-US" altLang="zh-CN" sz="1000" b="1"/>
              <a:t>- </a:t>
            </a:r>
            <a:r>
              <a:rPr lang="zh-CN" altLang="en-US" sz="1000" b="1"/>
              <a:t>（递归和非递归方法）要注意头结点的问题</a:t>
            </a:r>
            <a:r>
              <a:rPr lang="en-US" altLang="zh-CN" sz="1000" b="1"/>
              <a:t>.</a:t>
            </a:r>
            <a:endParaRPr lang="en-US" altLang="zh-CN" sz="1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360" y="146050"/>
            <a:ext cx="1793240" cy="3257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数组和字符串的问题</a:t>
            </a:r>
            <a:endParaRPr lang="zh-CN" altLang="en-US" sz="1000"/>
          </a:p>
        </p:txBody>
      </p:sp>
      <p:sp>
        <p:nvSpPr>
          <p:cNvPr id="7" name="文本框 6"/>
          <p:cNvSpPr txBox="1"/>
          <p:nvPr/>
        </p:nvSpPr>
        <p:spPr>
          <a:xfrm>
            <a:off x="213360" y="791845"/>
            <a:ext cx="4985385" cy="860425"/>
          </a:xfrm>
          <a:prstGeom prst="rect">
            <a:avLst/>
          </a:prstGeom>
          <a:noFill/>
        </p:spPr>
        <p:txBody>
          <a:bodyPr wrap="square" rtlCol="0">
            <a:spAutoFit/>
          </a:bodyPr>
          <a:p>
            <a:r>
              <a:rPr lang="en-US" altLang="zh-CN" sz="1000" b="1"/>
              <a:t>1.</a:t>
            </a:r>
            <a:r>
              <a:rPr lang="zh-CN" sz="1000" b="1"/>
              <a:t>把数组排成最小的数</a:t>
            </a:r>
            <a:endParaRPr lang="zh-CN" sz="1000" b="1"/>
          </a:p>
          <a:p>
            <a:r>
              <a:rPr lang="en-US" altLang="zh-CN" sz="1000" b="1"/>
              <a:t>- </a:t>
            </a:r>
            <a:r>
              <a:rPr lang="zh-CN" altLang="en-US" sz="1000" b="1"/>
              <a:t>先将数组转换为字符串数组</a:t>
            </a:r>
            <a:endParaRPr lang="zh-CN" altLang="en-US" sz="1000" b="1"/>
          </a:p>
          <a:p>
            <a:r>
              <a:rPr lang="en-US" altLang="zh-CN" sz="1000" b="1"/>
              <a:t>- </a:t>
            </a:r>
            <a:r>
              <a:rPr lang="zh-CN" altLang="en-US" sz="1000" b="1"/>
              <a:t>使用</a:t>
            </a:r>
            <a:r>
              <a:rPr lang="en-US" altLang="zh-CN" sz="1000" b="1"/>
              <a:t>Arrays.sort</a:t>
            </a:r>
            <a:r>
              <a:rPr lang="zh-CN" altLang="en-US" sz="1000" b="1"/>
              <a:t>方法，并重新重写</a:t>
            </a:r>
            <a:r>
              <a:rPr lang="en-US" altLang="zh-CN" sz="1000" b="1"/>
              <a:t>compareTo</a:t>
            </a:r>
            <a:r>
              <a:rPr lang="zh-CN" altLang="en-US" sz="1000" b="1"/>
              <a:t>方法根据什么标准进行排序</a:t>
            </a:r>
            <a:endParaRPr lang="zh-CN" altLang="en-US" sz="1000" b="1"/>
          </a:p>
          <a:p>
            <a:r>
              <a:rPr lang="en-US" altLang="zh-CN" sz="1000" b="1"/>
              <a:t>- </a:t>
            </a:r>
            <a:r>
              <a:rPr lang="zh-CN" altLang="en-US" sz="1000" b="1"/>
              <a:t>因为经过</a:t>
            </a:r>
            <a:r>
              <a:rPr lang="en-US" altLang="zh-CN" sz="1000" b="1">
                <a:sym typeface="+mn-ea"/>
              </a:rPr>
              <a:t>Arrays.sort</a:t>
            </a:r>
            <a:r>
              <a:rPr lang="zh-CN" altLang="en-US" sz="1000" b="1">
                <a:sym typeface="+mn-ea"/>
              </a:rPr>
              <a:t>后得到的字符串数组已经是排列好的最小数，此时遍历字符串数组，并拼接，最后返回即可</a:t>
            </a:r>
            <a:endParaRPr lang="zh-CN" altLang="en-US" sz="1000" b="1">
              <a:sym typeface="+mn-ea"/>
            </a:endParaRPr>
          </a:p>
        </p:txBody>
      </p:sp>
      <p:sp>
        <p:nvSpPr>
          <p:cNvPr id="2" name="文本框 1"/>
          <p:cNvSpPr txBox="1"/>
          <p:nvPr/>
        </p:nvSpPr>
        <p:spPr>
          <a:xfrm>
            <a:off x="213360" y="1870710"/>
            <a:ext cx="4985385" cy="860425"/>
          </a:xfrm>
          <a:prstGeom prst="rect">
            <a:avLst/>
          </a:prstGeom>
          <a:noFill/>
        </p:spPr>
        <p:txBody>
          <a:bodyPr wrap="square" rtlCol="0">
            <a:spAutoFit/>
          </a:bodyPr>
          <a:p>
            <a:r>
              <a:rPr lang="en-US" altLang="zh-CN" sz="1000" b="1"/>
              <a:t>2.</a:t>
            </a:r>
            <a:r>
              <a:rPr lang="zh-CN" sz="1000" b="1"/>
              <a:t>输入一个递增数组和一个数字S，求出是否含有两个数字的和为S的两个元素</a:t>
            </a:r>
            <a:endParaRPr lang="zh-CN" sz="1000" b="1"/>
          </a:p>
          <a:p>
            <a:r>
              <a:rPr lang="en-US" altLang="zh-CN" sz="1000" b="1"/>
              <a:t>- </a:t>
            </a:r>
            <a:r>
              <a:rPr lang="zh-CN" altLang="en-US" sz="1000" b="1"/>
              <a:t>双指针法（一个指向数组首部，另一个指向数组尾部），时间复杂度为</a:t>
            </a:r>
            <a:r>
              <a:rPr lang="en-US" altLang="zh-CN" sz="1000" b="1"/>
              <a:t>O(n)</a:t>
            </a:r>
            <a:endParaRPr lang="zh-CN" altLang="en-US" sz="1000" b="1"/>
          </a:p>
          <a:p>
            <a:r>
              <a:rPr lang="en-US" altLang="zh-CN" sz="1000" b="1">
                <a:sym typeface="+mn-ea"/>
              </a:rPr>
              <a:t>- </a:t>
            </a:r>
            <a:r>
              <a:rPr lang="zh-CN" altLang="en-US" sz="1000" b="1">
                <a:sym typeface="+mn-ea"/>
              </a:rPr>
              <a:t>将两个指针索引对应值相加看是否等于</a:t>
            </a:r>
            <a:r>
              <a:rPr lang="en-US" altLang="zh-CN" sz="1000" b="1">
                <a:sym typeface="+mn-ea"/>
              </a:rPr>
              <a:t>target</a:t>
            </a:r>
            <a:r>
              <a:rPr lang="zh-CN" altLang="en-US" sz="1000" b="1">
                <a:sym typeface="+mn-ea"/>
              </a:rPr>
              <a:t>，如果不等，则：</a:t>
            </a:r>
            <a:endParaRPr lang="zh-CN" altLang="en-US" sz="1000" b="1">
              <a:sym typeface="+mn-ea"/>
            </a:endParaRPr>
          </a:p>
          <a:p>
            <a:r>
              <a:rPr lang="en-US" altLang="zh-CN" sz="1000" b="1">
                <a:sym typeface="+mn-ea"/>
              </a:rPr>
              <a:t>1</a:t>
            </a:r>
            <a:r>
              <a:rPr lang="zh-CN" altLang="en-US" sz="1000" b="1">
                <a:sym typeface="+mn-ea"/>
              </a:rPr>
              <a:t>）</a:t>
            </a:r>
            <a:r>
              <a:rPr lang="en-US" altLang="zh-CN" sz="1000" b="1">
                <a:sym typeface="+mn-ea"/>
              </a:rPr>
              <a:t>sum&lt;target    </a:t>
            </a:r>
            <a:r>
              <a:rPr lang="zh-CN" altLang="en-US" sz="1000" b="1">
                <a:sym typeface="+mn-ea"/>
              </a:rPr>
              <a:t>则需要将左指针往右移动，增大</a:t>
            </a:r>
            <a:r>
              <a:rPr lang="en-US" altLang="zh-CN" sz="1000" b="1">
                <a:sym typeface="+mn-ea"/>
              </a:rPr>
              <a:t>sum</a:t>
            </a:r>
            <a:endParaRPr lang="en-US" altLang="zh-CN" sz="1000" b="1">
              <a:sym typeface="+mn-ea"/>
            </a:endParaRPr>
          </a:p>
          <a:p>
            <a:r>
              <a:rPr lang="en-US" altLang="zh-CN" sz="1000" b="1">
                <a:sym typeface="+mn-ea"/>
              </a:rPr>
              <a:t>2</a:t>
            </a:r>
            <a:r>
              <a:rPr lang="zh-CN" altLang="en-US" sz="1000" b="1">
                <a:sym typeface="+mn-ea"/>
              </a:rPr>
              <a:t>）</a:t>
            </a:r>
            <a:r>
              <a:rPr lang="en-US" altLang="zh-CN" sz="1000" b="1">
                <a:sym typeface="+mn-ea"/>
              </a:rPr>
              <a:t>sum&gt;target    </a:t>
            </a:r>
            <a:r>
              <a:rPr lang="zh-CN" altLang="en-US" sz="1000" b="1">
                <a:sym typeface="+mn-ea"/>
              </a:rPr>
              <a:t>则需要将右指针往左移动，减小</a:t>
            </a:r>
            <a:r>
              <a:rPr lang="en-US" altLang="zh-CN" sz="1000" b="1">
                <a:sym typeface="+mn-ea"/>
              </a:rPr>
              <a:t>sum</a:t>
            </a:r>
            <a:endParaRPr lang="en-US" altLang="zh-CN" sz="1000"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40360" y="273050"/>
            <a:ext cx="1793240" cy="3257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栈和其他数据结构的问题</a:t>
            </a:r>
            <a:endParaRPr lang="zh-CN" altLang="en-US" sz="1000"/>
          </a:p>
        </p:txBody>
      </p:sp>
      <p:sp>
        <p:nvSpPr>
          <p:cNvPr id="7" name="文本框 6"/>
          <p:cNvSpPr txBox="1"/>
          <p:nvPr/>
        </p:nvSpPr>
        <p:spPr>
          <a:xfrm>
            <a:off x="213360" y="791845"/>
            <a:ext cx="4985385" cy="1168400"/>
          </a:xfrm>
          <a:prstGeom prst="rect">
            <a:avLst/>
          </a:prstGeom>
          <a:noFill/>
        </p:spPr>
        <p:txBody>
          <a:bodyPr wrap="square" rtlCol="0">
            <a:spAutoFit/>
          </a:bodyPr>
          <a:p>
            <a:r>
              <a:rPr lang="en-US" altLang="zh-CN" sz="1000" b="1"/>
              <a:t>1.</a:t>
            </a:r>
            <a:r>
              <a:rPr lang="zh-CN" sz="1000" b="1"/>
              <a:t>包含min函数的栈</a:t>
            </a:r>
            <a:endParaRPr lang="zh-CN" sz="1000" b="1"/>
          </a:p>
          <a:p>
            <a:r>
              <a:rPr lang="en-US" altLang="zh-CN" sz="1000" b="1"/>
              <a:t>- </a:t>
            </a:r>
            <a:r>
              <a:rPr lang="zh-CN" altLang="en-US" sz="1000" b="1"/>
              <a:t>需要使用一个辅助栈，使得辅助栈的栈顶保持最小的元素</a:t>
            </a:r>
            <a:endParaRPr lang="zh-CN" sz="1000" b="1"/>
          </a:p>
          <a:p>
            <a:r>
              <a:rPr lang="en-US" altLang="zh-CN" sz="1000"/>
              <a:t>- </a:t>
            </a:r>
            <a:r>
              <a:rPr lang="zh-CN" altLang="en-US" sz="1000"/>
              <a:t>包含</a:t>
            </a:r>
            <a:r>
              <a:rPr lang="en-US" altLang="zh-CN" sz="1000"/>
              <a:t>push</a:t>
            </a:r>
            <a:r>
              <a:rPr lang="zh-CN" altLang="en-US" sz="1000"/>
              <a:t>、</a:t>
            </a:r>
            <a:r>
              <a:rPr lang="en-US" altLang="zh-CN" sz="1000"/>
              <a:t>pop</a:t>
            </a:r>
            <a:r>
              <a:rPr lang="zh-CN" altLang="en-US" sz="1000"/>
              <a:t>、</a:t>
            </a:r>
            <a:r>
              <a:rPr lang="en-US" altLang="zh-CN" sz="1000"/>
              <a:t>top</a:t>
            </a:r>
            <a:r>
              <a:rPr lang="zh-CN" altLang="en-US" sz="1000"/>
              <a:t>和</a:t>
            </a:r>
            <a:r>
              <a:rPr lang="en-US" altLang="zh-CN" sz="1000"/>
              <a:t>min 4</a:t>
            </a:r>
            <a:r>
              <a:rPr lang="zh-CN" altLang="en-US" sz="1000"/>
              <a:t>个函数</a:t>
            </a:r>
            <a:endParaRPr lang="zh-CN" altLang="en-US" sz="1000"/>
          </a:p>
          <a:p>
            <a:r>
              <a:rPr lang="en-US" altLang="zh-CN" sz="1000">
                <a:sym typeface="+mn-ea"/>
              </a:rPr>
              <a:t>- push</a:t>
            </a:r>
            <a:r>
              <a:rPr lang="zh-CN" altLang="en-US" sz="1000">
                <a:sym typeface="+mn-ea"/>
              </a:rPr>
              <a:t>：压入到</a:t>
            </a:r>
            <a:r>
              <a:rPr lang="en-US" altLang="zh-CN" sz="1000">
                <a:sym typeface="+mn-ea"/>
              </a:rPr>
              <a:t>stack</a:t>
            </a:r>
            <a:r>
              <a:rPr lang="zh-CN" altLang="en-US" sz="1000">
                <a:sym typeface="+mn-ea"/>
              </a:rPr>
              <a:t>，如果该元素小于</a:t>
            </a:r>
            <a:r>
              <a:rPr lang="en-US" altLang="zh-CN" sz="1000">
                <a:sym typeface="+mn-ea"/>
              </a:rPr>
              <a:t>helper</a:t>
            </a:r>
            <a:r>
              <a:rPr lang="zh-CN" altLang="en-US" sz="1000">
                <a:sym typeface="+mn-ea"/>
              </a:rPr>
              <a:t>栈顶的元素，则压入</a:t>
            </a:r>
            <a:r>
              <a:rPr lang="en-US" altLang="zh-CN" sz="1000">
                <a:sym typeface="+mn-ea"/>
              </a:rPr>
              <a:t>helper</a:t>
            </a:r>
            <a:r>
              <a:rPr lang="zh-CN" altLang="en-US" sz="1000">
                <a:sym typeface="+mn-ea"/>
              </a:rPr>
              <a:t>中</a:t>
            </a:r>
            <a:endParaRPr lang="zh-CN" altLang="en-US" sz="1000">
              <a:sym typeface="+mn-ea"/>
            </a:endParaRPr>
          </a:p>
          <a:p>
            <a:r>
              <a:rPr lang="en-US" altLang="zh-CN" sz="1000">
                <a:sym typeface="+mn-ea"/>
              </a:rPr>
              <a:t>- pop</a:t>
            </a:r>
            <a:r>
              <a:rPr lang="zh-CN" altLang="en-US" sz="1000">
                <a:sym typeface="+mn-ea"/>
              </a:rPr>
              <a:t>：如果</a:t>
            </a:r>
            <a:r>
              <a:rPr lang="en-US" altLang="zh-CN" sz="1000">
                <a:sym typeface="+mn-ea"/>
              </a:rPr>
              <a:t>stack</a:t>
            </a:r>
            <a:r>
              <a:rPr lang="zh-CN" altLang="en-US" sz="1000">
                <a:sym typeface="+mn-ea"/>
              </a:rPr>
              <a:t>的栈顶元素等于</a:t>
            </a:r>
            <a:r>
              <a:rPr lang="en-US" altLang="zh-CN" sz="1000">
                <a:sym typeface="+mn-ea"/>
              </a:rPr>
              <a:t>helper</a:t>
            </a:r>
            <a:r>
              <a:rPr lang="zh-CN" altLang="en-US" sz="1000">
                <a:sym typeface="+mn-ea"/>
              </a:rPr>
              <a:t>的栈顶元素，则也将</a:t>
            </a:r>
            <a:r>
              <a:rPr lang="en-US" altLang="zh-CN" sz="1000">
                <a:sym typeface="+mn-ea"/>
              </a:rPr>
              <a:t>helper</a:t>
            </a:r>
            <a:r>
              <a:rPr lang="zh-CN" altLang="en-US" sz="1000">
                <a:sym typeface="+mn-ea"/>
              </a:rPr>
              <a:t>的栈顶元素出栈</a:t>
            </a:r>
            <a:endParaRPr lang="zh-CN" altLang="en-US" sz="1000">
              <a:sym typeface="+mn-ea"/>
            </a:endParaRPr>
          </a:p>
          <a:p>
            <a:r>
              <a:rPr lang="en-US" altLang="zh-CN" sz="1000">
                <a:sym typeface="+mn-ea"/>
              </a:rPr>
              <a:t>- top</a:t>
            </a:r>
            <a:r>
              <a:rPr lang="zh-CN" altLang="en-US" sz="1000">
                <a:sym typeface="+mn-ea"/>
              </a:rPr>
              <a:t>：直接返回</a:t>
            </a:r>
            <a:r>
              <a:rPr lang="en-US" altLang="zh-CN" sz="1000">
                <a:sym typeface="+mn-ea"/>
              </a:rPr>
              <a:t>stack</a:t>
            </a:r>
            <a:r>
              <a:rPr lang="zh-CN" altLang="en-US" sz="1000">
                <a:sym typeface="+mn-ea"/>
              </a:rPr>
              <a:t>的栈顶元素即可</a:t>
            </a:r>
            <a:endParaRPr lang="zh-CN" altLang="en-US" sz="1000">
              <a:sym typeface="+mn-ea"/>
            </a:endParaRPr>
          </a:p>
          <a:p>
            <a:r>
              <a:rPr lang="en-US" altLang="zh-CN" sz="1000">
                <a:sym typeface="+mn-ea"/>
              </a:rPr>
              <a:t>- min</a:t>
            </a:r>
            <a:r>
              <a:rPr lang="zh-CN" altLang="en-US" sz="1000">
                <a:sym typeface="+mn-ea"/>
              </a:rPr>
              <a:t>：直接返回</a:t>
            </a:r>
            <a:r>
              <a:rPr lang="en-US" altLang="zh-CN" sz="1000">
                <a:sym typeface="+mn-ea"/>
              </a:rPr>
              <a:t>helper</a:t>
            </a:r>
            <a:r>
              <a:rPr lang="zh-CN" altLang="en-US" sz="1000">
                <a:sym typeface="+mn-ea"/>
              </a:rPr>
              <a:t>的栈顶元素即可</a:t>
            </a:r>
            <a:endParaRPr lang="zh-CN" altLang="en-US" sz="1000">
              <a:sym typeface="+mn-ea"/>
            </a:endParaRPr>
          </a:p>
        </p:txBody>
      </p:sp>
      <p:sp>
        <p:nvSpPr>
          <p:cNvPr id="2" name="文本框 1"/>
          <p:cNvSpPr txBox="1"/>
          <p:nvPr/>
        </p:nvSpPr>
        <p:spPr>
          <a:xfrm>
            <a:off x="213360" y="2112010"/>
            <a:ext cx="4985385" cy="553085"/>
          </a:xfrm>
          <a:prstGeom prst="rect">
            <a:avLst/>
          </a:prstGeom>
          <a:noFill/>
        </p:spPr>
        <p:txBody>
          <a:bodyPr wrap="square" rtlCol="0">
            <a:spAutoFit/>
          </a:bodyPr>
          <a:p>
            <a:r>
              <a:rPr lang="en-US" altLang="zh-CN" sz="1000" b="1"/>
              <a:t>2.</a:t>
            </a:r>
            <a:r>
              <a:rPr lang="zh-CN" sz="1000" b="1"/>
              <a:t>不用加减乘除的加法</a:t>
            </a:r>
            <a:endParaRPr lang="zh-CN" sz="1000" b="1"/>
          </a:p>
          <a:p>
            <a:r>
              <a:rPr lang="en-US" altLang="zh-CN" sz="1000"/>
              <a:t>- </a:t>
            </a:r>
            <a:r>
              <a:rPr lang="zh-CN" altLang="en-US" sz="1000"/>
              <a:t>异或运算只进行加法运算，但是不进位</a:t>
            </a:r>
            <a:endParaRPr lang="zh-CN" altLang="en-US" sz="1000"/>
          </a:p>
          <a:p>
            <a:r>
              <a:rPr lang="en-US" altLang="zh-CN" sz="1000">
                <a:sym typeface="+mn-ea"/>
              </a:rPr>
              <a:t>- </a:t>
            </a:r>
            <a:r>
              <a:rPr lang="zh-CN" altLang="en-US" sz="1000">
                <a:sym typeface="+mn-ea"/>
              </a:rPr>
              <a:t>与运算则进行进位操作，直到不能进位为止，循环结束</a:t>
            </a:r>
            <a:endParaRPr lang="zh-CN" altLang="en-US" sz="1000">
              <a:sym typeface="+mn-ea"/>
            </a:endParaRPr>
          </a:p>
        </p:txBody>
      </p:sp>
      <p:sp>
        <p:nvSpPr>
          <p:cNvPr id="4" name="文本框 3"/>
          <p:cNvSpPr txBox="1"/>
          <p:nvPr/>
        </p:nvSpPr>
        <p:spPr>
          <a:xfrm>
            <a:off x="213360" y="2908300"/>
            <a:ext cx="4985385" cy="398780"/>
          </a:xfrm>
          <a:prstGeom prst="rect">
            <a:avLst/>
          </a:prstGeom>
          <a:noFill/>
        </p:spPr>
        <p:txBody>
          <a:bodyPr wrap="square" rtlCol="0">
            <a:spAutoFit/>
          </a:bodyPr>
          <a:p>
            <a:r>
              <a:rPr lang="en-US" altLang="zh-CN" sz="1000" b="1"/>
              <a:t>3.</a:t>
            </a:r>
            <a:r>
              <a:rPr lang="zh-CN" sz="1000" b="1"/>
              <a:t>圆圈中最后剩下的数字</a:t>
            </a:r>
            <a:endParaRPr lang="zh-CN" sz="1000" b="1"/>
          </a:p>
          <a:p>
            <a:r>
              <a:rPr lang="en-US" altLang="zh-CN" sz="1000"/>
              <a:t>- </a:t>
            </a:r>
            <a:r>
              <a:rPr lang="zh-CN" altLang="en-US" sz="1000"/>
              <a:t>寻找公式</a:t>
            </a:r>
            <a:r>
              <a:rPr lang="en-US" altLang="zh-CN" sz="1000"/>
              <a:t>f(n,m)=[f(n-1,m)+m]%n</a:t>
            </a:r>
            <a:endParaRPr lang="en-US" altLang="zh-CN" sz="1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2461</Words>
  <Application>WPS 演示</Application>
  <PresentationFormat>宽屏</PresentationFormat>
  <Paragraphs>114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Droid Sans Fallback</vt:lpstr>
      <vt:lpstr>Calibri</vt:lpstr>
      <vt:lpstr>DejaVu Sans</vt:lpstr>
      <vt:lpstr>宋体</vt:lpstr>
      <vt:lpstr>微软雅黑</vt:lpstr>
      <vt:lpstr>Arial Unicode MS</vt:lpstr>
      <vt:lpstr>Calibri Light</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24</cp:revision>
  <dcterms:created xsi:type="dcterms:W3CDTF">2019-09-11T05:12:16Z</dcterms:created>
  <dcterms:modified xsi:type="dcterms:W3CDTF">2019-09-11T05:12:16Z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