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59410" y="343535"/>
            <a:ext cx="2719705" cy="386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对</a:t>
            </a:r>
            <a:r>
              <a:rPr lang="en-US" altLang="zh-CN" sz="1200"/>
              <a:t>stage</a:t>
            </a:r>
            <a:r>
              <a:rPr lang="zh-CN" altLang="en-US" sz="1200"/>
              <a:t>、</a:t>
            </a:r>
            <a:r>
              <a:rPr lang="en-US" altLang="zh-CN" sz="1200"/>
              <a:t>job</a:t>
            </a:r>
            <a:r>
              <a:rPr lang="zh-CN" altLang="en-US" sz="1200"/>
              <a:t>、</a:t>
            </a:r>
            <a:r>
              <a:rPr lang="en-US" altLang="zh-CN" sz="1200"/>
              <a:t>task</a:t>
            </a:r>
            <a:r>
              <a:rPr lang="zh-CN" altLang="en-US" sz="1200"/>
              <a:t>的理解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68300" y="901065"/>
            <a:ext cx="28359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一个</a:t>
            </a:r>
            <a:r>
              <a:rPr lang="en-US" altLang="zh-CN" sz="1200"/>
              <a:t>job</a:t>
            </a:r>
            <a:r>
              <a:rPr lang="zh-CN" altLang="en-US" sz="1200"/>
              <a:t>由一个或多个</a:t>
            </a:r>
            <a:r>
              <a:rPr lang="en-US" altLang="zh-CN" sz="1200"/>
              <a:t>stage</a:t>
            </a:r>
            <a:r>
              <a:rPr lang="zh-CN" altLang="en-US" sz="1200"/>
              <a:t>组成，</a:t>
            </a:r>
            <a:r>
              <a:rPr lang="en-US" altLang="zh-CN" sz="1200"/>
              <a:t>job</a:t>
            </a:r>
            <a:r>
              <a:rPr lang="zh-CN" altLang="en-US" sz="1200"/>
              <a:t>为</a:t>
            </a:r>
            <a:r>
              <a:rPr lang="en-US" altLang="zh-CN" sz="1200"/>
              <a:t>action</a:t>
            </a:r>
            <a:r>
              <a:rPr lang="zh-CN" altLang="en-US" sz="1200"/>
              <a:t>触发的一个动作，一旦</a:t>
            </a:r>
            <a:r>
              <a:rPr lang="en-US" altLang="zh-CN" sz="1200"/>
              <a:t>job</a:t>
            </a:r>
            <a:r>
              <a:rPr lang="zh-CN" altLang="en-US" sz="1200"/>
              <a:t>生成并触发，就会经历将数据源转换为</a:t>
            </a:r>
            <a:r>
              <a:rPr lang="en-US" altLang="zh-CN" sz="1200"/>
              <a:t>RDD</a:t>
            </a:r>
            <a:r>
              <a:rPr lang="zh-CN" altLang="en-US" sz="1200"/>
              <a:t>，然后通过计算并生成结果的完整过程</a:t>
            </a:r>
            <a:r>
              <a:rPr lang="en-US" altLang="zh-CN" sz="1200"/>
              <a:t>.</a:t>
            </a:r>
            <a:endParaRPr lang="en-US" altLang="zh-CN" sz="1200"/>
          </a:p>
        </p:txBody>
      </p:sp>
      <p:sp>
        <p:nvSpPr>
          <p:cNvPr id="56" name="文本框 55"/>
          <p:cNvSpPr txBox="1"/>
          <p:nvPr/>
        </p:nvSpPr>
        <p:spPr>
          <a:xfrm>
            <a:off x="27305" y="6024880"/>
            <a:ext cx="4658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帮助理解：</a:t>
            </a:r>
            <a:endParaRPr lang="zh-CN" altLang="en-US" sz="1200"/>
          </a:p>
          <a:p>
            <a:r>
              <a:rPr lang="zh-CN" altLang="en-US" sz="1200"/>
              <a:t>https://www.cnblogs.com/wzj4858/p/8204411.html</a:t>
            </a:r>
            <a:endParaRPr lang="zh-CN" altLang="en-US" sz="1200"/>
          </a:p>
          <a:p>
            <a:r>
              <a:rPr lang="zh-CN" altLang="en-US" sz="1200"/>
              <a:t>https://blog.csdn.net/mys_35088/article/details/80864092</a:t>
            </a:r>
            <a:endParaRPr lang="zh-CN" altLang="en-US" sz="1200"/>
          </a:p>
        </p:txBody>
      </p:sp>
      <p:sp>
        <p:nvSpPr>
          <p:cNvPr id="2" name="矩形 1"/>
          <p:cNvSpPr/>
          <p:nvPr/>
        </p:nvSpPr>
        <p:spPr>
          <a:xfrm>
            <a:off x="3423285" y="150495"/>
            <a:ext cx="3340100" cy="293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23285" y="3709670"/>
            <a:ext cx="3340100" cy="1271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76015" y="293370"/>
            <a:ext cx="1009650" cy="2550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76015" y="3992245"/>
            <a:ext cx="1009650" cy="7073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351145" y="3992245"/>
            <a:ext cx="1009650" cy="7073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810635" y="581025"/>
            <a:ext cx="740410" cy="32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task1</a:t>
            </a:r>
            <a:endParaRPr lang="en-US" altLang="zh-CN" sz="1000"/>
          </a:p>
        </p:txBody>
      </p:sp>
      <p:sp>
        <p:nvSpPr>
          <p:cNvPr id="11" name="矩形 10"/>
          <p:cNvSpPr/>
          <p:nvPr/>
        </p:nvSpPr>
        <p:spPr>
          <a:xfrm>
            <a:off x="3810635" y="1337310"/>
            <a:ext cx="740410" cy="32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task2</a:t>
            </a:r>
            <a:endParaRPr lang="en-US" altLang="zh-CN" sz="1000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10635" y="2112010"/>
            <a:ext cx="740410" cy="32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task3</a:t>
            </a:r>
            <a:endParaRPr lang="zh-CN" altLang="en-US" sz="1000"/>
          </a:p>
        </p:txBody>
      </p:sp>
      <p:sp>
        <p:nvSpPr>
          <p:cNvPr id="13" name="矩形 12"/>
          <p:cNvSpPr/>
          <p:nvPr/>
        </p:nvSpPr>
        <p:spPr>
          <a:xfrm>
            <a:off x="5292090" y="293370"/>
            <a:ext cx="1009650" cy="2550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26710" y="581025"/>
            <a:ext cx="740410" cy="32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task1</a:t>
            </a:r>
            <a:endParaRPr lang="zh-CN" altLang="en-US" sz="1000"/>
          </a:p>
        </p:txBody>
      </p:sp>
      <p:sp>
        <p:nvSpPr>
          <p:cNvPr id="30" name="矩形 29"/>
          <p:cNvSpPr/>
          <p:nvPr/>
        </p:nvSpPr>
        <p:spPr>
          <a:xfrm>
            <a:off x="5426710" y="1337310"/>
            <a:ext cx="740410" cy="32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task2</a:t>
            </a:r>
            <a:endParaRPr lang="zh-CN" altLang="en-US" sz="1000"/>
          </a:p>
        </p:txBody>
      </p:sp>
      <p:sp>
        <p:nvSpPr>
          <p:cNvPr id="31" name="矩形 30"/>
          <p:cNvSpPr/>
          <p:nvPr/>
        </p:nvSpPr>
        <p:spPr>
          <a:xfrm>
            <a:off x="5426710" y="2112010"/>
            <a:ext cx="740410" cy="32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task3</a:t>
            </a:r>
            <a:endParaRPr lang="zh-CN" altLang="en-US" sz="1000"/>
          </a:p>
        </p:txBody>
      </p:sp>
      <p:cxnSp>
        <p:nvCxnSpPr>
          <p:cNvPr id="32" name="直接箭头连接符 31"/>
          <p:cNvCxnSpPr>
            <a:stCxn id="10" idx="3"/>
            <a:endCxn id="15" idx="1"/>
          </p:cNvCxnSpPr>
          <p:nvPr/>
        </p:nvCxnSpPr>
        <p:spPr>
          <a:xfrm>
            <a:off x="4551045" y="741045"/>
            <a:ext cx="8756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551045" y="1497330"/>
            <a:ext cx="8756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4551045" y="2272030"/>
            <a:ext cx="8756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810635" y="4185920"/>
            <a:ext cx="740410" cy="32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task4</a:t>
            </a:r>
            <a:endParaRPr lang="en-US" altLang="zh-CN" sz="1000"/>
          </a:p>
        </p:txBody>
      </p:sp>
      <p:sp>
        <p:nvSpPr>
          <p:cNvPr id="58" name="矩形 57"/>
          <p:cNvSpPr/>
          <p:nvPr/>
        </p:nvSpPr>
        <p:spPr>
          <a:xfrm>
            <a:off x="5485765" y="4185285"/>
            <a:ext cx="740410" cy="32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task4</a:t>
            </a:r>
            <a:endParaRPr lang="zh-CN" altLang="en-US" sz="1000"/>
          </a:p>
        </p:txBody>
      </p:sp>
      <p:cxnSp>
        <p:nvCxnSpPr>
          <p:cNvPr id="59" name="直接箭头连接符 58"/>
          <p:cNvCxnSpPr>
            <a:endCxn id="58" idx="1"/>
          </p:cNvCxnSpPr>
          <p:nvPr/>
        </p:nvCxnSpPr>
        <p:spPr>
          <a:xfrm>
            <a:off x="4551045" y="4345305"/>
            <a:ext cx="934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10" idx="1"/>
          </p:cNvCxnSpPr>
          <p:nvPr/>
        </p:nvCxnSpPr>
        <p:spPr>
          <a:xfrm flipV="1">
            <a:off x="1866900" y="741045"/>
            <a:ext cx="1943735" cy="28257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11" idx="1"/>
          </p:cNvCxnSpPr>
          <p:nvPr/>
        </p:nvCxnSpPr>
        <p:spPr>
          <a:xfrm flipV="1">
            <a:off x="1867535" y="1497330"/>
            <a:ext cx="1943100" cy="20872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12" idx="1"/>
          </p:cNvCxnSpPr>
          <p:nvPr/>
        </p:nvCxnSpPr>
        <p:spPr>
          <a:xfrm flipV="1">
            <a:off x="1867535" y="2272030"/>
            <a:ext cx="1943100" cy="13125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949325" y="3457575"/>
            <a:ext cx="11614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task</a:t>
            </a:r>
            <a:r>
              <a:rPr lang="zh-CN" altLang="en-US" sz="1000"/>
              <a:t>的数量和</a:t>
            </a:r>
            <a:r>
              <a:rPr lang="en-US" altLang="zh-CN" sz="1000"/>
              <a:t>partition</a:t>
            </a:r>
            <a:r>
              <a:rPr lang="zh-CN" altLang="en-US" sz="1000"/>
              <a:t>的数量相同，是并行计算的最小单位</a:t>
            </a:r>
            <a:endParaRPr lang="zh-CN" altLang="en-US" sz="1000"/>
          </a:p>
        </p:txBody>
      </p:sp>
      <p:sp>
        <p:nvSpPr>
          <p:cNvPr id="64" name="文本框 63"/>
          <p:cNvSpPr txBox="1"/>
          <p:nvPr/>
        </p:nvSpPr>
        <p:spPr>
          <a:xfrm>
            <a:off x="3945890" y="343535"/>
            <a:ext cx="6051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RDD</a:t>
            </a:r>
            <a:endParaRPr lang="en-US" altLang="zh-CN" sz="1000"/>
          </a:p>
        </p:txBody>
      </p:sp>
      <p:sp>
        <p:nvSpPr>
          <p:cNvPr id="65" name="文本框 64"/>
          <p:cNvSpPr txBox="1"/>
          <p:nvPr/>
        </p:nvSpPr>
        <p:spPr>
          <a:xfrm>
            <a:off x="5553075" y="343535"/>
            <a:ext cx="6051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RDD</a:t>
            </a:r>
            <a:endParaRPr lang="en-US" altLang="zh-CN" sz="1000"/>
          </a:p>
        </p:txBody>
      </p:sp>
      <p:sp>
        <p:nvSpPr>
          <p:cNvPr id="66" name="文本框 65"/>
          <p:cNvSpPr txBox="1"/>
          <p:nvPr/>
        </p:nvSpPr>
        <p:spPr>
          <a:xfrm>
            <a:off x="3927475" y="3968750"/>
            <a:ext cx="6051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RDD</a:t>
            </a:r>
            <a:endParaRPr lang="en-US" altLang="zh-CN" sz="1000"/>
          </a:p>
        </p:txBody>
      </p:sp>
      <p:sp>
        <p:nvSpPr>
          <p:cNvPr id="67" name="文本框 66"/>
          <p:cNvSpPr txBox="1"/>
          <p:nvPr/>
        </p:nvSpPr>
        <p:spPr>
          <a:xfrm>
            <a:off x="5586730" y="3985260"/>
            <a:ext cx="6051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RDD</a:t>
            </a:r>
            <a:endParaRPr lang="en-US" altLang="zh-CN" sz="1000"/>
          </a:p>
        </p:txBody>
      </p:sp>
      <p:sp>
        <p:nvSpPr>
          <p:cNvPr id="68" name="文本框 67"/>
          <p:cNvSpPr txBox="1"/>
          <p:nvPr/>
        </p:nvSpPr>
        <p:spPr>
          <a:xfrm>
            <a:off x="4685665" y="180975"/>
            <a:ext cx="6654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stage1</a:t>
            </a:r>
            <a:endParaRPr lang="en-US" altLang="zh-CN" sz="1000"/>
          </a:p>
        </p:txBody>
      </p:sp>
      <p:sp>
        <p:nvSpPr>
          <p:cNvPr id="69" name="文本框 68"/>
          <p:cNvSpPr txBox="1"/>
          <p:nvPr/>
        </p:nvSpPr>
        <p:spPr>
          <a:xfrm>
            <a:off x="4685665" y="3747135"/>
            <a:ext cx="6654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stage2</a:t>
            </a:r>
            <a:endParaRPr lang="en-US" altLang="zh-CN" sz="1000"/>
          </a:p>
        </p:txBody>
      </p:sp>
      <p:sp>
        <p:nvSpPr>
          <p:cNvPr id="70" name="矩形 69"/>
          <p:cNvSpPr/>
          <p:nvPr/>
        </p:nvSpPr>
        <p:spPr>
          <a:xfrm>
            <a:off x="7608570" y="125095"/>
            <a:ext cx="1847215" cy="4831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8027670" y="449580"/>
            <a:ext cx="1009650" cy="37604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8162290" y="962660"/>
            <a:ext cx="740410" cy="32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task1</a:t>
            </a:r>
            <a:endParaRPr lang="zh-CN" altLang="en-US" sz="1000"/>
          </a:p>
        </p:txBody>
      </p:sp>
      <p:sp>
        <p:nvSpPr>
          <p:cNvPr id="73" name="矩形 72"/>
          <p:cNvSpPr/>
          <p:nvPr/>
        </p:nvSpPr>
        <p:spPr>
          <a:xfrm>
            <a:off x="8162290" y="1727200"/>
            <a:ext cx="740410" cy="32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task2</a:t>
            </a:r>
            <a:endParaRPr lang="zh-CN" altLang="en-US" sz="1000"/>
          </a:p>
        </p:txBody>
      </p:sp>
      <p:sp>
        <p:nvSpPr>
          <p:cNvPr id="74" name="矩形 73"/>
          <p:cNvSpPr/>
          <p:nvPr/>
        </p:nvSpPr>
        <p:spPr>
          <a:xfrm>
            <a:off x="8162290" y="2523490"/>
            <a:ext cx="740410" cy="32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task3</a:t>
            </a:r>
            <a:endParaRPr lang="zh-CN" altLang="en-US" sz="1000"/>
          </a:p>
        </p:txBody>
      </p:sp>
      <p:sp>
        <p:nvSpPr>
          <p:cNvPr id="75" name="文本框 74"/>
          <p:cNvSpPr txBox="1"/>
          <p:nvPr/>
        </p:nvSpPr>
        <p:spPr>
          <a:xfrm>
            <a:off x="8288655" y="591820"/>
            <a:ext cx="6051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RDD</a:t>
            </a:r>
            <a:endParaRPr lang="en-US" altLang="zh-CN" sz="1000"/>
          </a:p>
        </p:txBody>
      </p:sp>
      <p:sp>
        <p:nvSpPr>
          <p:cNvPr id="76" name="矩形 75"/>
          <p:cNvSpPr/>
          <p:nvPr/>
        </p:nvSpPr>
        <p:spPr>
          <a:xfrm>
            <a:off x="8162290" y="3393440"/>
            <a:ext cx="740410" cy="32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task3</a:t>
            </a:r>
            <a:endParaRPr lang="zh-CN" altLang="en-US" sz="1000"/>
          </a:p>
        </p:txBody>
      </p:sp>
      <p:cxnSp>
        <p:nvCxnSpPr>
          <p:cNvPr id="77" name="直接箭头连接符 76"/>
          <p:cNvCxnSpPr>
            <a:stCxn id="15" idx="3"/>
            <a:endCxn id="72" idx="1"/>
          </p:cNvCxnSpPr>
          <p:nvPr/>
        </p:nvCxnSpPr>
        <p:spPr>
          <a:xfrm>
            <a:off x="6167120" y="741045"/>
            <a:ext cx="1995170" cy="381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30" idx="3"/>
          </p:cNvCxnSpPr>
          <p:nvPr/>
        </p:nvCxnSpPr>
        <p:spPr>
          <a:xfrm flipV="1">
            <a:off x="6167120" y="1132840"/>
            <a:ext cx="1957070" cy="364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1" idx="3"/>
          </p:cNvCxnSpPr>
          <p:nvPr/>
        </p:nvCxnSpPr>
        <p:spPr>
          <a:xfrm flipV="1">
            <a:off x="6167120" y="1149985"/>
            <a:ext cx="1974215" cy="11220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58" idx="3"/>
          </p:cNvCxnSpPr>
          <p:nvPr/>
        </p:nvCxnSpPr>
        <p:spPr>
          <a:xfrm flipV="1">
            <a:off x="6226175" y="1167130"/>
            <a:ext cx="1889760" cy="31781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210935" y="3244850"/>
            <a:ext cx="15951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action</a:t>
            </a:r>
            <a:r>
              <a:rPr lang="zh-CN" altLang="en-US" sz="800"/>
              <a:t>操作，相当于一个</a:t>
            </a:r>
            <a:r>
              <a:rPr lang="en-US" altLang="zh-CN" sz="800"/>
              <a:t>job</a:t>
            </a:r>
            <a:endParaRPr lang="en-US" altLang="zh-CN" sz="800"/>
          </a:p>
        </p:txBody>
      </p:sp>
      <p:sp>
        <p:nvSpPr>
          <p:cNvPr id="82" name="文本框 81"/>
          <p:cNvSpPr txBox="1"/>
          <p:nvPr/>
        </p:nvSpPr>
        <p:spPr>
          <a:xfrm>
            <a:off x="8162290" y="150495"/>
            <a:ext cx="6654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stage3</a:t>
            </a:r>
            <a:endParaRPr lang="en-US" altLang="zh-CN" sz="1000"/>
          </a:p>
        </p:txBody>
      </p:sp>
      <p:sp>
        <p:nvSpPr>
          <p:cNvPr id="83" name="文本框 82"/>
          <p:cNvSpPr txBox="1"/>
          <p:nvPr/>
        </p:nvSpPr>
        <p:spPr>
          <a:xfrm>
            <a:off x="6939915" y="495935"/>
            <a:ext cx="6686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shuffle</a:t>
            </a:r>
            <a:endParaRPr lang="en-US" altLang="zh-CN" sz="1000"/>
          </a:p>
        </p:txBody>
      </p:sp>
      <p:sp>
        <p:nvSpPr>
          <p:cNvPr id="84" name="文本框 83"/>
          <p:cNvSpPr txBox="1"/>
          <p:nvPr/>
        </p:nvSpPr>
        <p:spPr>
          <a:xfrm>
            <a:off x="5787390" y="5080000"/>
            <a:ext cx="25012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一个</a:t>
            </a:r>
            <a:r>
              <a:rPr lang="en-US" altLang="zh-CN" sz="1000"/>
              <a:t>job</a:t>
            </a:r>
            <a:r>
              <a:rPr lang="zh-CN" altLang="en-US" sz="1000"/>
              <a:t>就相当于一次</a:t>
            </a:r>
            <a:r>
              <a:rPr lang="en-US" altLang="zh-CN" sz="1000"/>
              <a:t>action</a:t>
            </a:r>
            <a:r>
              <a:rPr lang="zh-CN" altLang="en-US" sz="1000"/>
              <a:t>操作</a:t>
            </a:r>
            <a:r>
              <a:rPr lang="en-US" altLang="zh-CN" sz="1000"/>
              <a:t>.</a:t>
            </a:r>
            <a:r>
              <a:rPr lang="zh-CN" altLang="en-US" sz="1000"/>
              <a:t>由于用户编写的程序中可能含有多个</a:t>
            </a:r>
            <a:r>
              <a:rPr lang="en-US" altLang="zh-CN" sz="1000"/>
              <a:t>action</a:t>
            </a:r>
            <a:r>
              <a:rPr lang="zh-CN" altLang="en-US" sz="1000"/>
              <a:t>操作，所以各个</a:t>
            </a:r>
            <a:r>
              <a:rPr lang="en-US" altLang="zh-CN" sz="1000"/>
              <a:t>Application</a:t>
            </a:r>
            <a:r>
              <a:rPr lang="zh-CN" altLang="en-US" sz="1000"/>
              <a:t>有可能会有多个</a:t>
            </a:r>
            <a:r>
              <a:rPr lang="en-US" altLang="zh-CN" sz="1000"/>
              <a:t>job</a:t>
            </a:r>
            <a:endParaRPr lang="en-US" altLang="zh-CN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84150" y="167640"/>
            <a:ext cx="1607185" cy="4711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spark</a:t>
            </a:r>
            <a:r>
              <a:rPr lang="zh-CN" altLang="en-US" sz="1200"/>
              <a:t>的执行流程</a:t>
            </a:r>
            <a:endParaRPr lang="zh-CN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84150" y="167640"/>
            <a:ext cx="2611120" cy="4711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/>
              <a:t>Spark</a:t>
            </a:r>
            <a:r>
              <a:rPr lang="zh-CN" altLang="en-US" sz="1200"/>
              <a:t> </a:t>
            </a:r>
            <a:r>
              <a:rPr lang="en-US" altLang="zh-CN" sz="1200"/>
              <a:t>Streaming</a:t>
            </a:r>
            <a:r>
              <a:rPr lang="zh-CN" altLang="en-US" sz="1200"/>
              <a:t>的一些笔记</a:t>
            </a:r>
            <a:endParaRPr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213360" y="781050"/>
            <a:ext cx="707898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https://www.cnblogs.com/fishperson/archive/2019/02/27/10447033.html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Spark处理的是批量的数据（离线数据），Spark Streaming实际上处理并不是像Strom一样来一条处理一条数据，而是对接的外部数据流之后按照时间切分，批处理一个个切分后的文件，和Spark处理逻辑是相同的。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Spark Streaming将接收到的实时流数据，按照一定时间间隔，对数据进行拆分，交给Spark Engine引擎，最终得到一批批的结果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Dstream：Spark Streaming提供了表示连续数据流的、高度抽象的被称为离散流的DStream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假如外部数据不断涌入，按照一分钟切片，每个一分钟内部的数据是连续的（连续数据流），而一分钟与一分钟的切片却是相互独立的（离散流）。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DStream是Spark Streaming特有的数据类型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 b="1"/>
              <a:t>Spark的RDD可以理解为空间维度，Dstream的RDD理解为在空间维度上又加了个时间维度</a:t>
            </a:r>
            <a:endParaRPr lang="zh-CN" altLang="en-US" sz="12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</Words>
  <Application>WPS 演示</Application>
  <PresentationFormat>宽屏</PresentationFormat>
  <Paragraphs>74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Droid Sans Fallback</vt:lpstr>
      <vt:lpstr>Calibri</vt:lpstr>
      <vt:lpstr>DejaVu Sans</vt:lpstr>
      <vt:lpstr>微软雅黑</vt:lpstr>
      <vt:lpstr>宋体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root</cp:lastModifiedBy>
  <cp:revision>10</cp:revision>
  <dcterms:created xsi:type="dcterms:W3CDTF">2019-09-02T12:07:51Z</dcterms:created>
  <dcterms:modified xsi:type="dcterms:W3CDTF">2019-09-02T12:07:51Z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