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9"/>
  </p:notesMasterIdLst>
  <p:sldIdLst>
    <p:sldId id="293" r:id="rId5"/>
    <p:sldId id="296" r:id="rId6"/>
    <p:sldId id="295" r:id="rId7"/>
    <p:sldId id="29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p:scale>
          <a:sx n="48" d="100"/>
          <a:sy n="48" d="100"/>
        </p:scale>
        <p:origin x="52" y="4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C38368-D307-49B0-B86F-A70BB216FF4A}" type="datetimeFigureOut">
              <a:rPr lang="en-ZA" smtClean="0"/>
              <a:t>2024/10/14</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25ABF1-EAE5-44D3-944B-A2C57FC611B9}" type="slidenum">
              <a:rPr lang="en-ZA" smtClean="0"/>
              <a:t>‹#›</a:t>
            </a:fld>
            <a:endParaRPr lang="en-ZA"/>
          </a:p>
        </p:txBody>
      </p:sp>
    </p:spTree>
    <p:extLst>
      <p:ext uri="{BB962C8B-B14F-4D97-AF65-F5344CB8AC3E}">
        <p14:creationId xmlns:p14="http://schemas.microsoft.com/office/powerpoint/2010/main" val="401930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6825ABF1-EAE5-44D3-944B-A2C57FC611B9}" type="slidenum">
              <a:rPr lang="en-ZA" smtClean="0"/>
              <a:t>2</a:t>
            </a:fld>
            <a:endParaRPr lang="en-ZA"/>
          </a:p>
        </p:txBody>
      </p:sp>
    </p:spTree>
    <p:extLst>
      <p:ext uri="{BB962C8B-B14F-4D97-AF65-F5344CB8AC3E}">
        <p14:creationId xmlns:p14="http://schemas.microsoft.com/office/powerpoint/2010/main" val="672419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10/14/2024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10/14/2024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10/14/2024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10/14/2024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10/14/2024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0"/>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txBody>
          <a:bodyPr/>
          <a:lstStyle/>
          <a:p>
            <a:endParaRPr lang="en-ZA"/>
          </a:p>
        </p:txBody>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txBody>
          <a:bodyPr/>
          <a:lstStyle/>
          <a:p>
            <a:endParaRPr lang="en-ZA"/>
          </a:p>
        </p:txBody>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This is easy</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By Ndaedzo Austin </a:t>
            </a:r>
            <a:r>
              <a:rPr lang="en-US" dirty="0" err="1">
                <a:solidFill>
                  <a:schemeClr val="tx1"/>
                </a:solidFill>
              </a:rPr>
              <a:t>mukhuba</a:t>
            </a:r>
            <a:endParaRPr lang="en-US" dirty="0">
              <a:solidFill>
                <a:schemeClr val="tx1"/>
              </a:solidFill>
            </a:endParaRP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Little pink hearts with sunshine">
            <a:extLst>
              <a:ext uri="{FF2B5EF4-FFF2-40B4-BE49-F238E27FC236}">
                <a16:creationId xmlns:a16="http://schemas.microsoft.com/office/drawing/2014/main" id="{BE8A6687-FFCB-0339-F4D1-43A43F583EBB}"/>
              </a:ext>
            </a:extLst>
          </p:cNvPr>
          <p:cNvPicPr>
            <a:picLocks noChangeAspect="1"/>
          </p:cNvPicPr>
          <p:nvPr/>
        </p:nvPicPr>
        <p:blipFill>
          <a:blip r:embed="rId3">
            <a:alphaModFix amt="45000"/>
          </a:blip>
          <a:srcRect t="16045"/>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txBody>
          <a:bodyPr/>
          <a:lstStyle/>
          <a:p>
            <a:endParaRPr lang="en-ZA"/>
          </a:p>
        </p:txBody>
      </p:sp>
      <p:sp>
        <p:nvSpPr>
          <p:cNvPr id="2" name="Title 1">
            <a:extLst>
              <a:ext uri="{FF2B5EF4-FFF2-40B4-BE49-F238E27FC236}">
                <a16:creationId xmlns:a16="http://schemas.microsoft.com/office/drawing/2014/main" id="{6AB7E863-BFDC-3127-518E-119D1D7CBE90}"/>
              </a:ext>
            </a:extLst>
          </p:cNvPr>
          <p:cNvSpPr>
            <a:spLocks noGrp="1"/>
          </p:cNvSpPr>
          <p:nvPr>
            <p:ph type="ctrTitle"/>
          </p:nvPr>
        </p:nvSpPr>
        <p:spPr>
          <a:xfrm>
            <a:off x="1769532" y="2091263"/>
            <a:ext cx="8652938" cy="2461504"/>
          </a:xfrm>
        </p:spPr>
        <p:txBody>
          <a:bodyPr>
            <a:normAutofit/>
          </a:bodyPr>
          <a:lstStyle/>
          <a:p>
            <a:r>
              <a:rPr lang="en-US" sz="3700" dirty="0"/>
              <a:t>Argument: "Getting to know someone better leads to a higher likelihood of falling out of love (in all types of love)."</a:t>
            </a:r>
            <a:endParaRPr lang="en-ZA" sz="3700" dirty="0"/>
          </a:p>
        </p:txBody>
      </p:sp>
      <p:sp>
        <p:nvSpPr>
          <p:cNvPr id="3" name="Subtitle 2">
            <a:extLst>
              <a:ext uri="{FF2B5EF4-FFF2-40B4-BE49-F238E27FC236}">
                <a16:creationId xmlns:a16="http://schemas.microsoft.com/office/drawing/2014/main" id="{67434162-929F-F208-19F3-40623F32FF87}"/>
              </a:ext>
            </a:extLst>
          </p:cNvPr>
          <p:cNvSpPr>
            <a:spLocks noGrp="1"/>
          </p:cNvSpPr>
          <p:nvPr>
            <p:ph type="subTitle" idx="1"/>
          </p:nvPr>
        </p:nvSpPr>
        <p:spPr>
          <a:xfrm>
            <a:off x="1769532" y="4623127"/>
            <a:ext cx="8655200" cy="457201"/>
          </a:xfrm>
        </p:spPr>
        <p:txBody>
          <a:bodyPr>
            <a:normAutofit/>
          </a:bodyPr>
          <a:lstStyle/>
          <a:p>
            <a:endParaRPr lang="en-ZA">
              <a:solidFill>
                <a:schemeClr val="tx1"/>
              </a:solidFill>
            </a:endParaRPr>
          </a:p>
        </p:txBody>
      </p:sp>
      <p:sp>
        <p:nvSpPr>
          <p:cNvPr id="13" name="Rectangle 12">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txBody>
          <a:bodyPr/>
          <a:lstStyle/>
          <a:p>
            <a:endParaRPr lang="en-ZA"/>
          </a:p>
        </p:txBody>
      </p:sp>
    </p:spTree>
    <p:extLst>
      <p:ext uri="{BB962C8B-B14F-4D97-AF65-F5344CB8AC3E}">
        <p14:creationId xmlns:p14="http://schemas.microsoft.com/office/powerpoint/2010/main" val="338809126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F0C82-D6E3-BCC0-AFB3-511CA74E4235}"/>
              </a:ext>
            </a:extLst>
          </p:cNvPr>
          <p:cNvSpPr>
            <a:spLocks noGrp="1"/>
          </p:cNvSpPr>
          <p:nvPr>
            <p:ph type="title"/>
          </p:nvPr>
        </p:nvSpPr>
        <p:spPr/>
        <p:txBody>
          <a:bodyPr/>
          <a:lstStyle/>
          <a:p>
            <a:r>
              <a:rPr lang="en-US" dirty="0"/>
              <a:t>Marriage and Divorce Statistics as Broader Indicators</a:t>
            </a:r>
            <a:endParaRPr lang="en-ZA" dirty="0"/>
          </a:p>
        </p:txBody>
      </p:sp>
      <p:sp>
        <p:nvSpPr>
          <p:cNvPr id="3" name="Content Placeholder 2">
            <a:extLst>
              <a:ext uri="{FF2B5EF4-FFF2-40B4-BE49-F238E27FC236}">
                <a16:creationId xmlns:a16="http://schemas.microsoft.com/office/drawing/2014/main" id="{3EDA0F0C-80C4-167D-C839-72CF5E148D3F}"/>
              </a:ext>
            </a:extLst>
          </p:cNvPr>
          <p:cNvSpPr>
            <a:spLocks noGrp="1"/>
          </p:cNvSpPr>
          <p:nvPr>
            <p:ph idx="1"/>
          </p:nvPr>
        </p:nvSpPr>
        <p:spPr/>
        <p:txBody>
          <a:bodyPr/>
          <a:lstStyle/>
          <a:p>
            <a:r>
              <a:rPr lang="en-US" dirty="0"/>
              <a:t>Marriage stats can be seen as a broader societal reflection of how deeper knowledge of someone increases the likelihood of falling out of love across many types of relationships:</a:t>
            </a:r>
          </a:p>
          <a:p>
            <a:pPr lvl="1"/>
            <a:r>
              <a:rPr lang="en-US" dirty="0"/>
              <a:t>Romantic Love: Approximately 40-50% of marriages in the U.S. end in divorce, with reasons including "growing apart" and discovering incompatibilities (U.S. Census Bureau). This suggests that as couples get to know each other over time, many fall out of love as they face the realities of long-term partnership.</a:t>
            </a:r>
          </a:p>
          <a:p>
            <a:pPr lvl="1"/>
            <a:r>
              <a:rPr lang="en-US" dirty="0"/>
              <a:t>Familial Love: While divorce reflects romantic love, strained familial relationships are also common. Research shows that estrangement between parents and adult children is increasing, often due to value differences or unresolved past conflicts, as both parties learn more about each other over time.</a:t>
            </a:r>
          </a:p>
          <a:p>
            <a:pPr lvl="1"/>
            <a:r>
              <a:rPr lang="en-US" dirty="0"/>
              <a:t>Platonic Love: Long-term friendship dissolution, while less studied, often mirrors similar patterns seen in romantic and familial love. As friends age and develop more fully, they may drift apart or grow emotionally distant due to differences in values, life goals, or personal habits.</a:t>
            </a:r>
            <a:endParaRPr lang="en-ZA" dirty="0"/>
          </a:p>
        </p:txBody>
      </p:sp>
    </p:spTree>
    <p:extLst>
      <p:ext uri="{BB962C8B-B14F-4D97-AF65-F5344CB8AC3E}">
        <p14:creationId xmlns:p14="http://schemas.microsoft.com/office/powerpoint/2010/main" val="2351864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D5666-F7D6-A3CC-0571-4D46A26A07FC}"/>
              </a:ext>
            </a:extLst>
          </p:cNvPr>
          <p:cNvSpPr>
            <a:spLocks noGrp="1"/>
          </p:cNvSpPr>
          <p:nvPr>
            <p:ph type="title"/>
          </p:nvPr>
        </p:nvSpPr>
        <p:spPr/>
        <p:txBody>
          <a:bodyPr/>
          <a:lstStyle/>
          <a:p>
            <a:r>
              <a:rPr lang="en-ZA" dirty="0"/>
              <a:t>Conclusion:</a:t>
            </a:r>
          </a:p>
        </p:txBody>
      </p:sp>
      <p:sp>
        <p:nvSpPr>
          <p:cNvPr id="3" name="Content Placeholder 2">
            <a:extLst>
              <a:ext uri="{FF2B5EF4-FFF2-40B4-BE49-F238E27FC236}">
                <a16:creationId xmlns:a16="http://schemas.microsoft.com/office/drawing/2014/main" id="{24142ACD-3F99-8584-580A-30D8366EBF5A}"/>
              </a:ext>
            </a:extLst>
          </p:cNvPr>
          <p:cNvSpPr>
            <a:spLocks noGrp="1"/>
          </p:cNvSpPr>
          <p:nvPr>
            <p:ph idx="1"/>
          </p:nvPr>
        </p:nvSpPr>
        <p:spPr/>
        <p:txBody>
          <a:bodyPr/>
          <a:lstStyle/>
          <a:p>
            <a:r>
              <a:rPr lang="en-US" dirty="0"/>
              <a:t>While love is often idealized as something that deepens with time and knowledge, in reality, getting to know someone better frequently leads to a higher likelihood of falling out of love. Across romantic, familial, and platonic relationships, idealized images often give way to harsh realities, incompatibilities become more evident, novelty fades, and emotional vulnerability increases the risk of disappointment or hurt. </a:t>
            </a:r>
            <a:r>
              <a:rPr lang="en-US"/>
              <a:t>Marriage and divorce statistics reflect this broader societal pattern, suggesting that deeper knowledge of another person or oneself can lead to emotional distance and a decline in love across all types of relationships.</a:t>
            </a:r>
            <a:endParaRPr lang="en-ZA" dirty="0"/>
          </a:p>
        </p:txBody>
      </p:sp>
    </p:spTree>
    <p:extLst>
      <p:ext uri="{BB962C8B-B14F-4D97-AF65-F5344CB8AC3E}">
        <p14:creationId xmlns:p14="http://schemas.microsoft.com/office/powerpoint/2010/main" val="3333645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1d72a953-a98a-4592-8c26-b15a297433c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C86B141F48C6046B1862DA1E9F98263" ma:contentTypeVersion="10" ma:contentTypeDescription="Create a new document." ma:contentTypeScope="" ma:versionID="a3f889a422896e23fb11deef642897f0">
  <xsd:schema xmlns:xsd="http://www.w3.org/2001/XMLSchema" xmlns:xs="http://www.w3.org/2001/XMLSchema" xmlns:p="http://schemas.microsoft.com/office/2006/metadata/properties" xmlns:ns3="1d72a953-a98a-4592-8c26-b15a297433c0" targetNamespace="http://schemas.microsoft.com/office/2006/metadata/properties" ma:root="true" ma:fieldsID="60c059382dc80bf9eda1b5bce193d4fb" ns3:_="">
    <xsd:import namespace="1d72a953-a98a-4592-8c26-b15a297433c0"/>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_activity" minOccurs="0"/>
                <xsd:element ref="ns3:MediaServiceObjectDetectorVersions" minOccurs="0"/>
                <xsd:element ref="ns3:MediaServiceDateTaken"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72a953-a98a-4592-8c26-b15a297433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_activity" ma:index="11" nillable="true" ma:displayName="_activity" ma:hidden="true" ma:internalName="_activity">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5FBC4-9D33-46BE-911D-419763BA9AF9}">
  <ds:schemaRefs>
    <ds:schemaRef ds:uri="http://purl.org/dc/dcmitype/"/>
    <ds:schemaRef ds:uri="http://schemas.openxmlformats.org/package/2006/metadata/core-properties"/>
    <ds:schemaRef ds:uri="http://purl.org/dc/terms/"/>
    <ds:schemaRef ds:uri="http://purl.org/dc/elements/1.1/"/>
    <ds:schemaRef ds:uri="http://schemas.microsoft.com/office/2006/documentManagement/types"/>
    <ds:schemaRef ds:uri="http://www.w3.org/XML/1998/namespace"/>
    <ds:schemaRef ds:uri="http://schemas.microsoft.com/office/infopath/2007/PartnerControls"/>
    <ds:schemaRef ds:uri="1d72a953-a98a-4592-8c26-b15a297433c0"/>
    <ds:schemaRef ds:uri="http://schemas.microsoft.com/office/2006/metadata/properties"/>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954C63CC-AA7C-46B0-A030-5B9D2074B1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72a953-a98a-4592-8c26-b15a297433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{989AC454-1410-4AC4-9FD5-6BC0458B8EED}tf56219246_win32</Template>
  <TotalTime>21</TotalTime>
  <Words>341</Words>
  <Application>Microsoft Office PowerPoint</Application>
  <PresentationFormat>Widescreen</PresentationFormat>
  <Paragraphs>11</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Aptos</vt:lpstr>
      <vt:lpstr>Avenir Next LT Pro</vt:lpstr>
      <vt:lpstr>Avenir Next LT Pro Light</vt:lpstr>
      <vt:lpstr>Garamond</vt:lpstr>
      <vt:lpstr>SavonVTI</vt:lpstr>
      <vt:lpstr>This is easy</vt:lpstr>
      <vt:lpstr>Argument: "Getting to know someone better leads to a higher likelihood of falling out of love (in all types of love)."</vt:lpstr>
      <vt:lpstr>Marriage and Divorce Statistics as Broader Indicators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Ndaedzo Austin Mukhuba</dc:creator>
  <cp:lastModifiedBy>Ndaedzo Austin Mukhuba</cp:lastModifiedBy>
  <cp:revision>1</cp:revision>
  <dcterms:created xsi:type="dcterms:W3CDTF">2024-10-14T21:37:59Z</dcterms:created>
  <dcterms:modified xsi:type="dcterms:W3CDTF">2024-10-14T21:59:47Z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0x0101006C86B141F48C6046B1862DA1E9F98263</vt:lpwstr>
  </property>
</Properties>
</file>