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8" r:id="rId6"/>
    <p:sldId id="257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772BF3-B312-486F-AFDE-693AF314C67A}" v="2" dt="2024-07-22T07:56:35.1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8/9/2024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1A9B1-4352-E7A5-CC05-ADCB38604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Pricing Plan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40D9F8-97F0-D40E-6E45-B86225B114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ighlight>
                  <a:srgbClr val="008000"/>
                </a:highlight>
              </a:rPr>
              <a:t>Note:  These Prices need adjustment</a:t>
            </a:r>
            <a:endParaRPr lang="en-ZA" dirty="0">
              <a:highlight>
                <a:srgbClr val="008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57791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C6BBD-77F5-A0A2-2FA4-DB984DCC10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Short term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D8CB63-F055-370E-AC39-C7942CE2D0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Short Term Pricing Plans</a:t>
            </a:r>
          </a:p>
        </p:txBody>
      </p:sp>
    </p:spTree>
    <p:extLst>
      <p:ext uri="{BB962C8B-B14F-4D97-AF65-F5344CB8AC3E}">
        <p14:creationId xmlns:p14="http://schemas.microsoft.com/office/powerpoint/2010/main" val="2346298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B8DD9-1F0A-A689-B146-F72F78D54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Basic Development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0AE07-62B9-5B2F-84B0-8234100C8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b="1" dirty="0"/>
              <a:t>Features</a:t>
            </a:r>
            <a:r>
              <a:rPr lang="en-ZA" dirty="0"/>
              <a:t>:</a:t>
            </a:r>
          </a:p>
          <a:p>
            <a:r>
              <a:rPr lang="en-US" dirty="0"/>
              <a:t>Custom software development</a:t>
            </a:r>
          </a:p>
          <a:p>
            <a:r>
              <a:rPr lang="en-US" dirty="0"/>
              <a:t>Project management</a:t>
            </a:r>
          </a:p>
          <a:p>
            <a:r>
              <a:rPr lang="en-US" dirty="0"/>
              <a:t>Basic quality assurance</a:t>
            </a:r>
          </a:p>
          <a:p>
            <a:endParaRPr lang="en-US" dirty="0"/>
          </a:p>
          <a:p>
            <a:r>
              <a:rPr lang="en-ZA" b="1" dirty="0"/>
              <a:t>Pricing</a:t>
            </a:r>
            <a:r>
              <a:rPr lang="en-ZA" dirty="0"/>
              <a:t>:</a:t>
            </a:r>
          </a:p>
          <a:p>
            <a:r>
              <a:rPr lang="en-US" dirty="0"/>
              <a:t>$5,000 per project (up to 3 months)</a:t>
            </a:r>
          </a:p>
          <a:p>
            <a:r>
              <a:rPr lang="en-US" dirty="0"/>
              <a:t>Additional $1,000 per month if the project exceeds 3 months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45049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76D0A-1A0B-DABE-9A7B-C67765DE1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b="1" dirty="0"/>
              <a:t>Standard Development Package</a:t>
            </a:r>
            <a:br>
              <a:rPr lang="en-ZA" b="1" dirty="0"/>
            </a:b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24A41-B87B-68C3-3BBC-8F2E8056D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Features:</a:t>
            </a:r>
          </a:p>
          <a:p>
            <a:r>
              <a:rPr lang="en-US" dirty="0"/>
              <a:t>Custom software development</a:t>
            </a:r>
          </a:p>
          <a:p>
            <a:r>
              <a:rPr lang="en-US" dirty="0"/>
              <a:t>Project </a:t>
            </a:r>
            <a:r>
              <a:rPr lang="en-US" dirty="0" err="1"/>
              <a:t>managementComprehensive</a:t>
            </a:r>
            <a:r>
              <a:rPr lang="en-US" dirty="0"/>
              <a:t> quality assurance and testing</a:t>
            </a:r>
          </a:p>
          <a:p>
            <a:r>
              <a:rPr lang="en-US" dirty="0"/>
              <a:t>Basic UX design</a:t>
            </a:r>
          </a:p>
          <a:p>
            <a:r>
              <a:rPr lang="en-US" b="1" dirty="0"/>
              <a:t>Pricing</a:t>
            </a:r>
            <a:r>
              <a:rPr lang="en-US" dirty="0"/>
              <a:t>:</a:t>
            </a:r>
          </a:p>
          <a:p>
            <a:r>
              <a:rPr lang="en-US" dirty="0"/>
              <a:t>$10,000 per project (up to 6 months)Additional </a:t>
            </a:r>
          </a:p>
          <a:p>
            <a:r>
              <a:rPr lang="en-US" dirty="0"/>
              <a:t>$1,500 per month if the project exceeds 6 months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21223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55CA-87BA-B676-2856-8A4EC5939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Premium Development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2BD74-5557-2F02-8901-D3277C83E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Features</a:t>
            </a:r>
            <a:r>
              <a:rPr lang="en-US" dirty="0"/>
              <a:t>:</a:t>
            </a:r>
          </a:p>
          <a:p>
            <a:r>
              <a:rPr lang="en-US" dirty="0"/>
              <a:t>Custom software development</a:t>
            </a:r>
          </a:p>
          <a:p>
            <a:r>
              <a:rPr lang="en-US" dirty="0"/>
              <a:t>Project management</a:t>
            </a:r>
          </a:p>
          <a:p>
            <a:r>
              <a:rPr lang="en-US" dirty="0"/>
              <a:t>Comprehensive quality assurance and testing</a:t>
            </a:r>
          </a:p>
          <a:p>
            <a:r>
              <a:rPr lang="en-US" dirty="0"/>
              <a:t>Advanced UX design</a:t>
            </a:r>
          </a:p>
          <a:p>
            <a:r>
              <a:rPr lang="en-US" dirty="0"/>
              <a:t>Initial training and support</a:t>
            </a:r>
          </a:p>
          <a:p>
            <a:r>
              <a:rPr lang="en-US" b="1" dirty="0"/>
              <a:t>Pricing</a:t>
            </a:r>
            <a:r>
              <a:rPr lang="en-US" dirty="0"/>
              <a:t>:</a:t>
            </a:r>
          </a:p>
          <a:p>
            <a:r>
              <a:rPr lang="en-US" dirty="0"/>
              <a:t>$20,000 per project (up to 12 months)</a:t>
            </a:r>
          </a:p>
          <a:p>
            <a:r>
              <a:rPr lang="en-US" dirty="0"/>
              <a:t>Additional $2,000 per month if the project exceeds 12 months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66492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93BDD-999B-CAEE-2701-AAC9EC307A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Long Term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4F0B5-5A66-CA2B-002E-111EA1FAA3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Long Term Pricing Plans</a:t>
            </a:r>
          </a:p>
        </p:txBody>
      </p:sp>
    </p:spTree>
    <p:extLst>
      <p:ext uri="{BB962C8B-B14F-4D97-AF65-F5344CB8AC3E}">
        <p14:creationId xmlns:p14="http://schemas.microsoft.com/office/powerpoint/2010/main" val="4075808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7A92C-E74F-EDC5-C165-7D4A6D29F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Maintenance and Hosting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B9503-F4D3-DB8C-80BA-E0FAEE559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Features</a:t>
            </a:r>
            <a:r>
              <a:rPr lang="en-US" dirty="0"/>
              <a:t>:</a:t>
            </a:r>
          </a:p>
          <a:p>
            <a:r>
              <a:rPr lang="en-US" dirty="0"/>
              <a:t>Ongoing support and maintenance</a:t>
            </a:r>
          </a:p>
          <a:p>
            <a:r>
              <a:rPr lang="en-US" dirty="0"/>
              <a:t>Regular updates and bug fixes</a:t>
            </a:r>
          </a:p>
          <a:p>
            <a:r>
              <a:rPr lang="en-US" dirty="0"/>
              <a:t>Reliable hosting services</a:t>
            </a:r>
          </a:p>
          <a:p>
            <a:r>
              <a:rPr lang="en-US" b="1" dirty="0"/>
              <a:t>Pricing</a:t>
            </a:r>
            <a:r>
              <a:rPr lang="en-US" dirty="0"/>
              <a:t>:</a:t>
            </a:r>
          </a:p>
          <a:p>
            <a:r>
              <a:rPr lang="en-US" dirty="0"/>
              <a:t>$1,000 per month for maintenance</a:t>
            </a:r>
          </a:p>
          <a:p>
            <a:r>
              <a:rPr lang="en-US" dirty="0"/>
              <a:t>$500 per month for hosting</a:t>
            </a:r>
          </a:p>
          <a:p>
            <a:r>
              <a:rPr lang="en-US" b="1" dirty="0"/>
              <a:t>Discount</a:t>
            </a:r>
            <a:r>
              <a:rPr lang="en-US" dirty="0"/>
              <a:t>:10% discount if committed to a 12-month contract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80622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EFB93-2FE5-B917-6737-212723AB4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 Comprehensive Service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63563-C2FD-B4EB-C037-C9ED1135B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Features</a:t>
            </a:r>
            <a:r>
              <a:rPr lang="en-US" dirty="0"/>
              <a:t>:</a:t>
            </a:r>
          </a:p>
          <a:p>
            <a:r>
              <a:rPr lang="en-US" dirty="0"/>
              <a:t>Ongoing support and maintenance</a:t>
            </a:r>
          </a:p>
          <a:p>
            <a:r>
              <a:rPr lang="en-US" dirty="0"/>
              <a:t>Regular updates and bug fixes</a:t>
            </a:r>
          </a:p>
          <a:p>
            <a:r>
              <a:rPr lang="en-US" dirty="0"/>
              <a:t>Reliable hosting services</a:t>
            </a:r>
          </a:p>
          <a:p>
            <a:r>
              <a:rPr lang="en-US" dirty="0"/>
              <a:t>Quarterly consulting and strategy sessions</a:t>
            </a:r>
          </a:p>
          <a:p>
            <a:r>
              <a:rPr lang="en-US" dirty="0"/>
              <a:t>Continuous quality assurance</a:t>
            </a:r>
          </a:p>
          <a:p>
            <a:r>
              <a:rPr lang="en-US" b="1" dirty="0"/>
              <a:t>Pricing</a:t>
            </a:r>
            <a:r>
              <a:rPr lang="en-US" dirty="0"/>
              <a:t>:</a:t>
            </a:r>
          </a:p>
          <a:p>
            <a:r>
              <a:rPr lang="en-US" dirty="0"/>
              <a:t>$2,500 per month</a:t>
            </a:r>
          </a:p>
          <a:p>
            <a:r>
              <a:rPr lang="en-US" b="1" dirty="0"/>
              <a:t>Discount</a:t>
            </a:r>
            <a:r>
              <a:rPr lang="en-US" dirty="0"/>
              <a:t>:15% discount if committed to a 12-month contract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34338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CF3C0-4AFD-514C-31E9-89B4C65E8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Enterprise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90623-A0F8-05A5-4D73-53E0E6BC2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Features</a:t>
            </a:r>
            <a:r>
              <a:rPr lang="en-US" dirty="0"/>
              <a:t>:</a:t>
            </a:r>
          </a:p>
          <a:p>
            <a:r>
              <a:rPr lang="en-US" dirty="0"/>
              <a:t>All features from the Comprehensive Service Package</a:t>
            </a:r>
          </a:p>
          <a:p>
            <a:r>
              <a:rPr lang="en-US" dirty="0"/>
              <a:t>Custom software development for additional projects</a:t>
            </a:r>
          </a:p>
          <a:p>
            <a:r>
              <a:rPr lang="en-US" dirty="0"/>
              <a:t>Dedicated project manager</a:t>
            </a:r>
          </a:p>
          <a:p>
            <a:r>
              <a:rPr lang="en-US" dirty="0"/>
              <a:t>Continuous UX design improvements</a:t>
            </a:r>
          </a:p>
          <a:p>
            <a:r>
              <a:rPr lang="en-US" dirty="0"/>
              <a:t>Integration services with third-party systems</a:t>
            </a:r>
          </a:p>
          <a:p>
            <a:r>
              <a:rPr lang="en-US" b="1" dirty="0"/>
              <a:t>Pricing</a:t>
            </a:r>
            <a:r>
              <a:rPr lang="en-US" dirty="0"/>
              <a:t>: </a:t>
            </a:r>
          </a:p>
          <a:p>
            <a:r>
              <a:rPr lang="en-US" dirty="0"/>
              <a:t>$5,000 per month</a:t>
            </a:r>
          </a:p>
          <a:p>
            <a:r>
              <a:rPr lang="en-US" b="1" dirty="0"/>
              <a:t>Discount</a:t>
            </a:r>
            <a:r>
              <a:rPr lang="en-US" dirty="0"/>
              <a:t>:20% discount if committed to a 24-month contract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4239439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86B141F48C6046B1862DA1E9F98263" ma:contentTypeVersion="10" ma:contentTypeDescription="Create a new document." ma:contentTypeScope="" ma:versionID="a3f889a422896e23fb11deef642897f0">
  <xsd:schema xmlns:xsd="http://www.w3.org/2001/XMLSchema" xmlns:xs="http://www.w3.org/2001/XMLSchema" xmlns:p="http://schemas.microsoft.com/office/2006/metadata/properties" xmlns:ns3="1d72a953-a98a-4592-8c26-b15a297433c0" targetNamespace="http://schemas.microsoft.com/office/2006/metadata/properties" ma:root="true" ma:fieldsID="60c059382dc80bf9eda1b5bce193d4fb" ns3:_="">
    <xsd:import namespace="1d72a953-a98a-4592-8c26-b15a297433c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_activity" minOccurs="0"/>
                <xsd:element ref="ns3:MediaServiceObjectDetectorVersions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72a953-a98a-4592-8c26-b15a297433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d72a953-a98a-4592-8c26-b15a297433c0" xsi:nil="true"/>
  </documentManagement>
</p:properties>
</file>

<file path=customXml/itemProps1.xml><?xml version="1.0" encoding="utf-8"?>
<ds:datastoreItem xmlns:ds="http://schemas.openxmlformats.org/officeDocument/2006/customXml" ds:itemID="{9413BB14-8F7D-485E-8EED-01A7785FCEE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195C1C-D786-4B7C-9C11-11E7A4246B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72a953-a98a-4592-8c26-b15a297433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F96DEF-A7A8-4DA1-B682-B0A3208606B0}">
  <ds:schemaRefs>
    <ds:schemaRef ds:uri="http://www.w3.org/XML/1998/namespace"/>
    <ds:schemaRef ds:uri="http://purl.org/dc/dcmitype/"/>
    <ds:schemaRef ds:uri="http://schemas.microsoft.com/office/2006/documentManagement/types"/>
    <ds:schemaRef ds:uri="http://purl.org/dc/terms/"/>
    <ds:schemaRef ds:uri="http://purl.org/dc/elements/1.1/"/>
    <ds:schemaRef ds:uri="1d72a953-a98a-4592-8c26-b15a297433c0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Metadata/LabelInfo.xml><?xml version="1.0" encoding="utf-8"?>
<clbl:labelList xmlns:clbl="http://schemas.microsoft.com/office/2020/mipLabelMetadata">
  <clbl:label id="{e10c8f44-f469-448f-bc0d-d781288ff01b}" enabled="0" method="" siteId="{e10c8f44-f469-448f-bc0d-d781288ff01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12</TotalTime>
  <Words>274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Vapor Trail</vt:lpstr>
      <vt:lpstr>Pricing Plan</vt:lpstr>
      <vt:lpstr>Short term</vt:lpstr>
      <vt:lpstr>Basic Development Package</vt:lpstr>
      <vt:lpstr>Standard Development Package </vt:lpstr>
      <vt:lpstr>Premium Development Package</vt:lpstr>
      <vt:lpstr>Long Term</vt:lpstr>
      <vt:lpstr>Maintenance and Hosting Package</vt:lpstr>
      <vt:lpstr> Comprehensive Service Package</vt:lpstr>
      <vt:lpstr>Enterprise Package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Ndaedzo Austin Mukhuba</dc:creator>
  <cp:lastModifiedBy>Ndaedzo Austin Mukhuba</cp:lastModifiedBy>
  <cp:revision>2</cp:revision>
  <dcterms:created xsi:type="dcterms:W3CDTF">2024-07-22T07:52:37Z</dcterms:created>
  <dcterms:modified xsi:type="dcterms:W3CDTF">2024-08-09T14:43:29Z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0x0101006C86B141F48C6046B1862DA1E9F98263</vt:lpwstr>
  </property>
</Properties>
</file>