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0" r:id="rId4"/>
  </p:sldMasterIdLst>
  <p:notesMasterIdLst>
    <p:notesMasterId r:id="rId20"/>
  </p:notesMasterIdLst>
  <p:sldIdLst>
    <p:sldId id="274" r:id="rId5"/>
    <p:sldId id="276" r:id="rId6"/>
    <p:sldId id="275" r:id="rId7"/>
    <p:sldId id="277" r:id="rId8"/>
    <p:sldId id="279" r:id="rId9"/>
    <p:sldId id="280" r:id="rId10"/>
    <p:sldId id="278" r:id="rId11"/>
    <p:sldId id="281" r:id="rId12"/>
    <p:sldId id="282" r:id="rId13"/>
    <p:sldId id="283" r:id="rId14"/>
    <p:sldId id="284" r:id="rId15"/>
    <p:sldId id="285" r:id="rId16"/>
    <p:sldId id="287" r:id="rId17"/>
    <p:sldId id="288" r:id="rId18"/>
    <p:sldId id="28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01" autoAdjust="0"/>
    <p:restoredTop sz="94619" autoAdjust="0"/>
  </p:normalViewPr>
  <p:slideViewPr>
    <p:cSldViewPr snapToGrid="0">
      <p:cViewPr>
        <p:scale>
          <a:sx n="68" d="100"/>
          <a:sy n="68" d="100"/>
        </p:scale>
        <p:origin x="432"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8DDDEA-63BC-40A0-8BC0-D6413F38691F}" type="datetimeFigureOut">
              <a:rPr lang="en-US" smtClean="0"/>
              <a:t>10/14/2024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06F76E-E60C-4C54-B47A-C2C406EC8F72}" type="slidenum">
              <a:rPr lang="en-US" smtClean="0"/>
              <a:t>‹#›</a:t>
            </a:fld>
            <a:endParaRPr lang="en-US" dirty="0"/>
          </a:p>
        </p:txBody>
      </p:sp>
    </p:spTree>
    <p:extLst>
      <p:ext uri="{BB962C8B-B14F-4D97-AF65-F5344CB8AC3E}">
        <p14:creationId xmlns:p14="http://schemas.microsoft.com/office/powerpoint/2010/main" val="2987483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10/14/2024</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171429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10/14/2024</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96362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10/14/2024</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927281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10/14/2024</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5375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10/14/2024</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97050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10/14/2024</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3612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10/14/2024</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24704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10/14/2024</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32421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10/14/2024</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192920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10/14/2024</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5219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10/14/2024</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6802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10/14/2024</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3954640086"/>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39" r:id="rId7"/>
    <p:sldLayoutId id="2147483740" r:id="rId8"/>
    <p:sldLayoutId id="2147483741" r:id="rId9"/>
    <p:sldLayoutId id="2147483748" r:id="rId10"/>
    <p:sldLayoutId id="2147483749"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dog looking at the camera">
            <a:extLst>
              <a:ext uri="{FF2B5EF4-FFF2-40B4-BE49-F238E27FC236}">
                <a16:creationId xmlns:a16="http://schemas.microsoft.com/office/drawing/2014/main" id="{F0B92F21-44D0-49F2-B59D-6723737D9B5C}"/>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25"/>
          <a:stretch/>
        </p:blipFill>
        <p:spPr>
          <a:xfrm>
            <a:off x="20" y="10"/>
            <a:ext cx="12188930" cy="6857990"/>
          </a:xfrm>
          <a:prstGeom prst="rect">
            <a:avLst/>
          </a:prstGeom>
        </p:spPr>
      </p:pic>
      <p:sp>
        <p:nvSpPr>
          <p:cNvPr id="58" name="Rectangle 57">
            <a:extLst>
              <a:ext uri="{FF2B5EF4-FFF2-40B4-BE49-F238E27FC236}">
                <a16:creationId xmlns:a16="http://schemas.microsoft.com/office/drawing/2014/main" id="{8F51725E-A483-43B2-A6F2-C44F502FE0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37549"/>
            <a:ext cx="12191999" cy="5058137"/>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1524000" y="1122363"/>
            <a:ext cx="9144000" cy="3063240"/>
          </a:xfrm>
        </p:spPr>
        <p:txBody>
          <a:bodyPr>
            <a:normAutofit/>
          </a:bodyPr>
          <a:lstStyle/>
          <a:p>
            <a:pPr algn="ctr"/>
            <a:r>
              <a:rPr lang="en-US" sz="10800" dirty="0">
                <a:solidFill>
                  <a:schemeClr val="bg1"/>
                </a:solidFill>
              </a:rPr>
              <a:t>Big Dog Tings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1527048" y="4599432"/>
            <a:ext cx="9144000" cy="1536192"/>
          </a:xfrm>
        </p:spPr>
        <p:txBody>
          <a:bodyPr>
            <a:normAutofit/>
          </a:bodyPr>
          <a:lstStyle/>
          <a:p>
            <a:pPr algn="ctr"/>
            <a:r>
              <a:rPr lang="en-US" sz="3200" dirty="0">
                <a:solidFill>
                  <a:schemeClr val="bg1"/>
                </a:solidFill>
              </a:rPr>
              <a:t>By Ndaedzo Austin </a:t>
            </a:r>
            <a:r>
              <a:rPr lang="en-US" sz="3200" dirty="0" err="1">
                <a:solidFill>
                  <a:schemeClr val="bg1"/>
                </a:solidFill>
              </a:rPr>
              <a:t>mukhuba</a:t>
            </a:r>
            <a:endParaRPr lang="en-US" sz="3200" dirty="0">
              <a:solidFill>
                <a:schemeClr val="bg1"/>
              </a:solidFill>
            </a:endParaRPr>
          </a:p>
        </p:txBody>
      </p:sp>
      <p:sp>
        <p:nvSpPr>
          <p:cNvPr id="60"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524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EEB03-80BF-935E-F025-1F33823CFD34}"/>
              </a:ext>
            </a:extLst>
          </p:cNvPr>
          <p:cNvSpPr>
            <a:spLocks noGrp="1"/>
          </p:cNvSpPr>
          <p:nvPr>
            <p:ph type="title"/>
          </p:nvPr>
        </p:nvSpPr>
        <p:spPr/>
        <p:txBody>
          <a:bodyPr/>
          <a:lstStyle/>
          <a:p>
            <a:r>
              <a:rPr lang="en-ZA" dirty="0" err="1"/>
              <a:t>Moderate:Romantic</a:t>
            </a:r>
            <a:r>
              <a:rPr lang="en-ZA" dirty="0"/>
              <a:t> Love</a:t>
            </a:r>
          </a:p>
        </p:txBody>
      </p:sp>
      <p:sp>
        <p:nvSpPr>
          <p:cNvPr id="3" name="Content Placeholder 2">
            <a:extLst>
              <a:ext uri="{FF2B5EF4-FFF2-40B4-BE49-F238E27FC236}">
                <a16:creationId xmlns:a16="http://schemas.microsoft.com/office/drawing/2014/main" id="{3C207252-F487-6BB1-1246-0CD4942AFE8D}"/>
              </a:ext>
            </a:extLst>
          </p:cNvPr>
          <p:cNvSpPr>
            <a:spLocks noGrp="1"/>
          </p:cNvSpPr>
          <p:nvPr>
            <p:ph idx="1"/>
          </p:nvPr>
        </p:nvSpPr>
        <p:spPr/>
        <p:txBody>
          <a:bodyPr>
            <a:normAutofit fontScale="92500" lnSpcReduction="10000"/>
          </a:bodyPr>
          <a:lstStyle/>
          <a:p>
            <a:r>
              <a:rPr lang="en-US" b="1" dirty="0"/>
              <a:t>Frequency</a:t>
            </a:r>
            <a:r>
              <a:rPr lang="en-US" dirty="0"/>
              <a:t>: Moderate</a:t>
            </a:r>
          </a:p>
          <a:p>
            <a:r>
              <a:rPr lang="en-US" b="1" dirty="0"/>
              <a:t>Study</a:t>
            </a:r>
            <a:r>
              <a:rPr lang="en-US" dirty="0"/>
              <a:t>: The Kinsey Institute conducted research showing that romantic relationships vary widely depending on factors like age, culture, and socioeconomic status. Some individuals experience frequent romantic relationships, while others may have fewer or longer-term romantic bonds.</a:t>
            </a:r>
          </a:p>
          <a:p>
            <a:r>
              <a:rPr lang="en-US" b="1" dirty="0"/>
              <a:t>Study</a:t>
            </a:r>
            <a:r>
              <a:rPr lang="en-US" dirty="0"/>
              <a:t>: Data from the World Values Survey shows that while romantic love is highly valued, the frequency of long-term romantic relationships (e.g., marriage) has declined in some parts of the world due to societal shifts, like changing attitudes toward marriage and cohabitation.</a:t>
            </a:r>
          </a:p>
          <a:p>
            <a:r>
              <a:rPr lang="en-US" b="1" dirty="0"/>
              <a:t>General Pattern</a:t>
            </a:r>
            <a:r>
              <a:rPr lang="en-US" dirty="0"/>
              <a:t>: Romantic love is often selective, occurring between individuals who are emotionally and intimately connected. While significant, it tends to fluctuate, as romantic relationships can begin or end based on life stages and personal circumstances.</a:t>
            </a:r>
            <a:endParaRPr lang="en-ZA" dirty="0"/>
          </a:p>
        </p:txBody>
      </p:sp>
    </p:spTree>
    <p:extLst>
      <p:ext uri="{BB962C8B-B14F-4D97-AF65-F5344CB8AC3E}">
        <p14:creationId xmlns:p14="http://schemas.microsoft.com/office/powerpoint/2010/main" val="2864584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6393C-816C-20D7-3C1F-9720DE58BCC5}"/>
              </a:ext>
            </a:extLst>
          </p:cNvPr>
          <p:cNvSpPr>
            <a:spLocks noGrp="1"/>
          </p:cNvSpPr>
          <p:nvPr>
            <p:ph type="title"/>
          </p:nvPr>
        </p:nvSpPr>
        <p:spPr/>
        <p:txBody>
          <a:bodyPr/>
          <a:lstStyle/>
          <a:p>
            <a:r>
              <a:rPr lang="en-ZA" dirty="0" err="1"/>
              <a:t>Lower:Self-love</a:t>
            </a:r>
            <a:endParaRPr lang="en-ZA" dirty="0"/>
          </a:p>
        </p:txBody>
      </p:sp>
      <p:sp>
        <p:nvSpPr>
          <p:cNvPr id="3" name="Content Placeholder 2">
            <a:extLst>
              <a:ext uri="{FF2B5EF4-FFF2-40B4-BE49-F238E27FC236}">
                <a16:creationId xmlns:a16="http://schemas.microsoft.com/office/drawing/2014/main" id="{F28E183D-E0C2-6B48-19FA-C15A0E92A418}"/>
              </a:ext>
            </a:extLst>
          </p:cNvPr>
          <p:cNvSpPr>
            <a:spLocks noGrp="1"/>
          </p:cNvSpPr>
          <p:nvPr>
            <p:ph idx="1"/>
          </p:nvPr>
        </p:nvSpPr>
        <p:spPr/>
        <p:txBody>
          <a:bodyPr>
            <a:normAutofit fontScale="92500"/>
          </a:bodyPr>
          <a:lstStyle/>
          <a:p>
            <a:r>
              <a:rPr lang="en-US" b="1" dirty="0"/>
              <a:t>Frequency</a:t>
            </a:r>
            <a:r>
              <a:rPr lang="en-US" dirty="0"/>
              <a:t>: Lower</a:t>
            </a:r>
          </a:p>
          <a:p>
            <a:r>
              <a:rPr lang="en-US" b="1" dirty="0"/>
              <a:t>Study</a:t>
            </a:r>
            <a:r>
              <a:rPr lang="en-US" dirty="0"/>
              <a:t>: Kristin Neff, a pioneer in self-compassion research, found that while self-love and self-compassion improve emotional resilience and well-being, societal pressures and self-criticism often prevent individuals from fully embracing self-love.</a:t>
            </a:r>
          </a:p>
          <a:p>
            <a:r>
              <a:rPr lang="en-US" b="1" dirty="0"/>
              <a:t>Study</a:t>
            </a:r>
            <a:r>
              <a:rPr lang="en-US" dirty="0"/>
              <a:t>: In a 2020 study published in the Journal of Social and Personal Relationships, self-love was recognized as important but under-practiced compared to other forms of love like familial and platonic love.</a:t>
            </a:r>
          </a:p>
          <a:p>
            <a:r>
              <a:rPr lang="en-US" b="1" dirty="0"/>
              <a:t>General Pattern</a:t>
            </a:r>
            <a:r>
              <a:rPr lang="en-US" dirty="0"/>
              <a:t>: While there is growing awareness of self-care and mental well-being, many individuals struggle to prioritize self-love due to societal expectations, perfectionism, or a focus on external responsibilities. Self-love is still evolving as a widely practiced concept in society.</a:t>
            </a:r>
            <a:endParaRPr lang="en-ZA" dirty="0"/>
          </a:p>
        </p:txBody>
      </p:sp>
    </p:spTree>
    <p:extLst>
      <p:ext uri="{BB962C8B-B14F-4D97-AF65-F5344CB8AC3E}">
        <p14:creationId xmlns:p14="http://schemas.microsoft.com/office/powerpoint/2010/main" val="2050267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E9B807-D10B-597D-2D5F-EAD72D232603}"/>
            </a:ext>
          </a:extLst>
        </p:cNvPr>
        <p:cNvGrpSpPr/>
        <p:nvPr/>
      </p:nvGrpSpPr>
      <p:grpSpPr>
        <a:xfrm>
          <a:off x="0" y="0"/>
          <a:ext cx="0" cy="0"/>
          <a:chOff x="0" y="0"/>
          <a:chExt cx="0" cy="0"/>
        </a:xfrm>
      </p:grpSpPr>
      <p:sp>
        <p:nvSpPr>
          <p:cNvPr id="20" name="Rectangle 19">
            <a:extLst>
              <a:ext uri="{FF2B5EF4-FFF2-40B4-BE49-F238E27FC236}">
                <a16:creationId xmlns:a16="http://schemas.microsoft.com/office/drawing/2014/main" id="{523783B1-2846-48CB-16E5-DBC8D6ACF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2" name="Rectangle 21">
            <a:extLst>
              <a:ext uri="{FF2B5EF4-FFF2-40B4-BE49-F238E27FC236}">
                <a16:creationId xmlns:a16="http://schemas.microsoft.com/office/drawing/2014/main" id="{FD1147C2-1407-5237-4E73-A58E7E6BA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light shaped in a heart against a blue linear background">
            <a:extLst>
              <a:ext uri="{FF2B5EF4-FFF2-40B4-BE49-F238E27FC236}">
                <a16:creationId xmlns:a16="http://schemas.microsoft.com/office/drawing/2014/main" id="{5BD6F988-F8E3-B2D8-EE53-E6FB2C8645A1}"/>
              </a:ext>
            </a:extLst>
          </p:cNvPr>
          <p:cNvPicPr>
            <a:picLocks noChangeAspect="1"/>
          </p:cNvPicPr>
          <p:nvPr/>
        </p:nvPicPr>
        <p:blipFill>
          <a:blip r:embed="rId2">
            <a:alphaModFix amt="40000"/>
          </a:blip>
          <a:srcRect t="1983" b="13748"/>
          <a:stretch/>
        </p:blipFill>
        <p:spPr>
          <a:xfrm>
            <a:off x="21" y="0"/>
            <a:ext cx="12191979" cy="6857990"/>
          </a:xfrm>
          <a:prstGeom prst="rect">
            <a:avLst/>
          </a:prstGeom>
        </p:spPr>
      </p:pic>
      <p:sp>
        <p:nvSpPr>
          <p:cNvPr id="2" name="Title 1">
            <a:extLst>
              <a:ext uri="{FF2B5EF4-FFF2-40B4-BE49-F238E27FC236}">
                <a16:creationId xmlns:a16="http://schemas.microsoft.com/office/drawing/2014/main" id="{8F14D814-C685-E31F-6C67-7E257B51A23F}"/>
              </a:ext>
            </a:extLst>
          </p:cNvPr>
          <p:cNvSpPr>
            <a:spLocks noGrp="1"/>
          </p:cNvSpPr>
          <p:nvPr>
            <p:ph type="ctrTitle"/>
          </p:nvPr>
        </p:nvSpPr>
        <p:spPr>
          <a:xfrm>
            <a:off x="838200" y="365125"/>
            <a:ext cx="10515600" cy="1325563"/>
          </a:xfrm>
        </p:spPr>
        <p:txBody>
          <a:bodyPr vert="horz" lIns="91440" tIns="45720" rIns="91440" bIns="45720" rtlCol="0" anchor="ctr">
            <a:normAutofit fontScale="90000"/>
          </a:bodyPr>
          <a:lstStyle/>
          <a:p>
            <a:pPr>
              <a:lnSpc>
                <a:spcPct val="90000"/>
              </a:lnSpc>
            </a:pPr>
            <a:r>
              <a:rPr lang="en-US" sz="4500" dirty="0"/>
              <a:t>Logically: Frequency within Society of each love</a:t>
            </a:r>
          </a:p>
        </p:txBody>
      </p:sp>
      <p:sp>
        <p:nvSpPr>
          <p:cNvPr id="24" name="Rectangle 6">
            <a:extLst>
              <a:ext uri="{FF2B5EF4-FFF2-40B4-BE49-F238E27FC236}">
                <a16:creationId xmlns:a16="http://schemas.microsoft.com/office/drawing/2014/main" id="{D990606D-52C0-FADC-3917-354B6A036C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B9E3EE1-F185-8305-71BA-63CF49B14618}"/>
              </a:ext>
            </a:extLst>
          </p:cNvPr>
          <p:cNvSpPr>
            <a:spLocks noGrp="1"/>
          </p:cNvSpPr>
          <p:nvPr>
            <p:ph type="subTitle" idx="1"/>
          </p:nvPr>
        </p:nvSpPr>
        <p:spPr>
          <a:xfrm>
            <a:off x="838200" y="1977813"/>
            <a:ext cx="10515600" cy="4176897"/>
          </a:xfrm>
        </p:spPr>
        <p:txBody>
          <a:bodyPr vert="horz" lIns="91440" tIns="45720" rIns="91440" bIns="45720" rtlCol="0">
            <a:normAutofit/>
          </a:bodyPr>
          <a:lstStyle/>
          <a:p>
            <a:pPr indent="-228600">
              <a:buFont typeface="Arial" panose="020B0604020202020204" pitchFamily="34" charset="0"/>
              <a:buChar char="•"/>
            </a:pPr>
            <a:r>
              <a:rPr lang="en-US" b="1" dirty="0"/>
              <a:t>This is According to studies</a:t>
            </a:r>
          </a:p>
          <a:p>
            <a:pPr indent="-228600">
              <a:buFont typeface="Arial" panose="020B0604020202020204" pitchFamily="34" charset="0"/>
              <a:buChar char="•"/>
            </a:pPr>
            <a:r>
              <a:rPr lang="en-US" b="1" dirty="0"/>
              <a:t>1. Familial love:</a:t>
            </a:r>
            <a:r>
              <a:rPr lang="en-ZA" dirty="0"/>
              <a:t>high == often with your family</a:t>
            </a:r>
            <a:endParaRPr lang="en-US" b="1" dirty="0"/>
          </a:p>
          <a:p>
            <a:pPr indent="-228600">
              <a:buFont typeface="Arial" panose="020B0604020202020204" pitchFamily="34" charset="0"/>
              <a:buChar char="•"/>
            </a:pPr>
            <a:r>
              <a:rPr lang="en-US" b="1" dirty="0"/>
              <a:t>2. Platonic love: </a:t>
            </a:r>
            <a:r>
              <a:rPr lang="en-ZA" dirty="0"/>
              <a:t>Moderate == interact with your </a:t>
            </a:r>
            <a:r>
              <a:rPr lang="en-ZA" dirty="0" err="1"/>
              <a:t>atleast</a:t>
            </a:r>
            <a:r>
              <a:rPr lang="en-ZA" dirty="0"/>
              <a:t> often</a:t>
            </a:r>
          </a:p>
          <a:p>
            <a:pPr indent="-228600">
              <a:buFont typeface="Arial" panose="020B0604020202020204" pitchFamily="34" charset="0"/>
              <a:buChar char="•"/>
            </a:pPr>
            <a:r>
              <a:rPr lang="en-US" b="1" dirty="0"/>
              <a:t>3. Self-love: V</a:t>
            </a:r>
            <a:r>
              <a:rPr lang="en-ZA" dirty="0" err="1"/>
              <a:t>ery</a:t>
            </a:r>
            <a:r>
              <a:rPr lang="en-ZA" dirty="0"/>
              <a:t> high  == You are always getting to know yourself.</a:t>
            </a:r>
          </a:p>
          <a:p>
            <a:pPr indent="-228600">
              <a:buFont typeface="Arial" panose="020B0604020202020204" pitchFamily="34" charset="0"/>
              <a:buChar char="•"/>
            </a:pPr>
            <a:r>
              <a:rPr lang="en-US" b="1" dirty="0"/>
              <a:t>4. Romantic love: </a:t>
            </a:r>
            <a:r>
              <a:rPr lang="en-ZA" dirty="0"/>
              <a:t>low :1 men for 18 women begging of time, 40 percent of men for 10 000years</a:t>
            </a:r>
            <a:endParaRPr lang="en-US" b="1" dirty="0"/>
          </a:p>
        </p:txBody>
      </p:sp>
    </p:spTree>
    <p:extLst>
      <p:ext uri="{BB962C8B-B14F-4D97-AF65-F5344CB8AC3E}">
        <p14:creationId xmlns:p14="http://schemas.microsoft.com/office/powerpoint/2010/main" val="105721511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B2978-E4B7-2275-16EA-7999EED7CC4A}"/>
              </a:ext>
            </a:extLst>
          </p:cNvPr>
          <p:cNvSpPr>
            <a:spLocks noGrp="1"/>
          </p:cNvSpPr>
          <p:nvPr>
            <p:ph type="title"/>
          </p:nvPr>
        </p:nvSpPr>
        <p:spPr/>
        <p:txBody>
          <a:bodyPr/>
          <a:lstStyle/>
          <a:p>
            <a:r>
              <a:rPr lang="en-ZA" dirty="0"/>
              <a:t>National birth rate</a:t>
            </a:r>
          </a:p>
        </p:txBody>
      </p:sp>
      <p:sp>
        <p:nvSpPr>
          <p:cNvPr id="3" name="Content Placeholder 2">
            <a:extLst>
              <a:ext uri="{FF2B5EF4-FFF2-40B4-BE49-F238E27FC236}">
                <a16:creationId xmlns:a16="http://schemas.microsoft.com/office/drawing/2014/main" id="{8B68D1E5-C8A0-846D-6A8F-FADBC690731D}"/>
              </a:ext>
            </a:extLst>
          </p:cNvPr>
          <p:cNvSpPr>
            <a:spLocks noGrp="1"/>
          </p:cNvSpPr>
          <p:nvPr>
            <p:ph idx="1"/>
          </p:nvPr>
        </p:nvSpPr>
        <p:spPr/>
        <p:txBody>
          <a:bodyPr>
            <a:normAutofit fontScale="85000" lnSpcReduction="20000"/>
          </a:bodyPr>
          <a:lstStyle/>
          <a:p>
            <a:r>
              <a:rPr lang="en-US" b="1" dirty="0"/>
              <a:t>1. Global Gender Ratio Trends</a:t>
            </a:r>
          </a:p>
          <a:p>
            <a:pPr>
              <a:buFont typeface="Arial" panose="020B0604020202020204" pitchFamily="34" charset="0"/>
              <a:buChar char="•"/>
            </a:pPr>
            <a:r>
              <a:rPr lang="en-US" b="1" dirty="0"/>
              <a:t>Study</a:t>
            </a:r>
            <a:r>
              <a:rPr lang="en-US" dirty="0"/>
              <a:t>: United Nations (UN) World Population Prospects</a:t>
            </a:r>
          </a:p>
          <a:p>
            <a:pPr marL="742950" lvl="1" indent="-285750">
              <a:buFont typeface="Arial" panose="020B0604020202020204" pitchFamily="34" charset="0"/>
              <a:buChar char="•"/>
            </a:pPr>
            <a:r>
              <a:rPr lang="en-US" b="1" dirty="0"/>
              <a:t>Findings</a:t>
            </a:r>
            <a:r>
              <a:rPr lang="en-US" dirty="0"/>
              <a:t>: The global sex ratio at birth is approximately 105 male births for every 100 female births. However, various countries show significant deviations due to cultural preferences.</a:t>
            </a:r>
          </a:p>
          <a:p>
            <a:pPr marL="742950" lvl="1" indent="-285750">
              <a:buFont typeface="Arial" panose="020B0604020202020204" pitchFamily="34" charset="0"/>
              <a:buChar char="•"/>
            </a:pPr>
            <a:r>
              <a:rPr lang="en-US" b="1" dirty="0"/>
              <a:t>Insight</a:t>
            </a:r>
            <a:r>
              <a:rPr lang="en-US" dirty="0"/>
              <a:t>: In countries like China and India, sex ratios have skewed much higher due to cultural preferences for sons, leading to ratios of 120 males for every 100 females in some regions.</a:t>
            </a:r>
          </a:p>
          <a:p>
            <a:r>
              <a:rPr lang="en-US" b="1" dirty="0"/>
              <a:t>2. Gender Imbalance in China</a:t>
            </a:r>
          </a:p>
          <a:p>
            <a:pPr>
              <a:buFont typeface="Arial" panose="020B0604020202020204" pitchFamily="34" charset="0"/>
              <a:buChar char="•"/>
            </a:pPr>
            <a:r>
              <a:rPr lang="en-US" b="1" dirty="0"/>
              <a:t>Study</a:t>
            </a:r>
            <a:r>
              <a:rPr lang="en-US" dirty="0"/>
              <a:t>: "The Consequences of Gender Imbalance in China: A Study of Marriage and Family Formation" by Li and Zhang (2019)</a:t>
            </a:r>
          </a:p>
          <a:p>
            <a:pPr marL="742950" lvl="1" indent="-285750">
              <a:buFont typeface="Arial" panose="020B0604020202020204" pitchFamily="34" charset="0"/>
              <a:buChar char="•"/>
            </a:pPr>
            <a:r>
              <a:rPr lang="en-US" b="1" dirty="0"/>
              <a:t>Findings</a:t>
            </a:r>
            <a:r>
              <a:rPr lang="en-US" dirty="0"/>
              <a:t>: The male-to-female ratio in China was reported at about 106.3 men for every 100 women in 2018, with rural areas experiencing a ratio of over 120.</a:t>
            </a:r>
          </a:p>
          <a:p>
            <a:pPr marL="742950" lvl="1" indent="-285750">
              <a:buFont typeface="Arial" panose="020B0604020202020204" pitchFamily="34" charset="0"/>
              <a:buChar char="•"/>
            </a:pPr>
            <a:r>
              <a:rPr lang="en-US" b="1" dirty="0"/>
              <a:t>Insight</a:t>
            </a:r>
            <a:r>
              <a:rPr lang="en-US" dirty="0"/>
              <a:t>: The study noted that this imbalance has led to increased difficulties for men in rural areas finding partners, resulting in delayed marriages and lower fertility rates.</a:t>
            </a:r>
          </a:p>
          <a:p>
            <a:endParaRPr lang="en-ZA" dirty="0"/>
          </a:p>
        </p:txBody>
      </p:sp>
    </p:spTree>
    <p:extLst>
      <p:ext uri="{BB962C8B-B14F-4D97-AF65-F5344CB8AC3E}">
        <p14:creationId xmlns:p14="http://schemas.microsoft.com/office/powerpoint/2010/main" val="108452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0DB63-0C8F-F8C7-0448-FAFD052C0D6C}"/>
              </a:ext>
            </a:extLst>
          </p:cNvPr>
          <p:cNvSpPr>
            <a:spLocks noGrp="1"/>
          </p:cNvSpPr>
          <p:nvPr>
            <p:ph type="title"/>
          </p:nvPr>
        </p:nvSpPr>
        <p:spPr/>
        <p:txBody>
          <a:bodyPr>
            <a:normAutofit fontScale="90000"/>
          </a:bodyPr>
          <a:lstStyle/>
          <a:p>
            <a:r>
              <a:rPr lang="en-US" b="1" dirty="0"/>
              <a:t>Demographic Dynamics and Fertility</a:t>
            </a:r>
            <a:endParaRPr lang="en-ZA" dirty="0"/>
          </a:p>
        </p:txBody>
      </p:sp>
      <p:sp>
        <p:nvSpPr>
          <p:cNvPr id="3" name="Content Placeholder 2">
            <a:extLst>
              <a:ext uri="{FF2B5EF4-FFF2-40B4-BE49-F238E27FC236}">
                <a16:creationId xmlns:a16="http://schemas.microsoft.com/office/drawing/2014/main" id="{E75068F7-3C58-D5AA-35FD-7E5491FEF412}"/>
              </a:ext>
            </a:extLst>
          </p:cNvPr>
          <p:cNvSpPr>
            <a:spLocks noGrp="1"/>
          </p:cNvSpPr>
          <p:nvPr>
            <p:ph idx="1"/>
          </p:nvPr>
        </p:nvSpPr>
        <p:spPr/>
        <p:txBody>
          <a:bodyPr>
            <a:normAutofit fontScale="40000" lnSpcReduction="20000"/>
          </a:bodyPr>
          <a:lstStyle/>
          <a:p>
            <a:pPr>
              <a:buFont typeface="Arial" panose="020B0604020202020204" pitchFamily="34" charset="0"/>
              <a:buChar char="•"/>
            </a:pPr>
            <a:r>
              <a:rPr lang="en-US" b="1" dirty="0"/>
              <a:t>Study</a:t>
            </a:r>
            <a:r>
              <a:rPr lang="en-US" dirty="0"/>
              <a:t>: "Fertility and Gender Imbalance in Developing Countries" by Das Gupta and Bhat (1997)</a:t>
            </a:r>
          </a:p>
          <a:p>
            <a:pPr marL="742950" lvl="1" indent="-285750">
              <a:buFont typeface="Arial" panose="020B0604020202020204" pitchFamily="34" charset="0"/>
              <a:buChar char="•"/>
            </a:pPr>
            <a:r>
              <a:rPr lang="en-US" b="1" dirty="0"/>
              <a:t>Findings</a:t>
            </a:r>
            <a:r>
              <a:rPr lang="en-US" dirty="0"/>
              <a:t>: The study highlights that societies with a higher male-to-female ratio tend to experience lower fertility rates. For example, in societies where men outnumber women significantly, average fertility rates can drop below replacement levels (2.1 children per woman).</a:t>
            </a:r>
          </a:p>
          <a:p>
            <a:pPr marL="742950" lvl="1" indent="-285750">
              <a:buFont typeface="Arial" panose="020B0604020202020204" pitchFamily="34" charset="0"/>
              <a:buChar char="•"/>
            </a:pPr>
            <a:r>
              <a:rPr lang="en-US" b="1" dirty="0"/>
              <a:t>Insight</a:t>
            </a:r>
            <a:r>
              <a:rPr lang="en-US" dirty="0"/>
              <a:t>: In settings with severe gender imbalances, women may experience increased pressure, leading to delayed childbearing or opting for fewer children.</a:t>
            </a:r>
          </a:p>
          <a:p>
            <a:r>
              <a:rPr lang="en-US" b="1" dirty="0"/>
              <a:t>4. Mating Patterns and Population Dynamics</a:t>
            </a:r>
          </a:p>
          <a:p>
            <a:pPr>
              <a:buFont typeface="Arial" panose="020B0604020202020204" pitchFamily="34" charset="0"/>
              <a:buChar char="•"/>
            </a:pPr>
            <a:r>
              <a:rPr lang="en-US" b="1" dirty="0"/>
              <a:t>Study</a:t>
            </a:r>
            <a:r>
              <a:rPr lang="en-US" dirty="0"/>
              <a:t>: "The Effect of Sex Ratio on Mating Behavior in Animal Populations" by </a:t>
            </a:r>
            <a:r>
              <a:rPr lang="en-US" dirty="0" err="1"/>
              <a:t>Emlen</a:t>
            </a:r>
            <a:r>
              <a:rPr lang="en-US" dirty="0"/>
              <a:t> and </a:t>
            </a:r>
            <a:r>
              <a:rPr lang="en-US" dirty="0" err="1"/>
              <a:t>Oring</a:t>
            </a:r>
            <a:r>
              <a:rPr lang="en-US" dirty="0"/>
              <a:t> (1977)</a:t>
            </a:r>
          </a:p>
          <a:p>
            <a:pPr marL="742950" lvl="1" indent="-285750">
              <a:buFont typeface="Arial" panose="020B0604020202020204" pitchFamily="34" charset="0"/>
              <a:buChar char="•"/>
            </a:pPr>
            <a:r>
              <a:rPr lang="en-US" b="1" dirty="0"/>
              <a:t>Findings</a:t>
            </a:r>
            <a:r>
              <a:rPr lang="en-US" dirty="0"/>
              <a:t>: The study outlines that in species with a skewed sex ratio, mating systems adapt; for instance, in situations with high male populations, polygamous structures become more common.</a:t>
            </a:r>
          </a:p>
          <a:p>
            <a:pPr marL="742950" lvl="1" indent="-285750">
              <a:buFont typeface="Arial" panose="020B0604020202020204" pitchFamily="34" charset="0"/>
              <a:buChar char="•"/>
            </a:pPr>
            <a:r>
              <a:rPr lang="en-US" b="1" dirty="0"/>
              <a:t>Insight</a:t>
            </a:r>
            <a:r>
              <a:rPr lang="en-US" dirty="0"/>
              <a:t>: These patterns illustrate how skewed sex ratios can lead to evolutionary adaptations, which can be analogous to human mating systems.</a:t>
            </a:r>
          </a:p>
          <a:p>
            <a:r>
              <a:rPr lang="en-US" b="1" dirty="0"/>
              <a:t>5. Historical Gender Ratios and Population Growth</a:t>
            </a:r>
          </a:p>
          <a:p>
            <a:pPr>
              <a:buFont typeface="Arial" panose="020B0604020202020204" pitchFamily="34" charset="0"/>
              <a:buChar char="•"/>
            </a:pPr>
            <a:r>
              <a:rPr lang="en-US" b="1" dirty="0"/>
              <a:t>Study</a:t>
            </a:r>
            <a:r>
              <a:rPr lang="en-US" dirty="0"/>
              <a:t>: "Historical Changes in Gender Ratios and Population Dynamics in Europe" by </a:t>
            </a:r>
            <a:r>
              <a:rPr lang="en-US" dirty="0" err="1"/>
              <a:t>Aassve</a:t>
            </a:r>
            <a:r>
              <a:rPr lang="en-US" dirty="0"/>
              <a:t> et al. (2017)</a:t>
            </a:r>
          </a:p>
          <a:p>
            <a:pPr marL="742950" lvl="1" indent="-285750">
              <a:buFont typeface="Arial" panose="020B0604020202020204" pitchFamily="34" charset="0"/>
              <a:buChar char="•"/>
            </a:pPr>
            <a:r>
              <a:rPr lang="en-US" b="1" dirty="0"/>
              <a:t>Findings</a:t>
            </a:r>
            <a:r>
              <a:rPr lang="en-US" dirty="0"/>
              <a:t>: The research looked at historical data showing that during significant wars, the male population often dropped drastically, leading to higher female-to-male ratios and changing societal structures.</a:t>
            </a:r>
          </a:p>
          <a:p>
            <a:pPr marL="742950" lvl="1" indent="-285750">
              <a:buFont typeface="Arial" panose="020B0604020202020204" pitchFamily="34" charset="0"/>
              <a:buChar char="•"/>
            </a:pPr>
            <a:r>
              <a:rPr lang="en-US" b="1" dirty="0"/>
              <a:t>Insight</a:t>
            </a:r>
            <a:r>
              <a:rPr lang="en-US" dirty="0"/>
              <a:t>: After World War II, many European countries saw a resurgence in birth rates despite an initial gender imbalance, indicating complex interactions between gender ratios and reproductive behavior.</a:t>
            </a:r>
          </a:p>
          <a:p>
            <a:r>
              <a:rPr lang="en-US" b="1" dirty="0"/>
              <a:t>Summary of Key Numbers:</a:t>
            </a:r>
          </a:p>
          <a:p>
            <a:pPr>
              <a:buFont typeface="Arial" panose="020B0604020202020204" pitchFamily="34" charset="0"/>
              <a:buChar char="•"/>
            </a:pPr>
            <a:r>
              <a:rPr lang="en-US" b="1" dirty="0"/>
              <a:t>Global Birth Ratio</a:t>
            </a:r>
            <a:r>
              <a:rPr lang="en-US" dirty="0"/>
              <a:t>: ~105 males to 100 females.</a:t>
            </a:r>
          </a:p>
          <a:p>
            <a:pPr>
              <a:buFont typeface="Arial" panose="020B0604020202020204" pitchFamily="34" charset="0"/>
              <a:buChar char="•"/>
            </a:pPr>
            <a:r>
              <a:rPr lang="en-US" b="1" dirty="0"/>
              <a:t>China's Male-to-Female Ratio</a:t>
            </a:r>
            <a:r>
              <a:rPr lang="en-US" dirty="0"/>
              <a:t>: ~106.3 males per 100 females in urban areas, up to 120 in rural areas.</a:t>
            </a:r>
          </a:p>
          <a:p>
            <a:pPr>
              <a:buFont typeface="Arial" panose="020B0604020202020204" pitchFamily="34" charset="0"/>
              <a:buChar char="•"/>
            </a:pPr>
            <a:r>
              <a:rPr lang="en-US" b="1" dirty="0"/>
              <a:t>Fertility Rates</a:t>
            </a:r>
            <a:r>
              <a:rPr lang="en-US" dirty="0"/>
              <a:t>: Societies with imbalanced sex ratios can see fertility rates drop below replacement levels (below 2.1 children per woman).</a:t>
            </a:r>
          </a:p>
          <a:p>
            <a:pPr>
              <a:buFont typeface="Arial" panose="020B0604020202020204" pitchFamily="34" charset="0"/>
              <a:buChar char="•"/>
            </a:pPr>
            <a:r>
              <a:rPr lang="en-US" b="1" dirty="0"/>
              <a:t>Delayed Marriages</a:t>
            </a:r>
            <a:r>
              <a:rPr lang="en-US" dirty="0"/>
              <a:t>: Increased male-to-female ratios can lead to delayed marriage ages for men, often pushing societal norms and birth rates down.</a:t>
            </a:r>
          </a:p>
          <a:p>
            <a:endParaRPr lang="en-ZA" dirty="0"/>
          </a:p>
        </p:txBody>
      </p:sp>
    </p:spTree>
    <p:extLst>
      <p:ext uri="{BB962C8B-B14F-4D97-AF65-F5344CB8AC3E}">
        <p14:creationId xmlns:p14="http://schemas.microsoft.com/office/powerpoint/2010/main" val="3471311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BFA08-76B7-D98F-AEFE-DBD9684CFAEF}"/>
              </a:ext>
            </a:extLst>
          </p:cNvPr>
          <p:cNvSpPr>
            <a:spLocks noGrp="1"/>
          </p:cNvSpPr>
          <p:nvPr>
            <p:ph type="title"/>
          </p:nvPr>
        </p:nvSpPr>
        <p:spPr/>
        <p:txBody>
          <a:bodyPr/>
          <a:lstStyle/>
          <a:p>
            <a:r>
              <a:rPr lang="en-ZA" dirty="0"/>
              <a:t>Conclusion:</a:t>
            </a:r>
          </a:p>
        </p:txBody>
      </p:sp>
      <p:sp>
        <p:nvSpPr>
          <p:cNvPr id="3" name="Content Placeholder 2">
            <a:extLst>
              <a:ext uri="{FF2B5EF4-FFF2-40B4-BE49-F238E27FC236}">
                <a16:creationId xmlns:a16="http://schemas.microsoft.com/office/drawing/2014/main" id="{CBB32104-F6BB-0807-24AE-BD65EC8B91A8}"/>
              </a:ext>
            </a:extLst>
          </p:cNvPr>
          <p:cNvSpPr>
            <a:spLocks noGrp="1"/>
          </p:cNvSpPr>
          <p:nvPr>
            <p:ph idx="1"/>
          </p:nvPr>
        </p:nvSpPr>
        <p:spPr/>
        <p:txBody>
          <a:bodyPr/>
          <a:lstStyle/>
          <a:p>
            <a:r>
              <a:rPr lang="en-US" dirty="0"/>
              <a:t>The argument that getting to know someone better leads to a lower likelihood of falling out of love is contradicted by logical, psychological, emotional, and social factors that emphasize deeper connection and intimacy over time. Familiarity generally strengthens bonds, shared values deepen emotional investment, and the psychological desire for consistency and security in love makes it more likely that deeper knowledge of a person leads to stronger attachment, not a weakening of love.</a:t>
            </a:r>
            <a:endParaRPr lang="en-ZA" dirty="0"/>
          </a:p>
        </p:txBody>
      </p:sp>
    </p:spTree>
    <p:extLst>
      <p:ext uri="{BB962C8B-B14F-4D97-AF65-F5344CB8AC3E}">
        <p14:creationId xmlns:p14="http://schemas.microsoft.com/office/powerpoint/2010/main" val="131488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14119-64BA-457E-8EB8-6A8B57CE4585}"/>
              </a:ext>
            </a:extLst>
          </p:cNvPr>
          <p:cNvSpPr>
            <a:spLocks noGrp="1"/>
          </p:cNvSpPr>
          <p:nvPr>
            <p:ph type="ctrTitle"/>
          </p:nvPr>
        </p:nvSpPr>
        <p:spPr>
          <a:xfrm>
            <a:off x="841248" y="421423"/>
            <a:ext cx="10515600" cy="4069080"/>
          </a:xfrm>
        </p:spPr>
        <p:txBody>
          <a:bodyPr/>
          <a:lstStyle/>
          <a:p>
            <a:r>
              <a:rPr lang="en-ZA" dirty="0"/>
              <a:t>Against</a:t>
            </a:r>
          </a:p>
        </p:txBody>
      </p:sp>
      <p:sp>
        <p:nvSpPr>
          <p:cNvPr id="3" name="Subtitle 2">
            <a:extLst>
              <a:ext uri="{FF2B5EF4-FFF2-40B4-BE49-F238E27FC236}">
                <a16:creationId xmlns:a16="http://schemas.microsoft.com/office/drawing/2014/main" id="{CD44E5C3-1FC0-C930-81DC-4EF0FA4831D0}"/>
              </a:ext>
            </a:extLst>
          </p:cNvPr>
          <p:cNvSpPr>
            <a:spLocks noGrp="1"/>
          </p:cNvSpPr>
          <p:nvPr>
            <p:ph type="subTitle" idx="1"/>
          </p:nvPr>
        </p:nvSpPr>
        <p:spPr/>
        <p:txBody>
          <a:bodyPr/>
          <a:lstStyle/>
          <a:p>
            <a:r>
              <a:rPr lang="en-US" dirty="0"/>
              <a:t>Love - is you getting to know someone more makes you fall out of love with them</a:t>
            </a:r>
            <a:endParaRPr lang="en-ZA" dirty="0"/>
          </a:p>
        </p:txBody>
      </p:sp>
    </p:spTree>
    <p:extLst>
      <p:ext uri="{BB962C8B-B14F-4D97-AF65-F5344CB8AC3E}">
        <p14:creationId xmlns:p14="http://schemas.microsoft.com/office/powerpoint/2010/main" val="467734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241AD-95BF-DDA4-A627-4A9B20AD54A3}"/>
              </a:ext>
            </a:extLst>
          </p:cNvPr>
          <p:cNvSpPr>
            <a:spLocks noGrp="1"/>
          </p:cNvSpPr>
          <p:nvPr>
            <p:ph type="title"/>
          </p:nvPr>
        </p:nvSpPr>
        <p:spPr/>
        <p:txBody>
          <a:bodyPr/>
          <a:lstStyle/>
          <a:p>
            <a:r>
              <a:rPr lang="en-ZA" dirty="0"/>
              <a:t>Break Down of statement</a:t>
            </a:r>
          </a:p>
        </p:txBody>
      </p:sp>
      <p:sp>
        <p:nvSpPr>
          <p:cNvPr id="3" name="Content Placeholder 2">
            <a:extLst>
              <a:ext uri="{FF2B5EF4-FFF2-40B4-BE49-F238E27FC236}">
                <a16:creationId xmlns:a16="http://schemas.microsoft.com/office/drawing/2014/main" id="{681BDAFC-8476-9BCD-EB1A-9BE20FDA7DAF}"/>
              </a:ext>
            </a:extLst>
          </p:cNvPr>
          <p:cNvSpPr>
            <a:spLocks noGrp="1"/>
          </p:cNvSpPr>
          <p:nvPr>
            <p:ph idx="1"/>
          </p:nvPr>
        </p:nvSpPr>
        <p:spPr/>
        <p:txBody>
          <a:bodyPr>
            <a:normAutofit/>
          </a:bodyPr>
          <a:lstStyle/>
          <a:p>
            <a:r>
              <a:rPr lang="en-US" dirty="0"/>
              <a:t>Love – This statement is not the actual definition. == when it comes to love.</a:t>
            </a:r>
          </a:p>
          <a:p>
            <a:r>
              <a:rPr lang="en-US" dirty="0"/>
              <a:t>you getting to know someone more makes you fall out of love with them == You getting to know someone more will  likely to lead to you falling out of love with them.</a:t>
            </a:r>
          </a:p>
          <a:p>
            <a:endParaRPr lang="en-US" dirty="0"/>
          </a:p>
        </p:txBody>
      </p:sp>
    </p:spTree>
    <p:extLst>
      <p:ext uri="{BB962C8B-B14F-4D97-AF65-F5344CB8AC3E}">
        <p14:creationId xmlns:p14="http://schemas.microsoft.com/office/powerpoint/2010/main" val="3724211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55974-2792-D410-63ED-8124F2F50B90}"/>
              </a:ext>
            </a:extLst>
          </p:cNvPr>
          <p:cNvSpPr>
            <a:spLocks noGrp="1"/>
          </p:cNvSpPr>
          <p:nvPr>
            <p:ph type="ctrTitle"/>
          </p:nvPr>
        </p:nvSpPr>
        <p:spPr/>
        <p:txBody>
          <a:bodyPr/>
          <a:lstStyle/>
          <a:p>
            <a:r>
              <a:rPr lang="en-ZA" dirty="0" err="1"/>
              <a:t>Against:Actual</a:t>
            </a:r>
            <a:r>
              <a:rPr lang="en-ZA" dirty="0"/>
              <a:t> Statement</a:t>
            </a:r>
          </a:p>
        </p:txBody>
      </p:sp>
      <p:sp>
        <p:nvSpPr>
          <p:cNvPr id="3" name="Subtitle 2">
            <a:extLst>
              <a:ext uri="{FF2B5EF4-FFF2-40B4-BE49-F238E27FC236}">
                <a16:creationId xmlns:a16="http://schemas.microsoft.com/office/drawing/2014/main" id="{7715250D-D0AF-F8F9-C429-F40E9A85F475}"/>
              </a:ext>
            </a:extLst>
          </p:cNvPr>
          <p:cNvSpPr>
            <a:spLocks noGrp="1"/>
          </p:cNvSpPr>
          <p:nvPr>
            <p:ph type="subTitle" idx="1"/>
          </p:nvPr>
        </p:nvSpPr>
        <p:spPr/>
        <p:txBody>
          <a:bodyPr>
            <a:normAutofit/>
          </a:bodyPr>
          <a:lstStyle/>
          <a:p>
            <a:r>
              <a:rPr lang="en-US" dirty="0"/>
              <a:t>When it comes to love, you getting to know someone more will likely to lead to you falling out of love with them.</a:t>
            </a:r>
          </a:p>
          <a:p>
            <a:endParaRPr lang="en-ZA" dirty="0"/>
          </a:p>
        </p:txBody>
      </p:sp>
    </p:spTree>
    <p:extLst>
      <p:ext uri="{BB962C8B-B14F-4D97-AF65-F5344CB8AC3E}">
        <p14:creationId xmlns:p14="http://schemas.microsoft.com/office/powerpoint/2010/main" val="3064769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865B6-E29D-AEBB-EF14-73373B17ADCF}"/>
              </a:ext>
            </a:extLst>
          </p:cNvPr>
          <p:cNvSpPr>
            <a:spLocks noGrp="1"/>
          </p:cNvSpPr>
          <p:nvPr>
            <p:ph type="title"/>
          </p:nvPr>
        </p:nvSpPr>
        <p:spPr/>
        <p:txBody>
          <a:bodyPr/>
          <a:lstStyle/>
          <a:p>
            <a:r>
              <a:rPr lang="en-ZA" dirty="0"/>
              <a:t>Opening Statement/Position</a:t>
            </a:r>
          </a:p>
        </p:txBody>
      </p:sp>
      <p:sp>
        <p:nvSpPr>
          <p:cNvPr id="3" name="Content Placeholder 2">
            <a:extLst>
              <a:ext uri="{FF2B5EF4-FFF2-40B4-BE49-F238E27FC236}">
                <a16:creationId xmlns:a16="http://schemas.microsoft.com/office/drawing/2014/main" id="{275323B2-4333-A48C-6802-C535D979D091}"/>
              </a:ext>
            </a:extLst>
          </p:cNvPr>
          <p:cNvSpPr>
            <a:spLocks noGrp="1"/>
          </p:cNvSpPr>
          <p:nvPr>
            <p:ph idx="1"/>
          </p:nvPr>
        </p:nvSpPr>
        <p:spPr>
          <a:xfrm>
            <a:off x="850490" y="1988378"/>
            <a:ext cx="10515600" cy="4251960"/>
          </a:xfrm>
        </p:spPr>
        <p:txBody>
          <a:bodyPr>
            <a:normAutofit fontScale="77500" lnSpcReduction="20000"/>
          </a:bodyPr>
          <a:lstStyle/>
          <a:p>
            <a:r>
              <a:rPr lang="en-ZA" dirty="0"/>
              <a:t>When one loves someone and if one gets to know the person whom they love more they do not have a higher likelihood to fall out of love with said person.</a:t>
            </a:r>
          </a:p>
          <a:p>
            <a:r>
              <a:rPr lang="en-ZA" dirty="0"/>
              <a:t>First law of logic “</a:t>
            </a:r>
            <a:r>
              <a:rPr lang="en-ZA" b="0" i="0" dirty="0">
                <a:solidFill>
                  <a:srgbClr val="040C28"/>
                </a:solidFill>
                <a:effectLst/>
                <a:latin typeface="Google Sans"/>
              </a:rPr>
              <a:t>law of identity(A is A)</a:t>
            </a:r>
            <a:r>
              <a:rPr lang="en-ZA" dirty="0"/>
              <a:t>”: Yes, according to the actual definition of love you can both fall in love and fall out of love with a person if you get to know them more. This is a truism.</a:t>
            </a:r>
          </a:p>
          <a:p>
            <a:r>
              <a:rPr lang="en-ZA" dirty="0"/>
              <a:t>Third law of logic “</a:t>
            </a:r>
            <a:r>
              <a:rPr lang="en-US" b="0" i="0" dirty="0">
                <a:solidFill>
                  <a:srgbClr val="040C28"/>
                </a:solidFill>
                <a:effectLst/>
                <a:latin typeface="Google Sans"/>
              </a:rPr>
              <a:t>law of the excluded middle</a:t>
            </a:r>
            <a:r>
              <a:rPr lang="en-US" dirty="0">
                <a:solidFill>
                  <a:srgbClr val="1F1F1F"/>
                </a:solidFill>
                <a:latin typeface="Google Sans"/>
              </a:rPr>
              <a:t> (Either A or Not A)</a:t>
            </a:r>
            <a:r>
              <a:rPr lang="en-ZA" dirty="0"/>
              <a:t>”: When one gets to know someone they can either fall out of love or grow to love someone more. </a:t>
            </a:r>
            <a:r>
              <a:rPr lang="en-US" dirty="0"/>
              <a:t>When you get to know someone, you cannot both fall more in love and fall out of love at the same time for the same reason. </a:t>
            </a:r>
            <a:r>
              <a:rPr lang="en-ZA" dirty="0"/>
              <a:t>So both cannot be true at the same time assuming there is frequency to which the one occurs more often than the other.</a:t>
            </a:r>
          </a:p>
          <a:p>
            <a:r>
              <a:rPr lang="en-ZA" dirty="0"/>
              <a:t>Second Law of logic “</a:t>
            </a:r>
            <a:r>
              <a:rPr lang="en-US" b="0" i="0" dirty="0">
                <a:solidFill>
                  <a:srgbClr val="040C28"/>
                </a:solidFill>
                <a:effectLst/>
                <a:latin typeface="Google Sans"/>
              </a:rPr>
              <a:t>Law of Non-Contradiction (A and Not A cannot both be true at the same time)</a:t>
            </a:r>
            <a:r>
              <a:rPr lang="en-ZA" dirty="0"/>
              <a:t>”: </a:t>
            </a:r>
            <a:r>
              <a:rPr lang="en-US" dirty="0"/>
              <a:t>You cannot simultaneously grow in love and fall out of love with the same person in the same context. As one deepens their understanding of someone, their emotions lean either toward stronger affection or disillusionment, but these emotions can't happen in the same instant for the same reason.</a:t>
            </a:r>
          </a:p>
          <a:p>
            <a:pPr marL="0" indent="0">
              <a:buNone/>
            </a:pPr>
            <a:endParaRPr lang="en-ZA" dirty="0"/>
          </a:p>
        </p:txBody>
      </p:sp>
    </p:spTree>
    <p:extLst>
      <p:ext uri="{BB962C8B-B14F-4D97-AF65-F5344CB8AC3E}">
        <p14:creationId xmlns:p14="http://schemas.microsoft.com/office/powerpoint/2010/main" val="1716572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061F0-79CD-ECEA-C4C1-8ADA07E182E8}"/>
              </a:ext>
            </a:extLst>
          </p:cNvPr>
          <p:cNvSpPr>
            <a:spLocks noGrp="1"/>
          </p:cNvSpPr>
          <p:nvPr>
            <p:ph type="title"/>
          </p:nvPr>
        </p:nvSpPr>
        <p:spPr/>
        <p:txBody>
          <a:bodyPr/>
          <a:lstStyle/>
          <a:p>
            <a:r>
              <a:rPr lang="en-ZA" dirty="0"/>
              <a:t>Define love</a:t>
            </a:r>
          </a:p>
        </p:txBody>
      </p:sp>
      <p:sp>
        <p:nvSpPr>
          <p:cNvPr id="3" name="Content Placeholder 2">
            <a:extLst>
              <a:ext uri="{FF2B5EF4-FFF2-40B4-BE49-F238E27FC236}">
                <a16:creationId xmlns:a16="http://schemas.microsoft.com/office/drawing/2014/main" id="{FCBDFDEB-AFF4-F3E3-730B-B735298ACFCE}"/>
              </a:ext>
            </a:extLst>
          </p:cNvPr>
          <p:cNvSpPr>
            <a:spLocks noGrp="1"/>
          </p:cNvSpPr>
          <p:nvPr>
            <p:ph idx="1"/>
          </p:nvPr>
        </p:nvSpPr>
        <p:spPr/>
        <p:txBody>
          <a:bodyPr>
            <a:normAutofit fontScale="92500"/>
          </a:bodyPr>
          <a:lstStyle/>
          <a:p>
            <a:r>
              <a:rPr lang="en-US" b="1" dirty="0"/>
              <a:t>Love</a:t>
            </a:r>
            <a:r>
              <a:rPr lang="en-US" dirty="0"/>
              <a:t> is a complex emotional and psychological state characterized by deep affection, care, and attachment towards someone or something. It can manifest in various forms, including romantic love, familial love, platonic love, and self-love. From a scientific perspective, love involves the release of chemicals in the brain, such as oxytocin, dopamine, and serotonin, which contribute to feelings of bonding, pleasure, and well-being.</a:t>
            </a:r>
          </a:p>
          <a:p>
            <a:r>
              <a:rPr lang="en-US" dirty="0"/>
              <a:t>Love can also be analyzed through its different dimensions:</a:t>
            </a:r>
          </a:p>
          <a:p>
            <a:pPr lvl="1"/>
            <a:r>
              <a:rPr lang="en-US" b="1" dirty="0"/>
              <a:t>Romantic love</a:t>
            </a:r>
            <a:r>
              <a:rPr lang="en-US" dirty="0"/>
              <a:t>: Intense emotional attraction and connection between two individuals, often involving passion, intimacy, and commitment.</a:t>
            </a:r>
          </a:p>
          <a:p>
            <a:pPr lvl="1"/>
            <a:r>
              <a:rPr lang="en-US" b="1" dirty="0"/>
              <a:t>Familial love</a:t>
            </a:r>
            <a:r>
              <a:rPr lang="en-US" dirty="0"/>
              <a:t>: The deep bond and care shared within family relationships, like that between parents and children.</a:t>
            </a:r>
          </a:p>
          <a:p>
            <a:pPr lvl="1"/>
            <a:r>
              <a:rPr lang="en-US" b="1" dirty="0"/>
              <a:t>Platonic love</a:t>
            </a:r>
            <a:r>
              <a:rPr lang="en-US" dirty="0"/>
              <a:t>: Affection and close connection without romantic or sexual elements, often seen in friendships.</a:t>
            </a:r>
          </a:p>
          <a:p>
            <a:pPr lvl="1"/>
            <a:r>
              <a:rPr lang="en-US" b="1" dirty="0"/>
              <a:t>Self-love</a:t>
            </a:r>
            <a:r>
              <a:rPr lang="en-US" dirty="0"/>
              <a:t>: Valuing oneself, taking care of one's well-being, and embracing self-compassion.</a:t>
            </a:r>
          </a:p>
          <a:p>
            <a:endParaRPr lang="en-ZA" dirty="0"/>
          </a:p>
        </p:txBody>
      </p:sp>
    </p:spTree>
    <p:extLst>
      <p:ext uri="{BB962C8B-B14F-4D97-AF65-F5344CB8AC3E}">
        <p14:creationId xmlns:p14="http://schemas.microsoft.com/office/powerpoint/2010/main" val="2608035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2" name="Rectangle 21">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light shaped in a heart against a blue linear background">
            <a:extLst>
              <a:ext uri="{FF2B5EF4-FFF2-40B4-BE49-F238E27FC236}">
                <a16:creationId xmlns:a16="http://schemas.microsoft.com/office/drawing/2014/main" id="{6FD5569D-11BF-BC74-BCCC-59F1746B398B}"/>
              </a:ext>
            </a:extLst>
          </p:cNvPr>
          <p:cNvPicPr>
            <a:picLocks noChangeAspect="1"/>
          </p:cNvPicPr>
          <p:nvPr/>
        </p:nvPicPr>
        <p:blipFill>
          <a:blip r:embed="rId2">
            <a:alphaModFix amt="40000"/>
          </a:blip>
          <a:srcRect t="1983" b="13748"/>
          <a:stretch/>
        </p:blipFill>
        <p:spPr>
          <a:xfrm>
            <a:off x="-572473" y="10"/>
            <a:ext cx="12191979" cy="6857990"/>
          </a:xfrm>
          <a:prstGeom prst="rect">
            <a:avLst/>
          </a:prstGeom>
        </p:spPr>
      </p:pic>
      <p:sp>
        <p:nvSpPr>
          <p:cNvPr id="2" name="Title 1">
            <a:extLst>
              <a:ext uri="{FF2B5EF4-FFF2-40B4-BE49-F238E27FC236}">
                <a16:creationId xmlns:a16="http://schemas.microsoft.com/office/drawing/2014/main" id="{21BDC0F4-0D06-BFB3-74F7-92C1C42BDCA3}"/>
              </a:ext>
            </a:extLst>
          </p:cNvPr>
          <p:cNvSpPr>
            <a:spLocks noGrp="1"/>
          </p:cNvSpPr>
          <p:nvPr>
            <p:ph type="ctrTitle"/>
          </p:nvPr>
        </p:nvSpPr>
        <p:spPr>
          <a:xfrm>
            <a:off x="838200" y="365125"/>
            <a:ext cx="10515600" cy="1325563"/>
          </a:xfrm>
        </p:spPr>
        <p:txBody>
          <a:bodyPr vert="horz" lIns="91440" tIns="45720" rIns="91440" bIns="45720" rtlCol="0" anchor="ctr">
            <a:normAutofit fontScale="90000"/>
          </a:bodyPr>
          <a:lstStyle/>
          <a:p>
            <a:pPr>
              <a:lnSpc>
                <a:spcPct val="90000"/>
              </a:lnSpc>
            </a:pPr>
            <a:r>
              <a:rPr lang="en-US" sz="4500" dirty="0"/>
              <a:t>Studies: Frequency within Society of each love</a:t>
            </a:r>
          </a:p>
        </p:txBody>
      </p:sp>
      <p:sp>
        <p:nvSpPr>
          <p:cNvPr id="24" name="Rectangle 6">
            <a:extLst>
              <a:ext uri="{FF2B5EF4-FFF2-40B4-BE49-F238E27FC236}">
                <a16:creationId xmlns:a16="http://schemas.microsoft.com/office/drawing/2014/main" id="{1CA8A97F-67F0-4D5F-A850-0C30727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67DB17BE-7F52-631F-9B6D-86D522305D17}"/>
              </a:ext>
            </a:extLst>
          </p:cNvPr>
          <p:cNvSpPr>
            <a:spLocks noGrp="1"/>
          </p:cNvSpPr>
          <p:nvPr>
            <p:ph type="subTitle" idx="1"/>
          </p:nvPr>
        </p:nvSpPr>
        <p:spPr>
          <a:xfrm>
            <a:off x="838200" y="2004446"/>
            <a:ext cx="10515600" cy="4176897"/>
          </a:xfrm>
        </p:spPr>
        <p:txBody>
          <a:bodyPr vert="horz" lIns="91440" tIns="45720" rIns="91440" bIns="45720" rtlCol="0">
            <a:normAutofit/>
          </a:bodyPr>
          <a:lstStyle/>
          <a:p>
            <a:pPr indent="-228600">
              <a:buFont typeface="Arial" panose="020B0604020202020204" pitchFamily="34" charset="0"/>
              <a:buChar char="•"/>
            </a:pPr>
            <a:r>
              <a:rPr lang="en-US" b="1" dirty="0"/>
              <a:t>This is According to studies</a:t>
            </a:r>
          </a:p>
          <a:p>
            <a:pPr indent="-228600">
              <a:buFont typeface="Arial" panose="020B0604020202020204" pitchFamily="34" charset="0"/>
              <a:buChar char="•"/>
            </a:pPr>
            <a:r>
              <a:rPr lang="en-US" b="1" dirty="0"/>
              <a:t>1. Familial love:</a:t>
            </a:r>
            <a:r>
              <a:rPr lang="en-ZA" dirty="0"/>
              <a:t>Very high</a:t>
            </a:r>
            <a:endParaRPr lang="en-US" b="1" dirty="0"/>
          </a:p>
          <a:p>
            <a:pPr indent="-228600">
              <a:buFont typeface="Arial" panose="020B0604020202020204" pitchFamily="34" charset="0"/>
              <a:buChar char="•"/>
            </a:pPr>
            <a:r>
              <a:rPr lang="en-US" b="1" dirty="0"/>
              <a:t>2. Platonic love: </a:t>
            </a:r>
            <a:r>
              <a:rPr lang="en-ZA" dirty="0"/>
              <a:t>high</a:t>
            </a:r>
            <a:endParaRPr lang="en-US" b="1" dirty="0"/>
          </a:p>
          <a:p>
            <a:pPr indent="-228600">
              <a:buFont typeface="Arial" panose="020B0604020202020204" pitchFamily="34" charset="0"/>
              <a:buChar char="•"/>
            </a:pPr>
            <a:r>
              <a:rPr lang="en-US" b="1" dirty="0"/>
              <a:t>3. Romantic love: </a:t>
            </a:r>
            <a:r>
              <a:rPr lang="en-ZA" dirty="0"/>
              <a:t>Moderate</a:t>
            </a:r>
            <a:endParaRPr lang="en-US" b="1" dirty="0"/>
          </a:p>
          <a:p>
            <a:pPr indent="-228600">
              <a:buFont typeface="Arial" panose="020B0604020202020204" pitchFamily="34" charset="0"/>
              <a:buChar char="•"/>
            </a:pPr>
            <a:r>
              <a:rPr lang="en-US" b="1" dirty="0"/>
              <a:t>4. Self-love:</a:t>
            </a:r>
            <a:r>
              <a:rPr lang="en-ZA" dirty="0"/>
              <a:t>Lower</a:t>
            </a:r>
            <a:endParaRPr lang="en-US" dirty="0"/>
          </a:p>
        </p:txBody>
      </p:sp>
    </p:spTree>
    <p:extLst>
      <p:ext uri="{BB962C8B-B14F-4D97-AF65-F5344CB8AC3E}">
        <p14:creationId xmlns:p14="http://schemas.microsoft.com/office/powerpoint/2010/main" val="221320257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D7859-9B24-5E5A-288A-0546192131F9}"/>
              </a:ext>
            </a:extLst>
          </p:cNvPr>
          <p:cNvSpPr>
            <a:spLocks noGrp="1"/>
          </p:cNvSpPr>
          <p:nvPr>
            <p:ph type="title"/>
          </p:nvPr>
        </p:nvSpPr>
        <p:spPr/>
        <p:txBody>
          <a:bodyPr>
            <a:normAutofit fontScale="90000"/>
          </a:bodyPr>
          <a:lstStyle/>
          <a:p>
            <a:r>
              <a:rPr lang="en-US" dirty="0"/>
              <a:t>Very high</a:t>
            </a:r>
            <a:br>
              <a:rPr lang="en-US" dirty="0"/>
            </a:br>
            <a:r>
              <a:rPr lang="en-US" dirty="0"/>
              <a:t>:</a:t>
            </a:r>
            <a:r>
              <a:rPr lang="en-ZA" dirty="0"/>
              <a:t>Familial Love</a:t>
            </a:r>
          </a:p>
        </p:txBody>
      </p:sp>
      <p:sp>
        <p:nvSpPr>
          <p:cNvPr id="3" name="Content Placeholder 2">
            <a:extLst>
              <a:ext uri="{FF2B5EF4-FFF2-40B4-BE49-F238E27FC236}">
                <a16:creationId xmlns:a16="http://schemas.microsoft.com/office/drawing/2014/main" id="{BA314778-AA80-35CC-0C13-B3979BE4C28B}"/>
              </a:ext>
            </a:extLst>
          </p:cNvPr>
          <p:cNvSpPr>
            <a:spLocks noGrp="1"/>
          </p:cNvSpPr>
          <p:nvPr>
            <p:ph idx="1"/>
          </p:nvPr>
        </p:nvSpPr>
        <p:spPr/>
        <p:txBody>
          <a:bodyPr>
            <a:normAutofit/>
          </a:bodyPr>
          <a:lstStyle/>
          <a:p>
            <a:r>
              <a:rPr lang="en-US" b="1" dirty="0"/>
              <a:t>Frequency</a:t>
            </a:r>
            <a:r>
              <a:rPr lang="en-US" dirty="0"/>
              <a:t>: Very high</a:t>
            </a:r>
          </a:p>
          <a:p>
            <a:r>
              <a:rPr lang="en-US" b="1" dirty="0"/>
              <a:t>Study</a:t>
            </a:r>
            <a:r>
              <a:rPr lang="en-US" dirty="0"/>
              <a:t>: Attachment Theory (John Bowlby and Mary Ainsworth) highlights that almost everyone forms deep familial bonds with caregivers, especially during early childhood, which significantly influences emotional development.</a:t>
            </a:r>
          </a:p>
          <a:p>
            <a:r>
              <a:rPr lang="en-US" b="1" dirty="0"/>
              <a:t>Study</a:t>
            </a:r>
            <a:r>
              <a:rPr lang="en-US" dirty="0"/>
              <a:t>: A Pew Research Center study found that family is the most commonly reported source of meaning and fulfillment for individuals across different cultures.</a:t>
            </a:r>
          </a:p>
          <a:p>
            <a:r>
              <a:rPr lang="en-US" b="1" dirty="0"/>
              <a:t>General Pattern</a:t>
            </a:r>
            <a:r>
              <a:rPr lang="en-US" dirty="0"/>
              <a:t>: Familial love is a universal aspect of human relationships, as nearly everyone experiences a bond with parents, siblings, or extended family members. These relationships are often lifelong and foundational, contributing to the high frequency of familial love.</a:t>
            </a:r>
            <a:endParaRPr lang="en-ZA" dirty="0"/>
          </a:p>
        </p:txBody>
      </p:sp>
    </p:spTree>
    <p:extLst>
      <p:ext uri="{BB962C8B-B14F-4D97-AF65-F5344CB8AC3E}">
        <p14:creationId xmlns:p14="http://schemas.microsoft.com/office/powerpoint/2010/main" val="1178999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45C33-D190-B387-D5BE-A53307FBE4FB}"/>
              </a:ext>
            </a:extLst>
          </p:cNvPr>
          <p:cNvSpPr>
            <a:spLocks noGrp="1"/>
          </p:cNvSpPr>
          <p:nvPr>
            <p:ph type="title"/>
          </p:nvPr>
        </p:nvSpPr>
        <p:spPr/>
        <p:txBody>
          <a:bodyPr/>
          <a:lstStyle/>
          <a:p>
            <a:r>
              <a:rPr lang="en-ZA" dirty="0" err="1"/>
              <a:t>High:Platonic</a:t>
            </a:r>
            <a:r>
              <a:rPr lang="en-ZA" dirty="0"/>
              <a:t> Love</a:t>
            </a:r>
          </a:p>
        </p:txBody>
      </p:sp>
      <p:sp>
        <p:nvSpPr>
          <p:cNvPr id="3" name="Content Placeholder 2">
            <a:extLst>
              <a:ext uri="{FF2B5EF4-FFF2-40B4-BE49-F238E27FC236}">
                <a16:creationId xmlns:a16="http://schemas.microsoft.com/office/drawing/2014/main" id="{9B51A081-468D-7ED0-44F9-65D76AD63AAD}"/>
              </a:ext>
            </a:extLst>
          </p:cNvPr>
          <p:cNvSpPr>
            <a:spLocks noGrp="1"/>
          </p:cNvSpPr>
          <p:nvPr>
            <p:ph idx="1"/>
          </p:nvPr>
        </p:nvSpPr>
        <p:spPr/>
        <p:txBody>
          <a:bodyPr/>
          <a:lstStyle/>
          <a:p>
            <a:r>
              <a:rPr lang="en-US" b="1" dirty="0"/>
              <a:t>Frequency</a:t>
            </a:r>
            <a:r>
              <a:rPr lang="en-US" dirty="0"/>
              <a:t>: High</a:t>
            </a:r>
          </a:p>
          <a:p>
            <a:r>
              <a:rPr lang="en-US" b="1" dirty="0"/>
              <a:t>Study</a:t>
            </a:r>
            <a:r>
              <a:rPr lang="en-US" dirty="0"/>
              <a:t>: Research by Robin Dunbar on social circles and the "Dunbar’s Number" (the idea that most people maintain about 5 close friendships) supports the frequent presence of platonic love in everyday life.</a:t>
            </a:r>
          </a:p>
          <a:p>
            <a:r>
              <a:rPr lang="en-US" b="1" dirty="0"/>
              <a:t>Study</a:t>
            </a:r>
            <a:r>
              <a:rPr lang="en-US" dirty="0"/>
              <a:t>: A study published in PLOS Medicine found that strong social connections, including friendships, are vital for both physical and emotional health and longevity.</a:t>
            </a:r>
          </a:p>
          <a:p>
            <a:r>
              <a:rPr lang="en-US" b="1" dirty="0"/>
              <a:t>General Pattern</a:t>
            </a:r>
            <a:r>
              <a:rPr lang="en-US" dirty="0"/>
              <a:t>: Friendships play a key role in social interaction, often forming in schools, workplaces, and community settings. Platonic relationships offer emotional support and stability, making this type of love widespread and frequent in society.</a:t>
            </a:r>
            <a:endParaRPr lang="en-ZA" dirty="0"/>
          </a:p>
        </p:txBody>
      </p:sp>
    </p:spTree>
    <p:extLst>
      <p:ext uri="{BB962C8B-B14F-4D97-AF65-F5344CB8AC3E}">
        <p14:creationId xmlns:p14="http://schemas.microsoft.com/office/powerpoint/2010/main" val="3158906996"/>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A6D3478-2986-4664-940C-67E0CAA21E0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116C154-5A0F-4CDC-8C15-D2E21584649C}">
  <ds:schemaRefs>
    <ds:schemaRef ds:uri="http://schemas.microsoft.com/sharepoint/v3/contenttype/forms"/>
  </ds:schemaRefs>
</ds:datastoreItem>
</file>

<file path=customXml/itemProps3.xml><?xml version="1.0" encoding="utf-8"?>
<ds:datastoreItem xmlns:ds="http://schemas.openxmlformats.org/officeDocument/2006/customXml" ds:itemID="{956C3F92-CC28-42D8-BF09-0770755510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{3D1D4954-3AC7-46E1-8515-96298974F745}tf56535239_win32</Template>
  <TotalTime>105</TotalTime>
  <Words>1746</Words>
  <Application>Microsoft Office PowerPoint</Application>
  <PresentationFormat>Widescreen</PresentationFormat>
  <Paragraphs>81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Google Sans</vt:lpstr>
      <vt:lpstr>Modern Love</vt:lpstr>
      <vt:lpstr>The Hand</vt:lpstr>
      <vt:lpstr>SketchyVTI</vt:lpstr>
      <vt:lpstr>Big Dog Tings</vt:lpstr>
      <vt:lpstr>Against</vt:lpstr>
      <vt:lpstr>Break Down of statement</vt:lpstr>
      <vt:lpstr>Against:Actual Statement</vt:lpstr>
      <vt:lpstr>Opening Statement/Position</vt:lpstr>
      <vt:lpstr>Define love</vt:lpstr>
      <vt:lpstr>Studies: Frequency within Society of each love</vt:lpstr>
      <vt:lpstr>Very high :Familial Love</vt:lpstr>
      <vt:lpstr>High:Platonic Love</vt:lpstr>
      <vt:lpstr>Moderate:Romantic Love</vt:lpstr>
      <vt:lpstr>Lower:Self-love</vt:lpstr>
      <vt:lpstr>Logically: Frequency within Society of each love</vt:lpstr>
      <vt:lpstr>National birth rate</vt:lpstr>
      <vt:lpstr>Demographic Dynamics and Fertility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Ndaedzo Austin Mukhuba</dc:creator>
  <cp:lastModifiedBy>Ndaedzo Austin Mukhuba</cp:lastModifiedBy>
  <cp:revision>3</cp:revision>
  <dcterms:created xsi:type="dcterms:W3CDTF">2024-10-14T20:08:30Z</dcterms:created>
  <dcterms:modified xsi:type="dcterms:W3CDTF">2024-10-14T21:53:39Z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