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Teko"/>
      <p:regular r:id="rId19"/>
      <p:bold r:id="rId20"/>
    </p:embeddedFont>
    <p:embeddedFont>
      <p:font typeface="Garamond"/>
      <p:regular r:id="rId21"/>
      <p:bold r:id="rId22"/>
      <p:italic r:id="rId23"/>
      <p:boldItalic r:id="rId24"/>
    </p:embeddedFont>
    <p:embeddedFont>
      <p:font typeface="Bodoni"/>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gqrBb4cBD3I6UpTWPAflsMqCb/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Teko-bold.fntdata"/><Relationship Id="rId22" Type="http://schemas.openxmlformats.org/officeDocument/2006/relationships/font" Target="fonts/Garamond-bold.fntdata"/><Relationship Id="rId21" Type="http://schemas.openxmlformats.org/officeDocument/2006/relationships/font" Target="fonts/Garamond-regular.fntdata"/><Relationship Id="rId24" Type="http://schemas.openxmlformats.org/officeDocument/2006/relationships/font" Target="fonts/Garamond-boldItalic.fntdata"/><Relationship Id="rId23" Type="http://schemas.openxmlformats.org/officeDocument/2006/relationships/font" Target="fonts/Garamon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odoni-bold.fntdata"/><Relationship Id="rId25" Type="http://schemas.openxmlformats.org/officeDocument/2006/relationships/font" Target="fonts/Bodoni-regular.fntdata"/><Relationship Id="rId28" Type="http://schemas.openxmlformats.org/officeDocument/2006/relationships/font" Target="fonts/Bodoni-boldItalic.fntdata"/><Relationship Id="rId27" Type="http://schemas.openxmlformats.org/officeDocument/2006/relationships/font" Target="fonts/Bodoni-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Teko-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061ba38cea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g3061ba38cea_0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3061ba38cea_0_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061ba38cea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3061ba38cea_0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3061ba38cea_0_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061ba38cea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3061ba38cea_0_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3061ba38cea_0_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061ba38cea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g3061ba38cea_0_1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3061ba38cea_0_10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061ba38cea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g3061ba38cea_0_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3061ba38cea_0_1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06024e19f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306024e19f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306024e19f0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06024e19f0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g306024e19f0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306024e19f0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061ba38cea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3061ba38cea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3061ba38cea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061ba38cea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3061ba38cea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3061ba38cea_0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061ba38cea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3061ba38cea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3061ba38cea_0_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061ba38cea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3061ba38cea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3061ba38cea_0_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061ba38cea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3061ba38cea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3061ba38cea_0_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0" name="Shape 20"/>
        <p:cNvGrpSpPr/>
        <p:nvPr/>
      </p:nvGrpSpPr>
      <p:grpSpPr>
        <a:xfrm>
          <a:off x="0" y="0"/>
          <a:ext cx="0" cy="0"/>
          <a:chOff x="0" y="0"/>
          <a:chExt cx="0" cy="0"/>
        </a:xfrm>
      </p:grpSpPr>
      <p:grpSp>
        <p:nvGrpSpPr>
          <p:cNvPr id="21" name="Google Shape;21;p11"/>
          <p:cNvGrpSpPr/>
          <p:nvPr/>
        </p:nvGrpSpPr>
        <p:grpSpPr>
          <a:xfrm>
            <a:off x="0" y="0"/>
            <a:ext cx="12188825" cy="6872226"/>
            <a:chOff x="0" y="0"/>
            <a:chExt cx="12188825" cy="6872226"/>
          </a:xfrm>
        </p:grpSpPr>
        <p:pic>
          <p:nvPicPr>
            <p:cNvPr descr="HD-PanelTitle-V.png" id="22" name="Google Shape;22;p1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3" name="Google Shape;23;p11"/>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Title-UniformTrim.png" id="24" name="Google Shape;24;p11"/>
            <p:cNvPicPr preferRelativeResize="0"/>
            <p:nvPr/>
          </p:nvPicPr>
          <p:blipFill rotWithShape="1">
            <a:blip r:embed="rId3">
              <a:alphaModFix/>
            </a:blip>
            <a:srcRect b="0" l="2" r="47673" t="0"/>
            <a:stretch/>
          </p:blipFill>
          <p:spPr>
            <a:xfrm rot="5400000">
              <a:off x="5245268" y="530352"/>
              <a:ext cx="1673352" cy="612648"/>
            </a:xfrm>
            <a:prstGeom prst="rect">
              <a:avLst/>
            </a:prstGeom>
            <a:noFill/>
            <a:ln>
              <a:noFill/>
            </a:ln>
          </p:spPr>
        </p:pic>
        <p:pic>
          <p:nvPicPr>
            <p:cNvPr descr="HDRibbonTitle-UniformTrim.png" id="25" name="Google Shape;25;p11"/>
            <p:cNvPicPr preferRelativeResize="0"/>
            <p:nvPr/>
          </p:nvPicPr>
          <p:blipFill rotWithShape="1">
            <a:blip r:embed="rId3">
              <a:alphaModFix/>
            </a:blip>
            <a:srcRect b="0" l="0" r="48819" t="0"/>
            <a:stretch/>
          </p:blipFill>
          <p:spPr>
            <a:xfrm rot="5400000">
              <a:off x="5263556" y="5747514"/>
              <a:ext cx="1636776" cy="612648"/>
            </a:xfrm>
            <a:prstGeom prst="rect">
              <a:avLst/>
            </a:prstGeom>
            <a:noFill/>
            <a:ln>
              <a:noFill/>
            </a:ln>
          </p:spPr>
        </p:pic>
      </p:grpSp>
      <p:sp>
        <p:nvSpPr>
          <p:cNvPr id="26" name="Google Shape;26;p11"/>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p:txBody>
      </p:sp>
      <p:sp>
        <p:nvSpPr>
          <p:cNvPr id="28" name="Google Shape;28;p11"/>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1"/>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1"/>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1" name="Google Shape;31;p11"/>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9" name="Shape 89"/>
        <p:cNvGrpSpPr/>
        <p:nvPr/>
      </p:nvGrpSpPr>
      <p:grpSpPr>
        <a:xfrm>
          <a:off x="0" y="0"/>
          <a:ext cx="0" cy="0"/>
          <a:chOff x="0" y="0"/>
          <a:chExt cx="0" cy="0"/>
        </a:xfrm>
      </p:grpSpPr>
      <p:sp>
        <p:nvSpPr>
          <p:cNvPr id="90" name="Google Shape;90;p20"/>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0"/>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92" name="Google Shape;92;p20"/>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SzPts val="1610"/>
              <a:buNone/>
              <a:defRPr sz="14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93" name="Google Shape;93;p2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6" name="Shape 96"/>
        <p:cNvGrpSpPr/>
        <p:nvPr/>
      </p:nvGrpSpPr>
      <p:grpSpPr>
        <a:xfrm>
          <a:off x="0" y="0"/>
          <a:ext cx="0" cy="0"/>
          <a:chOff x="0" y="0"/>
          <a:chExt cx="0" cy="0"/>
        </a:xfrm>
      </p:grpSpPr>
      <p:sp>
        <p:nvSpPr>
          <p:cNvPr id="97" name="Google Shape;97;p21"/>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1"/>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99" name="Google Shape;99;p2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2" name="Google Shape;102;p21"/>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3" name="Shape 103"/>
        <p:cNvGrpSpPr/>
        <p:nvPr/>
      </p:nvGrpSpPr>
      <p:grpSpPr>
        <a:xfrm>
          <a:off x="0" y="0"/>
          <a:ext cx="0" cy="0"/>
          <a:chOff x="0" y="0"/>
          <a:chExt cx="0" cy="0"/>
        </a:xfrm>
      </p:grpSpPr>
      <p:sp>
        <p:nvSpPr>
          <p:cNvPr id="104" name="Google Shape;104;p22"/>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2"/>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rmAutofit/>
          </a:bodyPr>
          <a:lstStyle>
            <a:lvl1pPr indent="-228600" lvl="0" marL="457200" algn="r">
              <a:spcBef>
                <a:spcPts val="400"/>
              </a:spcBef>
              <a:spcAft>
                <a:spcPts val="0"/>
              </a:spcAft>
              <a:buSzPts val="2300"/>
              <a:buFont typeface="Garamond"/>
              <a:buNone/>
              <a:defRPr sz="2000"/>
            </a:lvl1pPr>
            <a:lvl2pPr indent="-228600" lvl="1" marL="914400" algn="l">
              <a:spcBef>
                <a:spcPts val="600"/>
              </a:spcBef>
              <a:spcAft>
                <a:spcPts val="0"/>
              </a:spcAft>
              <a:buSzPts val="2300"/>
              <a:buFont typeface="Garamond"/>
              <a:buNone/>
              <a:defRPr/>
            </a:lvl2pPr>
            <a:lvl3pPr indent="-228600" lvl="2" marL="1371600" algn="l">
              <a:spcBef>
                <a:spcPts val="600"/>
              </a:spcBef>
              <a:spcAft>
                <a:spcPts val="0"/>
              </a:spcAft>
              <a:buSzPts val="2070"/>
              <a:buFont typeface="Garamond"/>
              <a:buNone/>
              <a:defRPr/>
            </a:lvl3pPr>
            <a:lvl4pPr indent="-228600" lvl="3" marL="1828800" algn="l">
              <a:spcBef>
                <a:spcPts val="600"/>
              </a:spcBef>
              <a:spcAft>
                <a:spcPts val="0"/>
              </a:spcAft>
              <a:buSzPts val="1840"/>
              <a:buFont typeface="Garamond"/>
              <a:buNone/>
              <a:defRPr/>
            </a:lvl4pPr>
            <a:lvl5pPr indent="-228600" lvl="4" marL="2286000" algn="l">
              <a:spcBef>
                <a:spcPts val="600"/>
              </a:spcBef>
              <a:spcAft>
                <a:spcPts val="0"/>
              </a:spcAft>
              <a:buSzPts val="1610"/>
              <a:buFont typeface="Garamond"/>
              <a:buNone/>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06" name="Google Shape;106;p22"/>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07" name="Google Shape;107;p2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0" name="Google Shape;110;p22"/>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dk1"/>
                </a:solidFill>
                <a:latin typeface="Garamond"/>
                <a:ea typeface="Garamond"/>
                <a:cs typeface="Garamond"/>
                <a:sym typeface="Garamond"/>
              </a:rPr>
              <a:t>“</a:t>
            </a:r>
            <a:endParaRPr/>
          </a:p>
        </p:txBody>
      </p:sp>
      <p:sp>
        <p:nvSpPr>
          <p:cNvPr id="111" name="Google Shape;111;p22"/>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8000" u="none" cap="none" strike="noStrike">
                <a:solidFill>
                  <a:schemeClr val="dk1"/>
                </a:solidFill>
                <a:latin typeface="Garamond"/>
                <a:ea typeface="Garamond"/>
                <a:cs typeface="Garamond"/>
                <a:sym typeface="Garamond"/>
              </a:rPr>
              <a:t>”</a:t>
            </a:r>
            <a:endParaRPr/>
          </a:p>
        </p:txBody>
      </p:sp>
      <p:cxnSp>
        <p:nvCxnSpPr>
          <p:cNvPr id="112" name="Google Shape;112;p22"/>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3" name="Shape 113"/>
        <p:cNvGrpSpPr/>
        <p:nvPr/>
      </p:nvGrpSpPr>
      <p:grpSpPr>
        <a:xfrm>
          <a:off x="0" y="0"/>
          <a:ext cx="0" cy="0"/>
          <a:chOff x="0" y="0"/>
          <a:chExt cx="0" cy="0"/>
        </a:xfrm>
      </p:grpSpPr>
      <p:sp>
        <p:nvSpPr>
          <p:cNvPr id="114" name="Google Shape;114;p23"/>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3"/>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6" name="Google Shape;116;p2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9" name="Shape 119"/>
        <p:cNvGrpSpPr/>
        <p:nvPr/>
      </p:nvGrpSpPr>
      <p:grpSpPr>
        <a:xfrm>
          <a:off x="0" y="0"/>
          <a:ext cx="0" cy="0"/>
          <a:chOff x="0" y="0"/>
          <a:chExt cx="0" cy="0"/>
        </a:xfrm>
      </p:grpSpPr>
      <p:sp>
        <p:nvSpPr>
          <p:cNvPr id="120" name="Google Shape;120;p24"/>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4"/>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2" name="Google Shape;122;p24"/>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3" name="Google Shape;123;p2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6" name="Google Shape;126;p24"/>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dk1"/>
                </a:solidFill>
                <a:latin typeface="Garamond"/>
                <a:ea typeface="Garamond"/>
                <a:cs typeface="Garamond"/>
                <a:sym typeface="Garamond"/>
              </a:rPr>
              <a:t>“</a:t>
            </a:r>
            <a:endParaRPr/>
          </a:p>
        </p:txBody>
      </p:sp>
      <p:sp>
        <p:nvSpPr>
          <p:cNvPr id="127" name="Google Shape;127;p24"/>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8000" u="none" cap="none" strike="noStrike">
                <a:solidFill>
                  <a:schemeClr val="dk1"/>
                </a:solidFill>
                <a:latin typeface="Garamond"/>
                <a:ea typeface="Garamond"/>
                <a:cs typeface="Garamond"/>
                <a:sym typeface="Garamond"/>
              </a:rPr>
              <a:t>”</a:t>
            </a:r>
            <a:endParaRPr/>
          </a:p>
        </p:txBody>
      </p:sp>
      <p:cxnSp>
        <p:nvCxnSpPr>
          <p:cNvPr id="128" name="Google Shape;128;p24"/>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9" name="Shape 129"/>
        <p:cNvGrpSpPr/>
        <p:nvPr/>
      </p:nvGrpSpPr>
      <p:grpSpPr>
        <a:xfrm>
          <a:off x="0" y="0"/>
          <a:ext cx="0" cy="0"/>
          <a:chOff x="0" y="0"/>
          <a:chExt cx="0" cy="0"/>
        </a:xfrm>
      </p:grpSpPr>
      <p:sp>
        <p:nvSpPr>
          <p:cNvPr id="130" name="Google Shape;130;p25"/>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5"/>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3220"/>
              <a:buNone/>
              <a:defRPr sz="2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32" name="Google Shape;132;p25"/>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33" name="Google Shape;133;p2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36" name="Google Shape;136;p25"/>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7" name="Shape 137"/>
        <p:cNvGrpSpPr/>
        <p:nvPr/>
      </p:nvGrpSpPr>
      <p:grpSpPr>
        <a:xfrm>
          <a:off x="0" y="0"/>
          <a:ext cx="0" cy="0"/>
          <a:chOff x="0" y="0"/>
          <a:chExt cx="0" cy="0"/>
        </a:xfrm>
      </p:grpSpPr>
      <p:sp>
        <p:nvSpPr>
          <p:cNvPr id="138" name="Google Shape;138;p2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6"/>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0" name="Google Shape;140;p2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43" name="Google Shape;143;p26"/>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4" name="Shape 144"/>
        <p:cNvGrpSpPr/>
        <p:nvPr/>
      </p:nvGrpSpPr>
      <p:grpSpPr>
        <a:xfrm>
          <a:off x="0" y="0"/>
          <a:ext cx="0" cy="0"/>
          <a:chOff x="0" y="0"/>
          <a:chExt cx="0" cy="0"/>
        </a:xfrm>
      </p:grpSpPr>
      <p:sp>
        <p:nvSpPr>
          <p:cNvPr id="145" name="Google Shape;145;p27"/>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7"/>
          <p:cNvSpPr txBox="1"/>
          <p:nvPr>
            <p:ph idx="1" type="body"/>
          </p:nvPr>
        </p:nvSpPr>
        <p:spPr>
          <a:xfrm rot="5400000">
            <a:off x="2565043" y="-287514"/>
            <a:ext cx="4893734" cy="743302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7" name="Google Shape;147;p2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50" name="Google Shape;150;p27"/>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cxnSp>
        <p:nvCxnSpPr>
          <p:cNvPr id="33" name="Google Shape;33;p12"/>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4" name="Google Shape;34;p1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36" name="Google Shape;36;p1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1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3"/>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42" name="Google Shape;42;p13"/>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43" name="Google Shape;43;p1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6" name="Google Shape;46;p13"/>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1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2" name="Google Shape;52;p14"/>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15"/>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4400"/>
              <a:buFont typeface="Garamond"/>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5"/>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56" name="Google Shape;56;p1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9" name="Google Shape;59;p15"/>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1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6"/>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63" name="Google Shape;63;p16"/>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64" name="Google Shape;64;p16"/>
          <p:cNvSpPr txBox="1"/>
          <p:nvPr>
            <p:ph idx="3" type="body"/>
          </p:nvPr>
        </p:nvSpPr>
        <p:spPr>
          <a:xfrm>
            <a:off x="6180671"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65" name="Google Shape;65;p16"/>
          <p:cNvSpPr txBox="1"/>
          <p:nvPr>
            <p:ph idx="4" type="body"/>
          </p:nvPr>
        </p:nvSpPr>
        <p:spPr>
          <a:xfrm>
            <a:off x="6180671"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66" name="Google Shape;66;p1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9" name="Google Shape;69;p16"/>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1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18"/>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8"/>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77" name="Google Shape;77;p18"/>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840"/>
              <a:buNone/>
              <a:defRPr sz="16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78" name="Google Shape;78;p1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18"/>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19"/>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800"/>
              <a:buFont typeface="Garamond"/>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9"/>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5" name="Google Shape;85;p19"/>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SzPts val="2070"/>
              <a:buNone/>
              <a:defRPr sz="18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6" name="Google Shape;86;p1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1.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4.jpg"/><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10"/>
          <p:cNvGrpSpPr/>
          <p:nvPr/>
        </p:nvGrpSpPr>
        <p:grpSpPr>
          <a:xfrm>
            <a:off x="0" y="0"/>
            <a:ext cx="12188825" cy="6856215"/>
            <a:chOff x="0" y="0"/>
            <a:chExt cx="12188825" cy="6856215"/>
          </a:xfrm>
        </p:grpSpPr>
        <p:pic>
          <p:nvPicPr>
            <p:cNvPr descr="HD-PanelContent-V.png" id="11" name="Google Shape;11;p1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 name="Google Shape;12;p10"/>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Content-UniformTrim.png" id="13" name="Google Shape;13;p10"/>
            <p:cNvPicPr preferRelativeResize="0"/>
            <p:nvPr/>
          </p:nvPicPr>
          <p:blipFill rotWithShape="1">
            <a:blip r:embed="rId3">
              <a:alphaModFix/>
            </a:blip>
            <a:srcRect b="0" l="0" r="5093" t="0"/>
            <a:stretch/>
          </p:blipFill>
          <p:spPr>
            <a:xfrm rot="5400000">
              <a:off x="5706471" y="76265"/>
              <a:ext cx="758952" cy="606425"/>
            </a:xfrm>
            <a:prstGeom prst="rect">
              <a:avLst/>
            </a:prstGeom>
            <a:noFill/>
            <a:ln>
              <a:noFill/>
            </a:ln>
          </p:spPr>
        </p:pic>
        <p:pic>
          <p:nvPicPr>
            <p:cNvPr descr="HDRibbonContent-UniformTrim.png" id="14" name="Google Shape;14;p10"/>
            <p:cNvPicPr preferRelativeResize="0"/>
            <p:nvPr/>
          </p:nvPicPr>
          <p:blipFill rotWithShape="1">
            <a:blip r:embed="rId3">
              <a:alphaModFix/>
            </a:blip>
            <a:srcRect b="0" l="0" r="5093" t="0"/>
            <a:stretch/>
          </p:blipFill>
          <p:spPr>
            <a:xfrm rot="5400000">
              <a:off x="5706470" y="6173526"/>
              <a:ext cx="758952" cy="606425"/>
            </a:xfrm>
            <a:prstGeom prst="rect">
              <a:avLst/>
            </a:prstGeom>
            <a:noFill/>
            <a:ln>
              <a:noFill/>
            </a:ln>
          </p:spPr>
        </p:pic>
      </p:grpSp>
      <p:sp>
        <p:nvSpPr>
          <p:cNvPr id="15" name="Google Shape;15;p10"/>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6" name="Google Shape;16;p10"/>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7" name="Google Shape;17;p1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8" name="Google Shape;18;p1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9" name="Google Shape;19;p1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hyperlink" Target="https://www.researchgate.net/publication/370756881_Workforce_Diversity_and_Academic_Staff_Productivity_in_Private_Chartered_Universities_in_Central_Uganda" TargetMode="External"/><Relationship Id="rId4" Type="http://schemas.openxmlformats.org/officeDocument/2006/relationships/hyperlink" Target="https://doi.org/10.59765/vari729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
          <p:cNvSpPr txBox="1"/>
          <p:nvPr>
            <p:ph type="ctrTitle"/>
          </p:nvPr>
        </p:nvSpPr>
        <p:spPr>
          <a:xfrm>
            <a:off x="2692398" y="1871132"/>
            <a:ext cx="6815669" cy="1117923"/>
          </a:xfrm>
          <a:prstGeom prst="rect">
            <a:avLst/>
          </a:prstGeom>
          <a:solidFill>
            <a:srgbClr val="4A86E8"/>
          </a:solidFill>
          <a:ln>
            <a:noFill/>
          </a:ln>
        </p:spPr>
        <p:txBody>
          <a:bodyPr anchorCtr="0" anchor="b" bIns="45700" lIns="91425" spcFirstLastPara="1" rIns="91425" wrap="square" tIns="45700">
            <a:noAutofit/>
          </a:bodyPr>
          <a:lstStyle/>
          <a:p>
            <a:pPr indent="0" lvl="0" marL="0" rtl="0" algn="ctr">
              <a:spcBef>
                <a:spcPts val="0"/>
              </a:spcBef>
              <a:spcAft>
                <a:spcPts val="0"/>
              </a:spcAft>
              <a:buClr>
                <a:srgbClr val="92D050"/>
              </a:buClr>
              <a:buSzPts val="5400"/>
              <a:buFont typeface="Bodoni"/>
              <a:buNone/>
            </a:pPr>
            <a:r>
              <a:rPr b="1" lang="en-US" sz="3100">
                <a:solidFill>
                  <a:schemeClr val="dk1"/>
                </a:solidFill>
                <a:latin typeface="Bodoni"/>
                <a:ea typeface="Bodoni"/>
                <a:cs typeface="Bodoni"/>
                <a:sym typeface="Bodoni"/>
              </a:rPr>
              <a:t>Uganda Market Entry: Enhancing Employability</a:t>
            </a:r>
            <a:endParaRPr b="1" sz="3100">
              <a:solidFill>
                <a:schemeClr val="dk1"/>
              </a:solidFill>
              <a:latin typeface="Bodoni"/>
              <a:ea typeface="Bodoni"/>
              <a:cs typeface="Bodoni"/>
              <a:sym typeface="Bodoni"/>
            </a:endParaRPr>
          </a:p>
        </p:txBody>
      </p:sp>
      <p:sp>
        <p:nvSpPr>
          <p:cNvPr id="157" name="Google Shape;157;p1"/>
          <p:cNvSpPr txBox="1"/>
          <p:nvPr>
            <p:ph idx="1" type="subTitle"/>
          </p:nvPr>
        </p:nvSpPr>
        <p:spPr>
          <a:xfrm>
            <a:off x="2692398" y="3657597"/>
            <a:ext cx="6815700" cy="338700"/>
          </a:xfrm>
          <a:prstGeom prst="rect">
            <a:avLst/>
          </a:prstGeom>
          <a:solidFill>
            <a:srgbClr val="8F8F8F"/>
          </a:solidFill>
          <a:ln>
            <a:noFill/>
          </a:ln>
        </p:spPr>
        <p:txBody>
          <a:bodyPr anchorCtr="0" anchor="t" bIns="45700" lIns="91425" spcFirstLastPara="1" rIns="91425" wrap="square" tIns="45700">
            <a:spAutoFit/>
          </a:bodyPr>
          <a:lstStyle/>
          <a:p>
            <a:pPr indent="0" lvl="0" marL="0" rtl="0" algn="l">
              <a:spcBef>
                <a:spcPts val="0"/>
              </a:spcBef>
              <a:spcAft>
                <a:spcPts val="0"/>
              </a:spcAft>
              <a:buSzPts val="2415"/>
              <a:buNone/>
            </a:pPr>
            <a:r>
              <a:rPr b="1" lang="en-US" sz="1600">
                <a:latin typeface="Bodoni"/>
                <a:ea typeface="Bodoni"/>
                <a:cs typeface="Bodoni"/>
                <a:sym typeface="Bodoni"/>
              </a:rPr>
              <a:t>Theme: "Tailoring BAG Innovation for Uganda's Education Sector"</a:t>
            </a:r>
            <a:endParaRPr b="1"/>
          </a:p>
        </p:txBody>
      </p:sp>
      <p:sp>
        <p:nvSpPr>
          <p:cNvPr id="158" name="Google Shape;158;p1"/>
          <p:cNvSpPr/>
          <p:nvPr/>
        </p:nvSpPr>
        <p:spPr>
          <a:xfrm>
            <a:off x="3402738" y="4102008"/>
            <a:ext cx="5386500" cy="1033200"/>
          </a:xfrm>
          <a:prstGeom prst="horizontalScroll">
            <a:avLst>
              <a:gd fmla="val 12500" name="adj"/>
            </a:avLst>
          </a:prstGeom>
          <a:solidFill>
            <a:schemeClr val="accent2"/>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lang="en-US" sz="1800">
                <a:solidFill>
                  <a:schemeClr val="lt1"/>
                </a:solidFill>
                <a:latin typeface="Garamond"/>
                <a:ea typeface="Garamond"/>
                <a:cs typeface="Garamond"/>
                <a:sym typeface="Garamond"/>
              </a:rPr>
              <a:t>Group_1                       Date on 27th September, 2024</a:t>
            </a:r>
            <a:endParaRPr/>
          </a:p>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3061ba38cea_0_67"/>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84251D"/>
              </a:buClr>
              <a:buSzPct val="100000"/>
              <a:buFont typeface="Algerian"/>
              <a:buNone/>
            </a:pPr>
            <a:r>
              <a:rPr b="1" lang="en-US" u="sng">
                <a:solidFill>
                  <a:srgbClr val="84251D"/>
                </a:solidFill>
                <a:latin typeface="Bodoni"/>
                <a:ea typeface="Bodoni"/>
                <a:cs typeface="Bodoni"/>
                <a:sym typeface="Bodoni"/>
              </a:rPr>
              <a:t>Challenges and Risk Management</a:t>
            </a:r>
            <a:br>
              <a:rPr lang="en-US"/>
            </a:br>
            <a:endParaRPr/>
          </a:p>
        </p:txBody>
      </p:sp>
      <p:sp>
        <p:nvSpPr>
          <p:cNvPr id="232" name="Google Shape;232;g3061ba38cea_0_67"/>
          <p:cNvSpPr txBox="1"/>
          <p:nvPr>
            <p:ph idx="2" type="body"/>
          </p:nvPr>
        </p:nvSpPr>
        <p:spPr>
          <a:xfrm>
            <a:off x="1295400" y="2582000"/>
            <a:ext cx="4718400" cy="29202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US"/>
              <a:t>Key Challenges:</a:t>
            </a:r>
            <a:endParaRPr b="1"/>
          </a:p>
          <a:p>
            <a:pPr indent="-360045" lvl="0" marL="457200" rtl="0" algn="l">
              <a:spcBef>
                <a:spcPts val="600"/>
              </a:spcBef>
              <a:spcAft>
                <a:spcPts val="0"/>
              </a:spcAft>
              <a:buSzPts val="2070"/>
              <a:buChar char="➢"/>
            </a:pPr>
            <a:r>
              <a:rPr lang="en-US"/>
              <a:t>Resistance to new technology.</a:t>
            </a:r>
            <a:endParaRPr/>
          </a:p>
          <a:p>
            <a:pPr indent="-360045" lvl="0" marL="457200" rtl="0" algn="l">
              <a:spcBef>
                <a:spcPts val="0"/>
              </a:spcBef>
              <a:spcAft>
                <a:spcPts val="0"/>
              </a:spcAft>
              <a:buSzPts val="2070"/>
              <a:buChar char="➢"/>
            </a:pPr>
            <a:r>
              <a:rPr lang="en-US"/>
              <a:t>Limited access to digital infrastructure in some regions.</a:t>
            </a:r>
            <a:endParaRPr/>
          </a:p>
          <a:p>
            <a:pPr indent="-360045" lvl="0" marL="457200" rtl="0" algn="l">
              <a:spcBef>
                <a:spcPts val="0"/>
              </a:spcBef>
              <a:spcAft>
                <a:spcPts val="0"/>
              </a:spcAft>
              <a:buSzPts val="2070"/>
              <a:buChar char="➢"/>
            </a:pPr>
            <a:r>
              <a:rPr lang="en-US"/>
              <a:t>Regulatory hurdles for foreign platforms.</a:t>
            </a:r>
            <a:endParaRPr/>
          </a:p>
          <a:p>
            <a:pPr indent="0" lvl="0" marL="0" rtl="0" algn="l">
              <a:spcBef>
                <a:spcPts val="600"/>
              </a:spcBef>
              <a:spcAft>
                <a:spcPts val="600"/>
              </a:spcAft>
              <a:buNone/>
            </a:pPr>
            <a:r>
              <a:t/>
            </a:r>
            <a:endParaRPr b="1"/>
          </a:p>
        </p:txBody>
      </p:sp>
      <p:sp>
        <p:nvSpPr>
          <p:cNvPr id="233" name="Google Shape;233;g3061ba38cea_0_67"/>
          <p:cNvSpPr txBox="1"/>
          <p:nvPr>
            <p:ph idx="4" type="body"/>
          </p:nvPr>
        </p:nvSpPr>
        <p:spPr>
          <a:xfrm>
            <a:off x="6180675" y="2582050"/>
            <a:ext cx="4472400" cy="27219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US"/>
              <a:t>Mitigation:</a:t>
            </a:r>
            <a:endParaRPr b="1"/>
          </a:p>
          <a:p>
            <a:pPr indent="-360045" lvl="0" marL="457200" rtl="0" algn="l">
              <a:spcBef>
                <a:spcPts val="600"/>
              </a:spcBef>
              <a:spcAft>
                <a:spcPts val="0"/>
              </a:spcAft>
              <a:buSzPts val="2070"/>
              <a:buChar char="➢"/>
            </a:pPr>
            <a:r>
              <a:rPr lang="en-US"/>
              <a:t>Provide training and support.</a:t>
            </a:r>
            <a:endParaRPr/>
          </a:p>
          <a:p>
            <a:pPr indent="-360045" lvl="0" marL="457200" rtl="0" algn="l">
              <a:spcBef>
                <a:spcPts val="0"/>
              </a:spcBef>
              <a:spcAft>
                <a:spcPts val="0"/>
              </a:spcAft>
              <a:buSzPts val="2070"/>
              <a:buChar char="➢"/>
            </a:pPr>
            <a:r>
              <a:rPr lang="en-US"/>
              <a:t>Collaborate with local tech companies for infrastructure.</a:t>
            </a:r>
            <a:endParaRPr/>
          </a:p>
          <a:p>
            <a:pPr indent="-360045" lvl="0" marL="457200" rtl="0" algn="l">
              <a:spcBef>
                <a:spcPts val="0"/>
              </a:spcBef>
              <a:spcAft>
                <a:spcPts val="0"/>
              </a:spcAft>
              <a:buSzPts val="2070"/>
              <a:buChar char="➢"/>
            </a:pPr>
            <a:r>
              <a:rPr lang="en-US"/>
              <a:t>Work closely with government on compliance.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3061ba38cea_0_79"/>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84251D"/>
              </a:buClr>
              <a:buSzPct val="100000"/>
              <a:buFont typeface="Algerian"/>
              <a:buNone/>
            </a:pPr>
            <a:r>
              <a:rPr b="1" lang="en-US" u="sng">
                <a:solidFill>
                  <a:srgbClr val="84251D"/>
                </a:solidFill>
                <a:latin typeface="Bodoni"/>
                <a:ea typeface="Bodoni"/>
                <a:cs typeface="Bodoni"/>
                <a:sym typeface="Bodoni"/>
              </a:rPr>
              <a:t>Expected Outcomes and Metrics</a:t>
            </a:r>
            <a:br>
              <a:rPr lang="en-US"/>
            </a:br>
            <a:endParaRPr/>
          </a:p>
        </p:txBody>
      </p:sp>
      <p:sp>
        <p:nvSpPr>
          <p:cNvPr id="240" name="Google Shape;240;g3061ba38cea_0_79"/>
          <p:cNvSpPr txBox="1"/>
          <p:nvPr>
            <p:ph idx="2" type="body"/>
          </p:nvPr>
        </p:nvSpPr>
        <p:spPr>
          <a:xfrm>
            <a:off x="1295400" y="2582000"/>
            <a:ext cx="4718400" cy="29202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US"/>
              <a:t>Outcomes:</a:t>
            </a:r>
            <a:endParaRPr b="1"/>
          </a:p>
          <a:p>
            <a:pPr indent="-360045" lvl="0" marL="457200" rtl="0" algn="l">
              <a:spcBef>
                <a:spcPts val="600"/>
              </a:spcBef>
              <a:spcAft>
                <a:spcPts val="0"/>
              </a:spcAft>
              <a:buSzPts val="2070"/>
              <a:buChar char="➢"/>
            </a:pPr>
            <a:r>
              <a:rPr lang="en-US"/>
              <a:t>Increased student employability through virtual internships.</a:t>
            </a:r>
            <a:endParaRPr/>
          </a:p>
          <a:p>
            <a:pPr indent="-360045" lvl="0" marL="457200" rtl="0" algn="l">
              <a:spcBef>
                <a:spcPts val="0"/>
              </a:spcBef>
              <a:spcAft>
                <a:spcPts val="0"/>
              </a:spcAft>
              <a:buSzPts val="2070"/>
              <a:buChar char="➢"/>
            </a:pPr>
            <a:r>
              <a:rPr lang="en-US"/>
              <a:t>Strong partnerships with universities and industries.</a:t>
            </a:r>
            <a:endParaRPr/>
          </a:p>
          <a:p>
            <a:pPr indent="-360045" lvl="0" marL="457200" rtl="0" algn="l">
              <a:spcBef>
                <a:spcPts val="0"/>
              </a:spcBef>
              <a:spcAft>
                <a:spcPts val="0"/>
              </a:spcAft>
              <a:buSzPts val="2070"/>
              <a:buChar char="➢"/>
            </a:pPr>
            <a:r>
              <a:rPr lang="en-US"/>
              <a:t>BAG Innovation becomes a leading platform in the region.</a:t>
            </a:r>
            <a:endParaRPr/>
          </a:p>
        </p:txBody>
      </p:sp>
      <p:sp>
        <p:nvSpPr>
          <p:cNvPr id="241" name="Google Shape;241;g3061ba38cea_0_79"/>
          <p:cNvSpPr txBox="1"/>
          <p:nvPr>
            <p:ph idx="4" type="body"/>
          </p:nvPr>
        </p:nvSpPr>
        <p:spPr>
          <a:xfrm>
            <a:off x="6180675" y="2582050"/>
            <a:ext cx="4472400" cy="27219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US"/>
              <a:t>Metrics:</a:t>
            </a:r>
            <a:endParaRPr b="1"/>
          </a:p>
          <a:p>
            <a:pPr indent="-360045" lvl="0" marL="457200" rtl="0" algn="l">
              <a:spcBef>
                <a:spcPts val="600"/>
              </a:spcBef>
              <a:spcAft>
                <a:spcPts val="0"/>
              </a:spcAft>
              <a:buSzPts val="2070"/>
              <a:buChar char="➢"/>
            </a:pPr>
            <a:r>
              <a:rPr lang="en-US"/>
              <a:t>Number of university partners.</a:t>
            </a:r>
            <a:endParaRPr/>
          </a:p>
          <a:p>
            <a:pPr indent="-360045" lvl="0" marL="457200" rtl="0" algn="l">
              <a:spcBef>
                <a:spcPts val="0"/>
              </a:spcBef>
              <a:spcAft>
                <a:spcPts val="0"/>
              </a:spcAft>
              <a:buSzPts val="2070"/>
              <a:buChar char="➢"/>
            </a:pPr>
            <a:r>
              <a:rPr lang="en-US"/>
              <a:t>Student enrollments and completed internships.</a:t>
            </a:r>
            <a:endParaRPr/>
          </a:p>
          <a:p>
            <a:pPr indent="-360045" lvl="0" marL="457200" rtl="0" algn="l">
              <a:spcBef>
                <a:spcPts val="0"/>
              </a:spcBef>
              <a:spcAft>
                <a:spcPts val="0"/>
              </a:spcAft>
              <a:buSzPts val="2070"/>
              <a:buChar char="➢"/>
            </a:pPr>
            <a:r>
              <a:rPr lang="en-US"/>
              <a:t>Job placement rates post-internship.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3061ba38cea_0_91"/>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84251D"/>
              </a:buClr>
              <a:buSzPct val="100000"/>
              <a:buFont typeface="Algerian"/>
              <a:buNone/>
            </a:pPr>
            <a:r>
              <a:rPr b="1" lang="en-US" u="sng">
                <a:solidFill>
                  <a:srgbClr val="84251D"/>
                </a:solidFill>
                <a:latin typeface="Bodoni"/>
                <a:ea typeface="Bodoni"/>
                <a:cs typeface="Bodoni"/>
                <a:sym typeface="Bodoni"/>
              </a:rPr>
              <a:t>Conclusion</a:t>
            </a:r>
            <a:br>
              <a:rPr lang="en-US"/>
            </a:br>
            <a:endParaRPr/>
          </a:p>
        </p:txBody>
      </p:sp>
      <p:sp>
        <p:nvSpPr>
          <p:cNvPr id="248" name="Google Shape;248;g3061ba38cea_0_91"/>
          <p:cNvSpPr txBox="1"/>
          <p:nvPr>
            <p:ph idx="2" type="body"/>
          </p:nvPr>
        </p:nvSpPr>
        <p:spPr>
          <a:xfrm>
            <a:off x="1295400" y="2582000"/>
            <a:ext cx="9542700" cy="2920200"/>
          </a:xfrm>
          <a:prstGeom prst="rect">
            <a:avLst/>
          </a:prstGeom>
        </p:spPr>
        <p:txBody>
          <a:bodyPr anchorCtr="0" anchor="t" bIns="45700" lIns="91425" spcFirstLastPara="1" rIns="91425" wrap="square" tIns="45700">
            <a:normAutofit lnSpcReduction="10000"/>
          </a:bodyPr>
          <a:lstStyle/>
          <a:p>
            <a:pPr indent="0" lvl="0" marL="0" rtl="0" algn="l">
              <a:spcBef>
                <a:spcPts val="360"/>
              </a:spcBef>
              <a:spcAft>
                <a:spcPts val="600"/>
              </a:spcAft>
              <a:buNone/>
            </a:pPr>
            <a:r>
              <a:rPr lang="en-US"/>
              <a:t>BAG Innovation's market entry strategy in Uganda focuses on addressing the gap between education and employability by partnering with universities and local industries. The plan involves customizing the virtual internship platform to meet local needs, launching a pilot program, and expanding through strategic collaborations with government and corporate partners. This approach will enhance student job readiness, grow BAG Innovation’s user base, and position the company as a leader in virtual internships, driving sustainable growth and laying the groundwork for regional expansion.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3061ba38cea_0_100"/>
          <p:cNvSpPr txBox="1"/>
          <p:nvPr>
            <p:ph type="title"/>
          </p:nvPr>
        </p:nvSpPr>
        <p:spPr>
          <a:xfrm>
            <a:off x="1295400" y="1326677"/>
            <a:ext cx="9601200" cy="959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84251D"/>
              </a:buClr>
              <a:buSzPct val="92957"/>
              <a:buFont typeface="Algerian"/>
              <a:buNone/>
            </a:pPr>
            <a:r>
              <a:rPr b="1" lang="en-US" sz="4733">
                <a:solidFill>
                  <a:srgbClr val="84251D"/>
                </a:solidFill>
                <a:latin typeface="Bodoni"/>
                <a:ea typeface="Bodoni"/>
                <a:cs typeface="Bodoni"/>
                <a:sym typeface="Bodoni"/>
              </a:rPr>
              <a:t>Q&amp;A</a:t>
            </a:r>
            <a:br>
              <a:rPr lang="en-US"/>
            </a:br>
            <a:endParaRPr/>
          </a:p>
        </p:txBody>
      </p:sp>
      <p:sp>
        <p:nvSpPr>
          <p:cNvPr id="255" name="Google Shape;255;g3061ba38cea_0_100"/>
          <p:cNvSpPr txBox="1"/>
          <p:nvPr>
            <p:ph type="title"/>
          </p:nvPr>
        </p:nvSpPr>
        <p:spPr>
          <a:xfrm>
            <a:off x="1447800" y="3612677"/>
            <a:ext cx="9601200" cy="959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84251D"/>
              </a:buClr>
              <a:buSzPct val="92957"/>
              <a:buFont typeface="Algerian"/>
              <a:buNone/>
            </a:pPr>
            <a:r>
              <a:rPr b="1" lang="en-US" sz="4733">
                <a:solidFill>
                  <a:srgbClr val="84251D"/>
                </a:solidFill>
                <a:latin typeface="Bodoni"/>
                <a:ea typeface="Bodoni"/>
                <a:cs typeface="Bodoni"/>
                <a:sym typeface="Bodoni"/>
              </a:rPr>
              <a:t>Thank You!!!.</a:t>
            </a:r>
            <a:br>
              <a:rPr lang="en-US"/>
            </a:b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3061ba38cea_0_111"/>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84251D"/>
              </a:buClr>
              <a:buSzPct val="100000"/>
              <a:buFont typeface="Algerian"/>
              <a:buNone/>
            </a:pPr>
            <a:r>
              <a:rPr b="1" lang="en-US" u="sng">
                <a:solidFill>
                  <a:srgbClr val="84251D"/>
                </a:solidFill>
                <a:latin typeface="Bodoni"/>
                <a:ea typeface="Bodoni"/>
                <a:cs typeface="Bodoni"/>
                <a:sym typeface="Bodoni"/>
              </a:rPr>
              <a:t>References</a:t>
            </a:r>
            <a:br>
              <a:rPr lang="en-US"/>
            </a:br>
            <a:endParaRPr/>
          </a:p>
        </p:txBody>
      </p:sp>
      <p:sp>
        <p:nvSpPr>
          <p:cNvPr id="262" name="Google Shape;262;g3061ba38cea_0_111"/>
          <p:cNvSpPr txBox="1"/>
          <p:nvPr>
            <p:ph idx="2" type="body"/>
          </p:nvPr>
        </p:nvSpPr>
        <p:spPr>
          <a:xfrm>
            <a:off x="1295400" y="2582000"/>
            <a:ext cx="9542700" cy="3858300"/>
          </a:xfrm>
          <a:prstGeom prst="rect">
            <a:avLst/>
          </a:prstGeom>
        </p:spPr>
        <p:txBody>
          <a:bodyPr anchorCtr="0" anchor="t" bIns="45700" lIns="91425" spcFirstLastPara="1" rIns="91425" wrap="square" tIns="45700">
            <a:normAutofit fontScale="40000" lnSpcReduction="20000"/>
          </a:bodyPr>
          <a:lstStyle/>
          <a:p>
            <a:pPr indent="-337820" lvl="0" marL="457200" rtl="0" algn="l">
              <a:spcBef>
                <a:spcPts val="360"/>
              </a:spcBef>
              <a:spcAft>
                <a:spcPts val="0"/>
              </a:spcAft>
              <a:buSzPct val="100000"/>
              <a:buChar char="➢"/>
            </a:pPr>
            <a:r>
              <a:rPr lang="en-US" sz="4300"/>
              <a:t>Decker, A. (2020, April 4). 22 Best Sales Strategies, Plans, &amp; Initiatives for Success [Templates]. HubSpot Blog. Retrieved September 27, 2024, from https://blog.hubspot.com/sales/sales-strategy</a:t>
            </a:r>
            <a:endParaRPr sz="4300"/>
          </a:p>
          <a:p>
            <a:pPr indent="0" lvl="0" marL="457200" rtl="0" algn="l">
              <a:spcBef>
                <a:spcPts val="600"/>
              </a:spcBef>
              <a:spcAft>
                <a:spcPts val="0"/>
              </a:spcAft>
              <a:buNone/>
            </a:pPr>
            <a:r>
              <a:t/>
            </a:r>
            <a:endParaRPr sz="4300"/>
          </a:p>
          <a:p>
            <a:pPr indent="-337820" lvl="0" marL="457200" rtl="0" algn="l">
              <a:spcBef>
                <a:spcPts val="600"/>
              </a:spcBef>
              <a:spcAft>
                <a:spcPts val="0"/>
              </a:spcAft>
              <a:buSzPct val="100000"/>
              <a:buChar char="➢"/>
            </a:pPr>
            <a:r>
              <a:rPr lang="en-US" sz="4300"/>
              <a:t>Workforce Diversity and Academic Staff Productivity in Private Chartered Universities in Central Uganda. (2023). Workforce Diversity and Academic Staff Productivity in Private Chartered Universities in Central Uganda, Vol-9(Issue-3). </a:t>
            </a:r>
            <a:r>
              <a:rPr lang="en-US" sz="4300" u="sng">
                <a:solidFill>
                  <a:schemeClr val="hlink"/>
                </a:solidFill>
                <a:hlinkClick r:id="rId3"/>
              </a:rPr>
              <a:t>https://www.researchgate.net/publication/370756881_Workforce_Diversity_and_Academic_Staff_Productivity_in_Private_Chartered_Universities_in_Central_Uganda</a:t>
            </a:r>
            <a:endParaRPr sz="4300"/>
          </a:p>
          <a:p>
            <a:pPr indent="0" lvl="0" marL="0" rtl="0" algn="l">
              <a:spcBef>
                <a:spcPts val="600"/>
              </a:spcBef>
              <a:spcAft>
                <a:spcPts val="0"/>
              </a:spcAft>
              <a:buNone/>
            </a:pPr>
            <a:r>
              <a:t/>
            </a:r>
            <a:endParaRPr sz="4300"/>
          </a:p>
          <a:p>
            <a:pPr indent="-337820" lvl="0" marL="457200" rtl="0" algn="l">
              <a:spcBef>
                <a:spcPts val="600"/>
              </a:spcBef>
              <a:spcAft>
                <a:spcPts val="0"/>
              </a:spcAft>
              <a:buSzPct val="100000"/>
              <a:buChar char="➢"/>
            </a:pPr>
            <a:r>
              <a:rPr lang="en-US" sz="4300"/>
              <a:t>Arinaitwe, J. (2024). Trends in admittance and equity in higher education: Are male students in Uganda disadvantaged? Journal of Research Innovation and Implications in Education, 8(1), 305 – 309. </a:t>
            </a:r>
            <a:r>
              <a:rPr lang="en-US" sz="4300" u="sng">
                <a:solidFill>
                  <a:schemeClr val="hlink"/>
                </a:solidFill>
                <a:hlinkClick r:id="rId4"/>
              </a:rPr>
              <a:t>https://doi.org/10.59765/vari7294</a:t>
            </a:r>
            <a:r>
              <a:rPr lang="en-US" sz="4300"/>
              <a:t>.</a:t>
            </a:r>
            <a:endParaRPr sz="4300"/>
          </a:p>
          <a:p>
            <a:pPr indent="0" lvl="0" marL="0" rtl="0" algn="l">
              <a:spcBef>
                <a:spcPts val="600"/>
              </a:spcBef>
              <a:spcAft>
                <a:spcPts val="0"/>
              </a:spcAft>
              <a:buNone/>
            </a:pPr>
            <a:r>
              <a:t/>
            </a:r>
            <a:endParaRPr sz="4300"/>
          </a:p>
          <a:p>
            <a:pPr indent="0" lvl="0" marL="0" rtl="0" algn="l">
              <a:spcBef>
                <a:spcPts val="600"/>
              </a:spcBef>
              <a:spcAft>
                <a:spcPts val="0"/>
              </a:spcAft>
              <a:buNone/>
            </a:pPr>
            <a:r>
              <a:t/>
            </a:r>
            <a:endParaRPr/>
          </a:p>
          <a:p>
            <a:pPr indent="0" lvl="0" marL="0" rtl="0" algn="l">
              <a:spcBef>
                <a:spcPts val="600"/>
              </a:spcBef>
              <a:spcAft>
                <a:spcPts val="0"/>
              </a:spcAft>
              <a:buClr>
                <a:schemeClr val="dk1"/>
              </a:buClr>
              <a:buSzPct val="45833"/>
              <a:buFont typeface="Arial"/>
              <a:buNone/>
            </a:pPr>
            <a:r>
              <a:t/>
            </a:r>
            <a:endParaRPr/>
          </a:p>
          <a:p>
            <a:pPr indent="0" lvl="0" marL="0" rtl="0" algn="l">
              <a:spcBef>
                <a:spcPts val="600"/>
              </a:spcBef>
              <a:spcAft>
                <a:spcPts val="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306024e19f0_0_0"/>
          <p:cNvSpPr/>
          <p:nvPr/>
        </p:nvSpPr>
        <p:spPr>
          <a:xfrm>
            <a:off x="2975775" y="1630575"/>
            <a:ext cx="5985900" cy="3575700"/>
          </a:xfrm>
          <a:prstGeom prst="horizontalScroll">
            <a:avLst>
              <a:gd fmla="val 12500" name="adj"/>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Garamond"/>
                <a:ea typeface="Garamond"/>
                <a:cs typeface="Garamond"/>
                <a:sym typeface="Garamond"/>
              </a:rPr>
              <a:t>Group Members:</a:t>
            </a:r>
            <a:endParaRPr b="1" sz="1800">
              <a:solidFill>
                <a:schemeClr val="lt1"/>
              </a:solidFill>
              <a:latin typeface="Garamond"/>
              <a:ea typeface="Garamond"/>
              <a:cs typeface="Garamond"/>
              <a:sym typeface="Garamond"/>
            </a:endParaRPr>
          </a:p>
          <a:p>
            <a:pPr indent="0" lvl="0" marL="0" marR="0" rtl="0" algn="l">
              <a:spcBef>
                <a:spcPts val="0"/>
              </a:spcBef>
              <a:spcAft>
                <a:spcPts val="0"/>
              </a:spcAft>
              <a:buNone/>
            </a:pPr>
            <a:r>
              <a:t/>
            </a:r>
            <a:endParaRPr b="1" sz="1800">
              <a:solidFill>
                <a:schemeClr val="lt1"/>
              </a:solidFill>
              <a:latin typeface="Garamond"/>
              <a:ea typeface="Garamond"/>
              <a:cs typeface="Garamond"/>
              <a:sym typeface="Garamond"/>
            </a:endParaRPr>
          </a:p>
          <a:p>
            <a:pPr indent="-342900" lvl="0" marL="457200" marR="0" rtl="0" algn="l">
              <a:spcBef>
                <a:spcPts val="0"/>
              </a:spcBef>
              <a:spcAft>
                <a:spcPts val="0"/>
              </a:spcAft>
              <a:buClr>
                <a:schemeClr val="lt1"/>
              </a:buClr>
              <a:buSzPts val="1800"/>
              <a:buFont typeface="Garamond"/>
              <a:buChar char="●"/>
            </a:pPr>
            <a:r>
              <a:rPr b="1" lang="en-US" sz="1800">
                <a:solidFill>
                  <a:schemeClr val="lt1"/>
                </a:solidFill>
                <a:latin typeface="Garamond"/>
                <a:ea typeface="Garamond"/>
                <a:cs typeface="Garamond"/>
                <a:sym typeface="Garamond"/>
              </a:rPr>
              <a:t>MUGISHA </a:t>
            </a:r>
            <a:r>
              <a:rPr b="1" lang="en-US" sz="1800">
                <a:solidFill>
                  <a:schemeClr val="lt1"/>
                </a:solidFill>
                <a:latin typeface="Garamond"/>
                <a:ea typeface="Garamond"/>
                <a:cs typeface="Garamond"/>
                <a:sym typeface="Garamond"/>
              </a:rPr>
              <a:t>Pascal</a:t>
            </a:r>
            <a:endParaRPr b="1" sz="1800">
              <a:solidFill>
                <a:schemeClr val="lt1"/>
              </a:solidFill>
              <a:latin typeface="Garamond"/>
              <a:ea typeface="Garamond"/>
              <a:cs typeface="Garamond"/>
              <a:sym typeface="Garamond"/>
            </a:endParaRPr>
          </a:p>
          <a:p>
            <a:pPr indent="-342900" lvl="0" marL="457200" rtl="0" algn="l">
              <a:spcBef>
                <a:spcPts val="0"/>
              </a:spcBef>
              <a:spcAft>
                <a:spcPts val="0"/>
              </a:spcAft>
              <a:buClr>
                <a:schemeClr val="lt1"/>
              </a:buClr>
              <a:buSzPts val="1800"/>
              <a:buFont typeface="Garamond"/>
              <a:buChar char="●"/>
            </a:pPr>
            <a:r>
              <a:rPr b="1" lang="en-US" sz="1800">
                <a:solidFill>
                  <a:schemeClr val="lt1"/>
                </a:solidFill>
                <a:latin typeface="Garamond"/>
                <a:ea typeface="Garamond"/>
                <a:cs typeface="Garamond"/>
                <a:sym typeface="Garamond"/>
              </a:rPr>
              <a:t>MUGEMANE Bertin</a:t>
            </a:r>
            <a:endParaRPr b="1" sz="1800">
              <a:solidFill>
                <a:schemeClr val="lt1"/>
              </a:solidFill>
              <a:latin typeface="Garamond"/>
              <a:ea typeface="Garamond"/>
              <a:cs typeface="Garamond"/>
              <a:sym typeface="Garamond"/>
            </a:endParaRPr>
          </a:p>
          <a:p>
            <a:pPr indent="-342900" lvl="0" marL="457200" rtl="0" algn="l">
              <a:spcBef>
                <a:spcPts val="0"/>
              </a:spcBef>
              <a:spcAft>
                <a:spcPts val="0"/>
              </a:spcAft>
              <a:buClr>
                <a:schemeClr val="lt1"/>
              </a:buClr>
              <a:buSzPts val="1800"/>
              <a:buFont typeface="Garamond"/>
              <a:buChar char="●"/>
            </a:pPr>
            <a:r>
              <a:rPr b="1" lang="en-US" sz="1800">
                <a:solidFill>
                  <a:schemeClr val="lt1"/>
                </a:solidFill>
                <a:latin typeface="Garamond"/>
                <a:ea typeface="Garamond"/>
                <a:cs typeface="Garamond"/>
                <a:sym typeface="Garamond"/>
              </a:rPr>
              <a:t>KIMENYI Christian Valois</a:t>
            </a:r>
            <a:endParaRPr b="1" sz="1800">
              <a:solidFill>
                <a:schemeClr val="lt1"/>
              </a:solidFill>
              <a:latin typeface="Garamond"/>
              <a:ea typeface="Garamond"/>
              <a:cs typeface="Garamond"/>
              <a:sym typeface="Garamond"/>
            </a:endParaRPr>
          </a:p>
          <a:p>
            <a:pPr indent="-342900" lvl="0" marL="457200" rtl="0" algn="l">
              <a:spcBef>
                <a:spcPts val="0"/>
              </a:spcBef>
              <a:spcAft>
                <a:spcPts val="0"/>
              </a:spcAft>
              <a:buClr>
                <a:schemeClr val="lt1"/>
              </a:buClr>
              <a:buSzPts val="1800"/>
              <a:buFont typeface="Garamond"/>
              <a:buChar char="●"/>
            </a:pPr>
            <a:r>
              <a:rPr b="1" lang="en-US" sz="1800">
                <a:solidFill>
                  <a:schemeClr val="lt1"/>
                </a:solidFill>
                <a:latin typeface="Garamond"/>
                <a:ea typeface="Garamond"/>
                <a:cs typeface="Garamond"/>
                <a:sym typeface="Garamond"/>
              </a:rPr>
              <a:t>NDAHIMANA Bonheur</a:t>
            </a:r>
            <a:endParaRPr b="1" sz="1800">
              <a:solidFill>
                <a:schemeClr val="lt1"/>
              </a:solidFill>
              <a:latin typeface="Garamond"/>
              <a:ea typeface="Garamond"/>
              <a:cs typeface="Garamond"/>
              <a:sym typeface="Garamond"/>
            </a:endParaRPr>
          </a:p>
          <a:p>
            <a:pPr indent="-342900" lvl="0" marL="457200" rtl="0" algn="l">
              <a:spcBef>
                <a:spcPts val="0"/>
              </a:spcBef>
              <a:spcAft>
                <a:spcPts val="0"/>
              </a:spcAft>
              <a:buClr>
                <a:schemeClr val="lt1"/>
              </a:buClr>
              <a:buSzPts val="1800"/>
              <a:buFont typeface="Garamond"/>
              <a:buChar char="●"/>
            </a:pPr>
            <a:r>
              <a:rPr b="1" lang="en-US" sz="1800">
                <a:solidFill>
                  <a:schemeClr val="lt1"/>
                </a:solidFill>
                <a:latin typeface="Garamond"/>
                <a:ea typeface="Garamond"/>
                <a:cs typeface="Garamond"/>
                <a:sym typeface="Garamond"/>
              </a:rPr>
              <a:t>UMUTONI Kanamugire Maryse</a:t>
            </a:r>
            <a:endParaRPr b="1" sz="1800">
              <a:solidFill>
                <a:schemeClr val="lt1"/>
              </a:solidFill>
              <a:latin typeface="Garamond"/>
              <a:ea typeface="Garamond"/>
              <a:cs typeface="Garamond"/>
              <a:sym typeface="Garamond"/>
            </a:endParaRPr>
          </a:p>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
          <p:cNvSpPr txBox="1"/>
          <p:nvPr>
            <p:ph type="title"/>
          </p:nvPr>
        </p:nvSpPr>
        <p:spPr>
          <a:xfrm>
            <a:off x="1295400" y="982123"/>
            <a:ext cx="9601200" cy="126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84251D"/>
              </a:buClr>
              <a:buSzPct val="100000"/>
              <a:buFont typeface="Algerian"/>
              <a:buNone/>
            </a:pPr>
            <a:r>
              <a:rPr b="1" lang="en-US" u="sng">
                <a:solidFill>
                  <a:srgbClr val="84251D"/>
                </a:solidFill>
                <a:latin typeface="Bodoni"/>
                <a:ea typeface="Bodoni"/>
                <a:cs typeface="Bodoni"/>
                <a:sym typeface="Bodoni"/>
              </a:rPr>
              <a:t>Introduction</a:t>
            </a:r>
            <a:br>
              <a:rPr lang="en-US"/>
            </a:br>
            <a:endParaRPr/>
          </a:p>
        </p:txBody>
      </p:sp>
      <p:sp>
        <p:nvSpPr>
          <p:cNvPr id="171" name="Google Shape;171;p2"/>
          <p:cNvSpPr txBox="1"/>
          <p:nvPr>
            <p:ph idx="1" type="body"/>
          </p:nvPr>
        </p:nvSpPr>
        <p:spPr>
          <a:xfrm>
            <a:off x="1295400" y="2502700"/>
            <a:ext cx="9601200" cy="3372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a:latin typeface="Teko"/>
                <a:ea typeface="Teko"/>
                <a:cs typeface="Teko"/>
                <a:sym typeface="Teko"/>
              </a:rPr>
              <a:t>Objectives: </a:t>
            </a:r>
            <a:r>
              <a:rPr lang="en-US">
                <a:latin typeface="Teko"/>
                <a:ea typeface="Teko"/>
                <a:cs typeface="Teko"/>
                <a:sym typeface="Teko"/>
              </a:rPr>
              <a:t>To expand BAG Innovation's virtual internship platform into Uganda's education sector by aligning with local policies and enhancing student employability.</a:t>
            </a:r>
            <a:endParaRPr>
              <a:latin typeface="Teko"/>
              <a:ea typeface="Teko"/>
              <a:cs typeface="Teko"/>
              <a:sym typeface="Teko"/>
            </a:endParaRPr>
          </a:p>
          <a:p>
            <a:pPr indent="-360045" lvl="0" marL="457200" rtl="0" algn="l">
              <a:spcBef>
                <a:spcPts val="0"/>
              </a:spcBef>
              <a:spcAft>
                <a:spcPts val="0"/>
              </a:spcAft>
              <a:buSzPts val="2070"/>
              <a:buFont typeface="Teko"/>
              <a:buChar char="•"/>
            </a:pPr>
            <a:r>
              <a:rPr lang="en-US">
                <a:latin typeface="Teko"/>
                <a:ea typeface="Teko"/>
                <a:cs typeface="Teko"/>
                <a:sym typeface="Teko"/>
              </a:rPr>
              <a:t>Assess educational gaps in Uganda’s universities.</a:t>
            </a:r>
            <a:endParaRPr>
              <a:latin typeface="Teko"/>
              <a:ea typeface="Teko"/>
              <a:cs typeface="Teko"/>
              <a:sym typeface="Teko"/>
            </a:endParaRPr>
          </a:p>
          <a:p>
            <a:pPr indent="-360045" lvl="0" marL="457200" rtl="0" algn="l">
              <a:spcBef>
                <a:spcPts val="0"/>
              </a:spcBef>
              <a:spcAft>
                <a:spcPts val="0"/>
              </a:spcAft>
              <a:buSzPts val="2070"/>
              <a:buFont typeface="Teko"/>
              <a:buChar char="•"/>
            </a:pPr>
            <a:r>
              <a:rPr lang="en-US">
                <a:latin typeface="Teko"/>
                <a:ea typeface="Teko"/>
                <a:cs typeface="Teko"/>
                <a:sym typeface="Teko"/>
              </a:rPr>
              <a:t>Develop strategic partnerships with institutions.</a:t>
            </a:r>
            <a:endParaRPr>
              <a:latin typeface="Teko"/>
              <a:ea typeface="Teko"/>
              <a:cs typeface="Teko"/>
              <a:sym typeface="Teko"/>
            </a:endParaRPr>
          </a:p>
          <a:p>
            <a:pPr indent="-360045" lvl="0" marL="457200" rtl="0" algn="l">
              <a:spcBef>
                <a:spcPts val="0"/>
              </a:spcBef>
              <a:spcAft>
                <a:spcPts val="0"/>
              </a:spcAft>
              <a:buSzPts val="2070"/>
              <a:buFont typeface="Teko"/>
              <a:buChar char="•"/>
            </a:pPr>
            <a:r>
              <a:rPr lang="en-US">
                <a:latin typeface="Teko"/>
                <a:ea typeface="Teko"/>
                <a:cs typeface="Teko"/>
                <a:sym typeface="Teko"/>
              </a:rPr>
              <a:t>Customize the virtual internship platform for local needs.</a:t>
            </a:r>
            <a:endParaRPr>
              <a:latin typeface="Teko"/>
              <a:ea typeface="Teko"/>
              <a:cs typeface="Teko"/>
              <a:sym typeface="Teko"/>
            </a:endParaRPr>
          </a:p>
          <a:p>
            <a:pPr indent="0" lvl="0" marL="457200" rtl="0" algn="l">
              <a:spcBef>
                <a:spcPts val="0"/>
              </a:spcBef>
              <a:spcAft>
                <a:spcPts val="0"/>
              </a:spcAft>
              <a:buNone/>
            </a:pPr>
            <a:r>
              <a:t/>
            </a:r>
            <a:endParaRPr>
              <a:latin typeface="Teko"/>
              <a:ea typeface="Teko"/>
              <a:cs typeface="Teko"/>
              <a:sym typeface="Teko"/>
            </a:endParaRPr>
          </a:p>
          <a:p>
            <a:pPr indent="0" lvl="0" marL="0" rtl="0" algn="l">
              <a:spcBef>
                <a:spcPts val="0"/>
              </a:spcBef>
              <a:spcAft>
                <a:spcPts val="0"/>
              </a:spcAft>
              <a:buClr>
                <a:schemeClr val="dk1"/>
              </a:buClr>
              <a:buSzPts val="1100"/>
              <a:buFont typeface="Arial"/>
              <a:buNone/>
            </a:pPr>
            <a:r>
              <a:rPr b="1" lang="en-US">
                <a:latin typeface="Teko"/>
                <a:ea typeface="Teko"/>
                <a:cs typeface="Teko"/>
                <a:sym typeface="Teko"/>
              </a:rPr>
              <a:t>Approach: </a:t>
            </a:r>
            <a:r>
              <a:rPr lang="en-US">
                <a:latin typeface="Teko"/>
                <a:ea typeface="Teko"/>
                <a:cs typeface="Teko"/>
                <a:sym typeface="Teko"/>
              </a:rPr>
              <a:t>Research, partnerships, and a go-to-market strategy to drive student employability.</a:t>
            </a:r>
            <a:endParaRPr>
              <a:latin typeface="Teko"/>
              <a:ea typeface="Teko"/>
              <a:cs typeface="Teko"/>
              <a:sym typeface="Teko"/>
            </a:endParaRPr>
          </a:p>
          <a:p>
            <a:pPr indent="0" lvl="0" marL="0" rtl="0" algn="l">
              <a:spcBef>
                <a:spcPts val="0"/>
              </a:spcBef>
              <a:spcAft>
                <a:spcPts val="0"/>
              </a:spcAft>
              <a:buNone/>
            </a:pPr>
            <a:r>
              <a:t/>
            </a:r>
            <a:endParaRPr>
              <a:latin typeface="Teko"/>
              <a:ea typeface="Teko"/>
              <a:cs typeface="Teko"/>
              <a:sym typeface="Tek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306024e19f0_0_12"/>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84251D"/>
              </a:buClr>
              <a:buSzPct val="100000"/>
              <a:buFont typeface="Algerian"/>
              <a:buNone/>
            </a:pPr>
            <a:r>
              <a:rPr b="1" lang="en-US" u="sng">
                <a:solidFill>
                  <a:srgbClr val="84251D"/>
                </a:solidFill>
                <a:latin typeface="Bodoni"/>
                <a:ea typeface="Bodoni"/>
                <a:cs typeface="Bodoni"/>
                <a:sym typeface="Bodoni"/>
              </a:rPr>
              <a:t>Market Analysis </a:t>
            </a:r>
            <a:br>
              <a:rPr lang="en-US"/>
            </a:br>
            <a:endParaRPr/>
          </a:p>
        </p:txBody>
      </p:sp>
      <p:sp>
        <p:nvSpPr>
          <p:cNvPr id="178" name="Google Shape;178;g306024e19f0_0_12"/>
          <p:cNvSpPr txBox="1"/>
          <p:nvPr>
            <p:ph idx="1" type="body"/>
          </p:nvPr>
        </p:nvSpPr>
        <p:spPr>
          <a:xfrm>
            <a:off x="1295400" y="1852483"/>
            <a:ext cx="4718400" cy="576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chemeClr val="accent2"/>
                </a:solidFill>
                <a:latin typeface="Teko"/>
                <a:ea typeface="Teko"/>
                <a:cs typeface="Teko"/>
                <a:sym typeface="Teko"/>
              </a:rPr>
              <a:t>Competitive Landscape:</a:t>
            </a:r>
            <a:endParaRPr>
              <a:solidFill>
                <a:schemeClr val="accent2"/>
              </a:solidFill>
              <a:latin typeface="Teko"/>
              <a:ea typeface="Teko"/>
              <a:cs typeface="Teko"/>
              <a:sym typeface="Teko"/>
            </a:endParaRPr>
          </a:p>
        </p:txBody>
      </p:sp>
      <p:sp>
        <p:nvSpPr>
          <p:cNvPr id="179" name="Google Shape;179;g306024e19f0_0_12"/>
          <p:cNvSpPr txBox="1"/>
          <p:nvPr>
            <p:ph idx="2" type="body"/>
          </p:nvPr>
        </p:nvSpPr>
        <p:spPr>
          <a:xfrm>
            <a:off x="1295400" y="2621647"/>
            <a:ext cx="4718400" cy="3254100"/>
          </a:xfrm>
          <a:prstGeom prst="rect">
            <a:avLst/>
          </a:prstGeom>
        </p:spPr>
        <p:txBody>
          <a:bodyPr anchorCtr="0" anchor="t" bIns="45700" lIns="91425" spcFirstLastPara="1" rIns="91425" wrap="square" tIns="45700">
            <a:normAutofit fontScale="70000" lnSpcReduction="10000"/>
          </a:bodyPr>
          <a:lstStyle/>
          <a:p>
            <a:pPr indent="0" lvl="0" marL="0" rtl="0" algn="l">
              <a:spcBef>
                <a:spcPts val="360"/>
              </a:spcBef>
              <a:spcAft>
                <a:spcPts val="0"/>
              </a:spcAft>
              <a:buClr>
                <a:schemeClr val="dk1"/>
              </a:buClr>
              <a:buSzPct val="45833"/>
              <a:buFont typeface="Arial"/>
              <a:buNone/>
            </a:pPr>
            <a:r>
              <a:rPr b="1" lang="en-US"/>
              <a:t>Existing EdTech Companies in Uganda: </a:t>
            </a:r>
            <a:r>
              <a:rPr lang="en-US"/>
              <a:t>Identifying and analyzing competitors operating in the Ugandan market is essential for strategic positioning.</a:t>
            </a:r>
            <a:endParaRPr/>
          </a:p>
          <a:p>
            <a:pPr indent="0" lvl="0" marL="0" rtl="0" algn="l">
              <a:spcBef>
                <a:spcPts val="600"/>
              </a:spcBef>
              <a:spcAft>
                <a:spcPts val="0"/>
              </a:spcAft>
              <a:buClr>
                <a:schemeClr val="dk1"/>
              </a:buClr>
              <a:buSzPct val="45833"/>
              <a:buFont typeface="Arial"/>
              <a:buNone/>
            </a:pPr>
            <a:r>
              <a:t/>
            </a:r>
            <a:endParaRPr/>
          </a:p>
          <a:p>
            <a:pPr indent="0" lvl="0" marL="0" rtl="0" algn="l">
              <a:spcBef>
                <a:spcPts val="600"/>
              </a:spcBef>
              <a:spcAft>
                <a:spcPts val="0"/>
              </a:spcAft>
              <a:buClr>
                <a:schemeClr val="dk1"/>
              </a:buClr>
              <a:buSzPct val="45833"/>
              <a:buFont typeface="Arial"/>
              <a:buNone/>
            </a:pPr>
            <a:r>
              <a:rPr b="1" lang="en-US"/>
              <a:t>International EdTech Players: </a:t>
            </a:r>
            <a:r>
              <a:rPr lang="en-US"/>
              <a:t>Investigating the presence and influence of global EdTech companies can reveal potential challenges and opportunities.</a:t>
            </a:r>
            <a:endParaRPr/>
          </a:p>
          <a:p>
            <a:pPr indent="0" lvl="0" marL="0" rtl="0" algn="l">
              <a:spcBef>
                <a:spcPts val="600"/>
              </a:spcBef>
              <a:spcAft>
                <a:spcPts val="0"/>
              </a:spcAft>
              <a:buClr>
                <a:schemeClr val="dk1"/>
              </a:buClr>
              <a:buSzPct val="45833"/>
              <a:buFont typeface="Arial"/>
              <a:buNone/>
            </a:pPr>
            <a:r>
              <a:t/>
            </a:r>
            <a:endParaRPr/>
          </a:p>
          <a:p>
            <a:pPr indent="0" lvl="0" marL="0" rtl="0" algn="l">
              <a:spcBef>
                <a:spcPts val="600"/>
              </a:spcBef>
              <a:spcAft>
                <a:spcPts val="600"/>
              </a:spcAft>
              <a:buNone/>
            </a:pPr>
            <a:r>
              <a:rPr b="1" lang="en-US"/>
              <a:t>Alternative Employability Programs: </a:t>
            </a:r>
            <a:r>
              <a:rPr lang="en-US"/>
              <a:t>Exploring other programs or initiatives aimed at improving graduate employability can provide insights into existing solutions and market gaps.</a:t>
            </a:r>
            <a:endParaRPr/>
          </a:p>
        </p:txBody>
      </p:sp>
      <p:sp>
        <p:nvSpPr>
          <p:cNvPr id="180" name="Google Shape;180;g306024e19f0_0_12"/>
          <p:cNvSpPr txBox="1"/>
          <p:nvPr>
            <p:ph idx="3" type="body"/>
          </p:nvPr>
        </p:nvSpPr>
        <p:spPr>
          <a:xfrm>
            <a:off x="6180671" y="1852483"/>
            <a:ext cx="4718400" cy="576300"/>
          </a:xfrm>
          <a:prstGeom prst="rect">
            <a:avLst/>
          </a:prstGeom>
        </p:spPr>
        <p:txBody>
          <a:bodyPr anchorCtr="0" anchor="b" bIns="45700" lIns="91425" spcFirstLastPara="1" rIns="91425" wrap="square" tIns="45700">
            <a:noAutofit/>
          </a:bodyPr>
          <a:lstStyle/>
          <a:p>
            <a:pPr indent="0" lvl="0" marL="0" rtl="0" algn="l">
              <a:spcBef>
                <a:spcPts val="560"/>
              </a:spcBef>
              <a:spcAft>
                <a:spcPts val="600"/>
              </a:spcAft>
              <a:buNone/>
            </a:pPr>
            <a:r>
              <a:rPr lang="en-US">
                <a:solidFill>
                  <a:schemeClr val="accent2"/>
                </a:solidFill>
              </a:rPr>
              <a:t>Economic Indicators:</a:t>
            </a:r>
            <a:endParaRPr>
              <a:solidFill>
                <a:schemeClr val="accent2"/>
              </a:solidFill>
            </a:endParaRPr>
          </a:p>
        </p:txBody>
      </p:sp>
      <p:sp>
        <p:nvSpPr>
          <p:cNvPr id="181" name="Google Shape;181;g306024e19f0_0_12"/>
          <p:cNvSpPr txBox="1"/>
          <p:nvPr>
            <p:ph idx="4" type="body"/>
          </p:nvPr>
        </p:nvSpPr>
        <p:spPr>
          <a:xfrm>
            <a:off x="6180675" y="2621622"/>
            <a:ext cx="4718400" cy="3254100"/>
          </a:xfrm>
          <a:prstGeom prst="rect">
            <a:avLst/>
          </a:prstGeom>
        </p:spPr>
        <p:txBody>
          <a:bodyPr anchorCtr="0" anchor="t" bIns="45700" lIns="91425" spcFirstLastPara="1" rIns="91425" wrap="square" tIns="45700">
            <a:normAutofit fontScale="70000" lnSpcReduction="20000"/>
          </a:bodyPr>
          <a:lstStyle/>
          <a:p>
            <a:pPr indent="0" lvl="0" marL="0" rtl="0" algn="l">
              <a:spcBef>
                <a:spcPts val="360"/>
              </a:spcBef>
              <a:spcAft>
                <a:spcPts val="0"/>
              </a:spcAft>
              <a:buClr>
                <a:schemeClr val="dk1"/>
              </a:buClr>
              <a:buSzPct val="45833"/>
              <a:buFont typeface="Arial"/>
              <a:buNone/>
            </a:pPr>
            <a:r>
              <a:rPr b="1" lang="en-US"/>
              <a:t>Growth Rate of Uganda's Education Sector: </a:t>
            </a:r>
            <a:r>
              <a:rPr lang="en-US"/>
              <a:t>Understanding the sector's growth trajectory can provide insights into the demand for innovative educational solutions.</a:t>
            </a:r>
            <a:endParaRPr/>
          </a:p>
          <a:p>
            <a:pPr indent="0" lvl="0" marL="0" rtl="0" algn="l">
              <a:spcBef>
                <a:spcPts val="600"/>
              </a:spcBef>
              <a:spcAft>
                <a:spcPts val="0"/>
              </a:spcAft>
              <a:buClr>
                <a:schemeClr val="dk1"/>
              </a:buClr>
              <a:buSzPct val="45833"/>
              <a:buFont typeface="Arial"/>
              <a:buNone/>
            </a:pPr>
            <a:r>
              <a:t/>
            </a:r>
            <a:endParaRPr/>
          </a:p>
          <a:p>
            <a:pPr indent="0" lvl="0" marL="0" rtl="0" algn="l">
              <a:spcBef>
                <a:spcPts val="600"/>
              </a:spcBef>
              <a:spcAft>
                <a:spcPts val="0"/>
              </a:spcAft>
              <a:buClr>
                <a:schemeClr val="dk1"/>
              </a:buClr>
              <a:buSzPct val="45833"/>
              <a:buFont typeface="Arial"/>
              <a:buNone/>
            </a:pPr>
            <a:r>
              <a:rPr b="1" lang="en-US"/>
              <a:t>Government Spending on Education:</a:t>
            </a:r>
            <a:r>
              <a:rPr lang="en-US"/>
              <a:t> Analyzing public investment in education can reveal the government's priorities and potential funding opportunities.</a:t>
            </a:r>
            <a:endParaRPr/>
          </a:p>
          <a:p>
            <a:pPr indent="0" lvl="0" marL="0" rtl="0" algn="l">
              <a:spcBef>
                <a:spcPts val="600"/>
              </a:spcBef>
              <a:spcAft>
                <a:spcPts val="0"/>
              </a:spcAft>
              <a:buClr>
                <a:schemeClr val="dk1"/>
              </a:buClr>
              <a:buSzPct val="45833"/>
              <a:buFont typeface="Arial"/>
              <a:buNone/>
            </a:pPr>
            <a:r>
              <a:t/>
            </a:r>
            <a:endParaRPr/>
          </a:p>
          <a:p>
            <a:pPr indent="0" lvl="0" marL="0" rtl="0" algn="l">
              <a:spcBef>
                <a:spcPts val="600"/>
              </a:spcBef>
              <a:spcAft>
                <a:spcPts val="600"/>
              </a:spcAft>
              <a:buNone/>
            </a:pPr>
            <a:r>
              <a:rPr b="1" lang="en-US"/>
              <a:t>Youth Unemployment Rate:</a:t>
            </a:r>
            <a:r>
              <a:rPr lang="en-US"/>
              <a:t> This indicator highlights the urgency for solutions that bridge the gap between education and employment.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061ba38cea_0_8"/>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84251D"/>
              </a:buClr>
              <a:buSzPct val="100000"/>
              <a:buFont typeface="Algerian"/>
              <a:buNone/>
            </a:pPr>
            <a:r>
              <a:rPr b="1" lang="en-US" u="sng">
                <a:solidFill>
                  <a:srgbClr val="84251D"/>
                </a:solidFill>
                <a:latin typeface="Bodoni"/>
                <a:ea typeface="Bodoni"/>
                <a:cs typeface="Bodoni"/>
                <a:sym typeface="Bodoni"/>
              </a:rPr>
              <a:t>Sales Strategy</a:t>
            </a:r>
            <a:br>
              <a:rPr lang="en-US"/>
            </a:br>
            <a:endParaRPr/>
          </a:p>
        </p:txBody>
      </p:sp>
      <p:sp>
        <p:nvSpPr>
          <p:cNvPr id="188" name="Google Shape;188;g3061ba38cea_0_8"/>
          <p:cNvSpPr txBox="1"/>
          <p:nvPr>
            <p:ph idx="1" type="body"/>
          </p:nvPr>
        </p:nvSpPr>
        <p:spPr>
          <a:xfrm>
            <a:off x="1295400" y="1852483"/>
            <a:ext cx="4718400" cy="576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chemeClr val="accent2"/>
                </a:solidFill>
                <a:latin typeface="Teko"/>
                <a:ea typeface="Teko"/>
                <a:cs typeface="Teko"/>
                <a:sym typeface="Teko"/>
              </a:rPr>
              <a:t>Sales channels</a:t>
            </a:r>
            <a:endParaRPr>
              <a:solidFill>
                <a:schemeClr val="accent2"/>
              </a:solidFill>
              <a:latin typeface="Teko"/>
              <a:ea typeface="Teko"/>
              <a:cs typeface="Teko"/>
              <a:sym typeface="Teko"/>
            </a:endParaRPr>
          </a:p>
        </p:txBody>
      </p:sp>
      <p:sp>
        <p:nvSpPr>
          <p:cNvPr id="189" name="Google Shape;189;g3061ba38cea_0_8"/>
          <p:cNvSpPr txBox="1"/>
          <p:nvPr>
            <p:ph idx="2" type="body"/>
          </p:nvPr>
        </p:nvSpPr>
        <p:spPr>
          <a:xfrm>
            <a:off x="1295400" y="2621647"/>
            <a:ext cx="4718400" cy="3254100"/>
          </a:xfrm>
          <a:prstGeom prst="rect">
            <a:avLst/>
          </a:prstGeom>
        </p:spPr>
        <p:txBody>
          <a:bodyPr anchorCtr="0" anchor="t" bIns="45700" lIns="91425" spcFirstLastPara="1" rIns="91425" wrap="square" tIns="45700">
            <a:normAutofit fontScale="70000" lnSpcReduction="10000"/>
          </a:bodyPr>
          <a:lstStyle/>
          <a:p>
            <a:pPr indent="0" lvl="0" marL="0" rtl="0" algn="l">
              <a:spcBef>
                <a:spcPts val="360"/>
              </a:spcBef>
              <a:spcAft>
                <a:spcPts val="0"/>
              </a:spcAft>
              <a:buNone/>
            </a:pPr>
            <a:r>
              <a:rPr lang="en-US"/>
              <a:t>Utilize a multi-channel approach to reach target audiences effectively.</a:t>
            </a:r>
            <a:endParaRPr/>
          </a:p>
          <a:p>
            <a:pPr indent="-320611" lvl="0" marL="457200" rtl="0" algn="l">
              <a:spcBef>
                <a:spcPts val="600"/>
              </a:spcBef>
              <a:spcAft>
                <a:spcPts val="0"/>
              </a:spcAft>
              <a:buSzPct val="86250"/>
              <a:buChar char="➢"/>
            </a:pPr>
            <a:r>
              <a:rPr b="1" lang="en-US"/>
              <a:t>Direct Sales:</a:t>
            </a:r>
            <a:r>
              <a:rPr lang="en-US"/>
              <a:t> Establish a dedicated sales team in Uganda to build relationships and directly engage with higher education institutions.</a:t>
            </a:r>
            <a:endParaRPr/>
          </a:p>
          <a:p>
            <a:pPr indent="-320611" lvl="0" marL="457200" rtl="0" algn="l">
              <a:spcBef>
                <a:spcPts val="0"/>
              </a:spcBef>
              <a:spcAft>
                <a:spcPts val="0"/>
              </a:spcAft>
              <a:buSzPct val="86250"/>
              <a:buChar char="➢"/>
            </a:pPr>
            <a:r>
              <a:rPr b="1" lang="en-US"/>
              <a:t>Partnerships:</a:t>
            </a:r>
            <a:r>
              <a:rPr lang="en-US"/>
              <a:t> Collaborate with educational organizations, NGOs, and industry associations to leverage their networks and credibility.</a:t>
            </a:r>
            <a:endParaRPr/>
          </a:p>
          <a:p>
            <a:pPr indent="-320611" lvl="0" marL="457200" rtl="0" algn="l">
              <a:spcBef>
                <a:spcPts val="0"/>
              </a:spcBef>
              <a:spcAft>
                <a:spcPts val="0"/>
              </a:spcAft>
              <a:buSzPct val="86250"/>
              <a:buChar char="➢"/>
            </a:pPr>
            <a:r>
              <a:rPr b="1" lang="en-US"/>
              <a:t>Online Presence: </a:t>
            </a:r>
            <a:r>
              <a:rPr lang="en-US"/>
              <a:t>Develop a strong online presence through a localized website and social media channels to increase visibility and generate leads.</a:t>
            </a:r>
            <a:endParaRPr/>
          </a:p>
          <a:p>
            <a:pPr indent="0" lvl="0" marL="0" rtl="0" algn="l">
              <a:spcBef>
                <a:spcPts val="600"/>
              </a:spcBef>
              <a:spcAft>
                <a:spcPts val="600"/>
              </a:spcAft>
              <a:buNone/>
            </a:pPr>
            <a:r>
              <a:t/>
            </a:r>
            <a:endParaRPr b="1"/>
          </a:p>
        </p:txBody>
      </p:sp>
      <p:sp>
        <p:nvSpPr>
          <p:cNvPr id="190" name="Google Shape;190;g3061ba38cea_0_8"/>
          <p:cNvSpPr txBox="1"/>
          <p:nvPr>
            <p:ph idx="3" type="body"/>
          </p:nvPr>
        </p:nvSpPr>
        <p:spPr>
          <a:xfrm>
            <a:off x="6180671" y="1852483"/>
            <a:ext cx="4718400" cy="576300"/>
          </a:xfrm>
          <a:prstGeom prst="rect">
            <a:avLst/>
          </a:prstGeom>
        </p:spPr>
        <p:txBody>
          <a:bodyPr anchorCtr="0" anchor="b" bIns="45700" lIns="91425" spcFirstLastPara="1" rIns="91425" wrap="square" tIns="45700">
            <a:noAutofit/>
          </a:bodyPr>
          <a:lstStyle/>
          <a:p>
            <a:pPr indent="0" lvl="0" marL="0" rtl="0" algn="l">
              <a:spcBef>
                <a:spcPts val="560"/>
              </a:spcBef>
              <a:spcAft>
                <a:spcPts val="600"/>
              </a:spcAft>
              <a:buNone/>
            </a:pPr>
            <a:r>
              <a:rPr lang="en-US">
                <a:solidFill>
                  <a:schemeClr val="accent2"/>
                </a:solidFill>
              </a:rPr>
              <a:t>Sales Tactics</a:t>
            </a:r>
            <a:endParaRPr>
              <a:solidFill>
                <a:schemeClr val="accent2"/>
              </a:solidFill>
            </a:endParaRPr>
          </a:p>
        </p:txBody>
      </p:sp>
      <p:sp>
        <p:nvSpPr>
          <p:cNvPr id="191" name="Google Shape;191;g3061ba38cea_0_8"/>
          <p:cNvSpPr txBox="1"/>
          <p:nvPr>
            <p:ph idx="4" type="body"/>
          </p:nvPr>
        </p:nvSpPr>
        <p:spPr>
          <a:xfrm>
            <a:off x="6180675" y="2621625"/>
            <a:ext cx="4718400" cy="3026100"/>
          </a:xfrm>
          <a:prstGeom prst="rect">
            <a:avLst/>
          </a:prstGeom>
        </p:spPr>
        <p:txBody>
          <a:bodyPr anchorCtr="0" anchor="t" bIns="45700" lIns="91425" spcFirstLastPara="1" rIns="91425" wrap="square" tIns="45700">
            <a:normAutofit fontScale="70000" lnSpcReduction="20000"/>
          </a:bodyPr>
          <a:lstStyle/>
          <a:p>
            <a:pPr indent="0" lvl="0" marL="0" rtl="0" algn="l">
              <a:spcBef>
                <a:spcPts val="360"/>
              </a:spcBef>
              <a:spcAft>
                <a:spcPts val="0"/>
              </a:spcAft>
              <a:buNone/>
            </a:pPr>
            <a:r>
              <a:t/>
            </a:r>
            <a:endParaRPr b="1"/>
          </a:p>
          <a:p>
            <a:pPr indent="-320611" lvl="0" marL="457200" rtl="0" algn="l">
              <a:spcBef>
                <a:spcPts val="600"/>
              </a:spcBef>
              <a:spcAft>
                <a:spcPts val="0"/>
              </a:spcAft>
              <a:buSzPct val="86250"/>
              <a:buChar char="➢"/>
            </a:pPr>
            <a:r>
              <a:rPr b="1" lang="en-US"/>
              <a:t>Product Demonstrations: </a:t>
            </a:r>
            <a:r>
              <a:rPr lang="en-US"/>
              <a:t>Conduct engaging product demonstrations at higher education institutions to showcase the practicality and effectiveness of BAG Innovation's solutions.</a:t>
            </a:r>
            <a:endParaRPr/>
          </a:p>
          <a:p>
            <a:pPr indent="-320611" lvl="0" marL="457200" rtl="0" algn="l">
              <a:spcBef>
                <a:spcPts val="0"/>
              </a:spcBef>
              <a:spcAft>
                <a:spcPts val="0"/>
              </a:spcAft>
              <a:buSzPct val="86250"/>
              <a:buChar char="➢"/>
            </a:pPr>
            <a:r>
              <a:rPr b="1" lang="en-US"/>
              <a:t>Workshops and Training Sessions:</a:t>
            </a:r>
            <a:r>
              <a:rPr lang="en-US"/>
              <a:t> Organize workshops and training sessions for faculty members to facilitate the integration of BAG Innovation's solutions into existing curricula.</a:t>
            </a:r>
            <a:endParaRPr/>
          </a:p>
          <a:p>
            <a:pPr indent="-320611" lvl="0" marL="457200" rtl="0" algn="l">
              <a:spcBef>
                <a:spcPts val="0"/>
              </a:spcBef>
              <a:spcAft>
                <a:spcPts val="0"/>
              </a:spcAft>
              <a:buSzPct val="86250"/>
              <a:buChar char="➢"/>
            </a:pPr>
            <a:r>
              <a:rPr b="1" lang="en-US"/>
              <a:t>Success Stories and Testimonials:</a:t>
            </a:r>
            <a:r>
              <a:rPr lang="en-US"/>
              <a:t> Share compelling success stories and testimonials from students and educators who have benefited from BAG Innovation's solutions.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3061ba38cea_0_20"/>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84251D"/>
              </a:buClr>
              <a:buSzPct val="100000"/>
              <a:buFont typeface="Algerian"/>
              <a:buNone/>
            </a:pPr>
            <a:r>
              <a:rPr b="1" lang="en-US" u="sng">
                <a:solidFill>
                  <a:srgbClr val="84251D"/>
                </a:solidFill>
                <a:latin typeface="Bodoni"/>
                <a:ea typeface="Bodoni"/>
                <a:cs typeface="Bodoni"/>
                <a:sym typeface="Bodoni"/>
              </a:rPr>
              <a:t>Sales Strategy</a:t>
            </a:r>
            <a:br>
              <a:rPr lang="en-US"/>
            </a:br>
            <a:endParaRPr/>
          </a:p>
        </p:txBody>
      </p:sp>
      <p:sp>
        <p:nvSpPr>
          <p:cNvPr id="198" name="Google Shape;198;g3061ba38cea_0_20"/>
          <p:cNvSpPr txBox="1"/>
          <p:nvPr>
            <p:ph idx="1" type="body"/>
          </p:nvPr>
        </p:nvSpPr>
        <p:spPr>
          <a:xfrm>
            <a:off x="1295400" y="1852483"/>
            <a:ext cx="4718400" cy="576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chemeClr val="accent2"/>
                </a:solidFill>
                <a:latin typeface="Teko"/>
                <a:ea typeface="Teko"/>
                <a:cs typeface="Teko"/>
                <a:sym typeface="Teko"/>
              </a:rPr>
              <a:t>Pricing and Value proposition</a:t>
            </a:r>
            <a:endParaRPr>
              <a:solidFill>
                <a:schemeClr val="accent2"/>
              </a:solidFill>
              <a:latin typeface="Teko"/>
              <a:ea typeface="Teko"/>
              <a:cs typeface="Teko"/>
              <a:sym typeface="Teko"/>
            </a:endParaRPr>
          </a:p>
        </p:txBody>
      </p:sp>
      <p:sp>
        <p:nvSpPr>
          <p:cNvPr id="199" name="Google Shape;199;g3061ba38cea_0_20"/>
          <p:cNvSpPr txBox="1"/>
          <p:nvPr>
            <p:ph idx="2" type="body"/>
          </p:nvPr>
        </p:nvSpPr>
        <p:spPr>
          <a:xfrm>
            <a:off x="1295400" y="2621647"/>
            <a:ext cx="4718400" cy="3254100"/>
          </a:xfrm>
          <a:prstGeom prst="rect">
            <a:avLst/>
          </a:prstGeom>
        </p:spPr>
        <p:txBody>
          <a:bodyPr anchorCtr="0" anchor="t" bIns="45700" lIns="91425" spcFirstLastPara="1" rIns="91425" wrap="square" tIns="45700">
            <a:normAutofit fontScale="70000" lnSpcReduction="20000"/>
          </a:bodyPr>
          <a:lstStyle/>
          <a:p>
            <a:pPr indent="-320611" lvl="0" marL="457200" rtl="0" algn="l">
              <a:spcBef>
                <a:spcPts val="360"/>
              </a:spcBef>
              <a:spcAft>
                <a:spcPts val="0"/>
              </a:spcAft>
              <a:buSzPct val="86250"/>
              <a:buChar char="➢"/>
            </a:pPr>
            <a:r>
              <a:rPr b="1" lang="en-US"/>
              <a:t>Flexible Pricing Models:</a:t>
            </a:r>
            <a:r>
              <a:rPr lang="en-US"/>
              <a:t> Offer various pricing models, such as subscription-based plans or customized packages, to cater to the diverse needs and budgets of higher education institutions.</a:t>
            </a:r>
            <a:endParaRPr/>
          </a:p>
          <a:p>
            <a:pPr indent="0" lvl="0" marL="0" rtl="0" algn="l">
              <a:spcBef>
                <a:spcPts val="600"/>
              </a:spcBef>
              <a:spcAft>
                <a:spcPts val="0"/>
              </a:spcAft>
              <a:buNone/>
            </a:pPr>
            <a:r>
              <a:t/>
            </a:r>
            <a:endParaRPr/>
          </a:p>
          <a:p>
            <a:pPr indent="-320611" lvl="0" marL="457200" rtl="0" algn="l">
              <a:spcBef>
                <a:spcPts val="600"/>
              </a:spcBef>
              <a:spcAft>
                <a:spcPts val="0"/>
              </a:spcAft>
              <a:buSzPct val="86250"/>
              <a:buChar char="➢"/>
            </a:pPr>
            <a:r>
              <a:rPr b="1" lang="en-US"/>
              <a:t>Value-Based Selling: </a:t>
            </a:r>
            <a:r>
              <a:rPr lang="en-US"/>
              <a:t>Clearly articulate the return on investment (ROI) for higher education institutions, emphasizing the long-term benefits of increased graduate employability, improved institutional reputation, and stronger industry partnerships.</a:t>
            </a:r>
            <a:endParaRPr/>
          </a:p>
          <a:p>
            <a:pPr indent="0" lvl="0" marL="0" rtl="0" algn="l">
              <a:spcBef>
                <a:spcPts val="600"/>
              </a:spcBef>
              <a:spcAft>
                <a:spcPts val="600"/>
              </a:spcAft>
              <a:buNone/>
            </a:pPr>
            <a:r>
              <a:t/>
            </a:r>
            <a:endParaRPr b="1"/>
          </a:p>
        </p:txBody>
      </p:sp>
      <p:sp>
        <p:nvSpPr>
          <p:cNvPr id="200" name="Google Shape;200;g3061ba38cea_0_20"/>
          <p:cNvSpPr txBox="1"/>
          <p:nvPr>
            <p:ph idx="3" type="body"/>
          </p:nvPr>
        </p:nvSpPr>
        <p:spPr>
          <a:xfrm>
            <a:off x="6180671" y="1852483"/>
            <a:ext cx="4718400" cy="576300"/>
          </a:xfrm>
          <a:prstGeom prst="rect">
            <a:avLst/>
          </a:prstGeom>
        </p:spPr>
        <p:txBody>
          <a:bodyPr anchorCtr="0" anchor="b" bIns="45700" lIns="91425" spcFirstLastPara="1" rIns="91425" wrap="square" tIns="45700">
            <a:noAutofit/>
          </a:bodyPr>
          <a:lstStyle/>
          <a:p>
            <a:pPr indent="0" lvl="0" marL="0" rtl="0" algn="l">
              <a:spcBef>
                <a:spcPts val="560"/>
              </a:spcBef>
              <a:spcAft>
                <a:spcPts val="600"/>
              </a:spcAft>
              <a:buNone/>
            </a:pPr>
            <a:r>
              <a:rPr lang="en-US">
                <a:solidFill>
                  <a:schemeClr val="accent2"/>
                </a:solidFill>
              </a:rPr>
              <a:t>Monitoring and Evaluation</a:t>
            </a:r>
            <a:endParaRPr>
              <a:solidFill>
                <a:schemeClr val="accent2"/>
              </a:solidFill>
            </a:endParaRPr>
          </a:p>
        </p:txBody>
      </p:sp>
      <p:sp>
        <p:nvSpPr>
          <p:cNvPr id="201" name="Google Shape;201;g3061ba38cea_0_20"/>
          <p:cNvSpPr txBox="1"/>
          <p:nvPr>
            <p:ph idx="4" type="body"/>
          </p:nvPr>
        </p:nvSpPr>
        <p:spPr>
          <a:xfrm>
            <a:off x="6180675" y="2568775"/>
            <a:ext cx="4718400" cy="2973000"/>
          </a:xfrm>
          <a:prstGeom prst="rect">
            <a:avLst/>
          </a:prstGeom>
        </p:spPr>
        <p:txBody>
          <a:bodyPr anchorCtr="0" anchor="t" bIns="45700" lIns="91425" spcFirstLastPara="1" rIns="91425" wrap="square" tIns="45700">
            <a:normAutofit fontScale="70000" lnSpcReduction="20000"/>
          </a:bodyPr>
          <a:lstStyle/>
          <a:p>
            <a:pPr indent="0" lvl="0" marL="0" rtl="0" algn="l">
              <a:spcBef>
                <a:spcPts val="360"/>
              </a:spcBef>
              <a:spcAft>
                <a:spcPts val="0"/>
              </a:spcAft>
              <a:buNone/>
            </a:pPr>
            <a:r>
              <a:t/>
            </a:r>
            <a:endParaRPr/>
          </a:p>
          <a:p>
            <a:pPr indent="-320611" lvl="0" marL="457200" rtl="0" algn="l">
              <a:spcBef>
                <a:spcPts val="600"/>
              </a:spcBef>
              <a:spcAft>
                <a:spcPts val="0"/>
              </a:spcAft>
              <a:buSzPct val="86250"/>
              <a:buChar char="➢"/>
            </a:pPr>
            <a:r>
              <a:rPr b="1" lang="en-US"/>
              <a:t>Establish Key Performance Indicators (KPIs): </a:t>
            </a:r>
            <a:r>
              <a:rPr lang="en-US"/>
              <a:t>Define specific, measurable, achievable, relevant, and time-bound (SMART) KPIs to track progress and evaluate the effectiveness of the sales strategy.</a:t>
            </a:r>
            <a:endParaRPr/>
          </a:p>
          <a:p>
            <a:pPr indent="0" lvl="0" marL="457200" rtl="0" algn="l">
              <a:spcBef>
                <a:spcPts val="600"/>
              </a:spcBef>
              <a:spcAft>
                <a:spcPts val="0"/>
              </a:spcAft>
              <a:buNone/>
            </a:pPr>
            <a:r>
              <a:t/>
            </a:r>
            <a:endParaRPr/>
          </a:p>
          <a:p>
            <a:pPr indent="-320611" lvl="0" marL="457200" rtl="0" algn="l">
              <a:spcBef>
                <a:spcPts val="600"/>
              </a:spcBef>
              <a:spcAft>
                <a:spcPts val="0"/>
              </a:spcAft>
              <a:buSzPct val="86250"/>
              <a:buChar char="➢"/>
            </a:pPr>
            <a:r>
              <a:rPr b="1" lang="en-US"/>
              <a:t>Regular Performance Reviews: </a:t>
            </a:r>
            <a:r>
              <a:rPr lang="en-US"/>
              <a:t>Conduct regular performance reviews with the sales team and partners to identify areas for improvement, adjust strategies as needed, and ensure alignment with overall objectives.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3061ba38cea_0_31"/>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84251D"/>
              </a:buClr>
              <a:buSzPct val="100000"/>
              <a:buFont typeface="Algerian"/>
              <a:buNone/>
            </a:pPr>
            <a:r>
              <a:rPr b="1" lang="en-US" u="sng">
                <a:solidFill>
                  <a:srgbClr val="84251D"/>
                </a:solidFill>
                <a:latin typeface="Bodoni"/>
                <a:ea typeface="Bodoni"/>
                <a:cs typeface="Bodoni"/>
                <a:sym typeface="Bodoni"/>
              </a:rPr>
              <a:t>KPIs for Success</a:t>
            </a:r>
            <a:br>
              <a:rPr lang="en-US"/>
            </a:br>
            <a:endParaRPr/>
          </a:p>
        </p:txBody>
      </p:sp>
      <p:sp>
        <p:nvSpPr>
          <p:cNvPr id="208" name="Google Shape;208;g3061ba38cea_0_31"/>
          <p:cNvSpPr txBox="1"/>
          <p:nvPr>
            <p:ph idx="2" type="body"/>
          </p:nvPr>
        </p:nvSpPr>
        <p:spPr>
          <a:xfrm>
            <a:off x="1295400" y="2397000"/>
            <a:ext cx="9503100" cy="3478800"/>
          </a:xfrm>
          <a:prstGeom prst="rect">
            <a:avLst/>
          </a:prstGeom>
        </p:spPr>
        <p:txBody>
          <a:bodyPr anchorCtr="0" anchor="t" bIns="45700" lIns="91425" spcFirstLastPara="1" rIns="91425" wrap="square" tIns="45700">
            <a:normAutofit fontScale="92500" lnSpcReduction="20000"/>
          </a:bodyPr>
          <a:lstStyle/>
          <a:p>
            <a:pPr indent="-350186" lvl="0" marL="457200" rtl="0" algn="l">
              <a:spcBef>
                <a:spcPts val="360"/>
              </a:spcBef>
              <a:spcAft>
                <a:spcPts val="0"/>
              </a:spcAft>
              <a:buSzPct val="86250"/>
              <a:buChar char="➢"/>
            </a:pPr>
            <a:r>
              <a:rPr b="1" lang="en-US"/>
              <a:t>University Onboarding:</a:t>
            </a:r>
            <a:endParaRPr b="1"/>
          </a:p>
          <a:p>
            <a:pPr indent="-350186" lvl="1" marL="914400" rtl="0" algn="l">
              <a:spcBef>
                <a:spcPts val="0"/>
              </a:spcBef>
              <a:spcAft>
                <a:spcPts val="0"/>
              </a:spcAft>
              <a:buSzPct val="103500"/>
              <a:buChar char="○"/>
            </a:pPr>
            <a:r>
              <a:rPr b="1" lang="en-US"/>
              <a:t>Target: </a:t>
            </a:r>
            <a:r>
              <a:rPr lang="en-US"/>
              <a:t>Onboard at least </a:t>
            </a:r>
            <a:r>
              <a:rPr b="1" lang="en-US"/>
              <a:t>five universities</a:t>
            </a:r>
            <a:r>
              <a:rPr lang="en-US"/>
              <a:t> within the first 12 months.</a:t>
            </a:r>
            <a:endParaRPr/>
          </a:p>
          <a:p>
            <a:pPr indent="-350186" lvl="1" marL="914400" rtl="0" algn="l">
              <a:spcBef>
                <a:spcPts val="0"/>
              </a:spcBef>
              <a:spcAft>
                <a:spcPts val="0"/>
              </a:spcAft>
              <a:buSzPct val="103500"/>
              <a:buChar char="○"/>
            </a:pPr>
            <a:r>
              <a:rPr lang="en-US"/>
              <a:t>Measure the number of students enrolled in the virtual internships.</a:t>
            </a:r>
            <a:endParaRPr/>
          </a:p>
          <a:p>
            <a:pPr indent="-350186" lvl="0" marL="457200" rtl="0" algn="l">
              <a:spcBef>
                <a:spcPts val="0"/>
              </a:spcBef>
              <a:spcAft>
                <a:spcPts val="0"/>
              </a:spcAft>
              <a:buSzPct val="86250"/>
              <a:buChar char="➢"/>
            </a:pPr>
            <a:r>
              <a:rPr b="1" lang="en-US"/>
              <a:t>Student Job Placement Rates:</a:t>
            </a:r>
            <a:endParaRPr b="1"/>
          </a:p>
          <a:p>
            <a:pPr indent="-350186" lvl="1" marL="914400" rtl="0" algn="l">
              <a:spcBef>
                <a:spcPts val="0"/>
              </a:spcBef>
              <a:spcAft>
                <a:spcPts val="0"/>
              </a:spcAft>
              <a:buSzPct val="103500"/>
              <a:buChar char="○"/>
            </a:pPr>
            <a:r>
              <a:rPr b="1" lang="en-US"/>
              <a:t>Target: </a:t>
            </a:r>
            <a:r>
              <a:rPr lang="en-US"/>
              <a:t>Achieve a </a:t>
            </a:r>
            <a:r>
              <a:rPr b="1" lang="en-US"/>
              <a:t>30%</a:t>
            </a:r>
            <a:r>
              <a:rPr lang="en-US"/>
              <a:t> improvement in job placement rates for students who complete internships through the platform.</a:t>
            </a:r>
            <a:endParaRPr/>
          </a:p>
          <a:p>
            <a:pPr indent="-350186" lvl="0" marL="457200" rtl="0" algn="l">
              <a:spcBef>
                <a:spcPts val="0"/>
              </a:spcBef>
              <a:spcAft>
                <a:spcPts val="0"/>
              </a:spcAft>
              <a:buSzPct val="86250"/>
              <a:buChar char="➢"/>
            </a:pPr>
            <a:r>
              <a:rPr b="1" lang="en-US"/>
              <a:t>Local Industry Engagement:</a:t>
            </a:r>
            <a:endParaRPr b="1"/>
          </a:p>
          <a:p>
            <a:pPr indent="-350186" lvl="1" marL="914400" rtl="0" algn="l">
              <a:spcBef>
                <a:spcPts val="0"/>
              </a:spcBef>
              <a:spcAft>
                <a:spcPts val="0"/>
              </a:spcAft>
              <a:buSzPct val="103500"/>
              <a:buChar char="○"/>
            </a:pPr>
            <a:r>
              <a:rPr b="1" lang="en-US"/>
              <a:t>Target: </a:t>
            </a:r>
            <a:r>
              <a:rPr lang="en-US"/>
              <a:t>Partner with at least ten local businesses to create customized projects for the internship platform.</a:t>
            </a:r>
            <a:endParaRPr/>
          </a:p>
          <a:p>
            <a:pPr indent="-350186" lvl="0" marL="457200" rtl="0" algn="l">
              <a:spcBef>
                <a:spcPts val="0"/>
              </a:spcBef>
              <a:spcAft>
                <a:spcPts val="0"/>
              </a:spcAft>
              <a:buSzPct val="86250"/>
              <a:buChar char="➢"/>
            </a:pPr>
            <a:r>
              <a:rPr b="1" lang="en-US"/>
              <a:t>Student Satisfaction and Feedback:</a:t>
            </a:r>
            <a:endParaRPr b="1"/>
          </a:p>
          <a:p>
            <a:pPr indent="-350186" lvl="1" marL="914400" rtl="0" algn="l">
              <a:spcBef>
                <a:spcPts val="0"/>
              </a:spcBef>
              <a:spcAft>
                <a:spcPts val="0"/>
              </a:spcAft>
              <a:buSzPct val="103500"/>
              <a:buChar char="○"/>
            </a:pPr>
            <a:r>
              <a:rPr b="1" lang="en-US"/>
              <a:t>Target: </a:t>
            </a:r>
            <a:r>
              <a:rPr lang="en-US"/>
              <a:t>Maintain a 90% satisfaction rate from students using the platform in terms of the skills they gain and how prepared they feel for employment.</a:t>
            </a:r>
            <a:endParaRPr/>
          </a:p>
          <a:p>
            <a:pPr indent="0" lvl="0" marL="0" rtl="0" algn="l">
              <a:spcBef>
                <a:spcPts val="600"/>
              </a:spcBef>
              <a:spcAft>
                <a:spcPts val="600"/>
              </a:spcAft>
              <a:buNone/>
            </a:pPr>
            <a:r>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3061ba38cea_0_42"/>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84251D"/>
              </a:buClr>
              <a:buSzPct val="100000"/>
              <a:buFont typeface="Algerian"/>
              <a:buNone/>
            </a:pPr>
            <a:r>
              <a:rPr b="1" lang="en-US" u="sng">
                <a:solidFill>
                  <a:srgbClr val="84251D"/>
                </a:solidFill>
                <a:latin typeface="Bodoni"/>
                <a:ea typeface="Bodoni"/>
                <a:cs typeface="Bodoni"/>
                <a:sym typeface="Bodoni"/>
              </a:rPr>
              <a:t>Implementation</a:t>
            </a:r>
            <a:r>
              <a:rPr b="1" lang="en-US" u="sng">
                <a:solidFill>
                  <a:srgbClr val="84251D"/>
                </a:solidFill>
                <a:latin typeface="Bodoni"/>
                <a:ea typeface="Bodoni"/>
                <a:cs typeface="Bodoni"/>
                <a:sym typeface="Bodoni"/>
              </a:rPr>
              <a:t> Plan</a:t>
            </a:r>
            <a:br>
              <a:rPr lang="en-US"/>
            </a:br>
            <a:endParaRPr/>
          </a:p>
        </p:txBody>
      </p:sp>
      <p:sp>
        <p:nvSpPr>
          <p:cNvPr id="215" name="Google Shape;215;g3061ba38cea_0_42"/>
          <p:cNvSpPr txBox="1"/>
          <p:nvPr>
            <p:ph idx="2" type="body"/>
          </p:nvPr>
        </p:nvSpPr>
        <p:spPr>
          <a:xfrm>
            <a:off x="2906175" y="2476300"/>
            <a:ext cx="6252300" cy="3254100"/>
          </a:xfrm>
          <a:prstGeom prst="rect">
            <a:avLst/>
          </a:prstGeom>
        </p:spPr>
        <p:txBody>
          <a:bodyPr anchorCtr="0" anchor="t" bIns="45700" lIns="91425" spcFirstLastPara="1" rIns="91425" wrap="square" tIns="45700">
            <a:normAutofit fontScale="92500" lnSpcReduction="10000"/>
          </a:bodyPr>
          <a:lstStyle/>
          <a:p>
            <a:pPr indent="-350186" lvl="0" marL="457200" rtl="0" algn="l">
              <a:spcBef>
                <a:spcPts val="360"/>
              </a:spcBef>
              <a:spcAft>
                <a:spcPts val="0"/>
              </a:spcAft>
              <a:buSzPct val="86250"/>
              <a:buChar char="➢"/>
            </a:pPr>
            <a:r>
              <a:rPr b="1" lang="en-US"/>
              <a:t>Months 1-2: </a:t>
            </a:r>
            <a:r>
              <a:rPr lang="en-US"/>
              <a:t>Market research, needs assessment, competitor analysis.</a:t>
            </a:r>
            <a:endParaRPr/>
          </a:p>
          <a:p>
            <a:pPr indent="-350186" lvl="0" marL="457200" rtl="0" algn="l">
              <a:spcBef>
                <a:spcPts val="0"/>
              </a:spcBef>
              <a:spcAft>
                <a:spcPts val="0"/>
              </a:spcAft>
              <a:buSzPct val="86250"/>
              <a:buChar char="➢"/>
            </a:pPr>
            <a:r>
              <a:rPr b="1" lang="en-US"/>
              <a:t>Months 3-4:</a:t>
            </a:r>
            <a:r>
              <a:rPr lang="en-US"/>
              <a:t> University partnerships, pilot program launch, government engagement.</a:t>
            </a:r>
            <a:endParaRPr/>
          </a:p>
          <a:p>
            <a:pPr indent="-350186" lvl="0" marL="457200" rtl="0" algn="l">
              <a:spcBef>
                <a:spcPts val="0"/>
              </a:spcBef>
              <a:spcAft>
                <a:spcPts val="0"/>
              </a:spcAft>
              <a:buSzPct val="86250"/>
              <a:buChar char="➢"/>
            </a:pPr>
            <a:r>
              <a:rPr b="1" lang="en-US"/>
              <a:t>Months 5-8: </a:t>
            </a:r>
            <a:r>
              <a:rPr lang="en-US"/>
              <a:t>Full platform rollout, expand partnerships, marketing campaign.</a:t>
            </a:r>
            <a:endParaRPr/>
          </a:p>
          <a:p>
            <a:pPr indent="-350186" lvl="0" marL="457200" rtl="0" algn="l">
              <a:spcBef>
                <a:spcPts val="0"/>
              </a:spcBef>
              <a:spcAft>
                <a:spcPts val="0"/>
              </a:spcAft>
              <a:buSzPct val="86250"/>
              <a:buChar char="➢"/>
            </a:pPr>
            <a:r>
              <a:rPr b="1" lang="en-US"/>
              <a:t>Months 9-12: </a:t>
            </a:r>
            <a:r>
              <a:rPr lang="en-US"/>
              <a:t>Performance monitoring, optimization, prepare for scaling.</a:t>
            </a:r>
            <a:endParaRPr/>
          </a:p>
          <a:p>
            <a:pPr indent="-350186" lvl="0" marL="457200" rtl="0" algn="l">
              <a:spcBef>
                <a:spcPts val="0"/>
              </a:spcBef>
              <a:spcAft>
                <a:spcPts val="0"/>
              </a:spcAft>
              <a:buSzPct val="86250"/>
              <a:buChar char="➢"/>
            </a:pPr>
            <a:r>
              <a:rPr b="1" lang="en-US"/>
              <a:t>Month 12+:</a:t>
            </a:r>
            <a:r>
              <a:rPr lang="en-US"/>
              <a:t> Regional expansion beyond Uganda.</a:t>
            </a:r>
            <a:endParaRPr/>
          </a:p>
          <a:p>
            <a:pPr indent="0" lvl="0" marL="0" rtl="0" algn="l">
              <a:spcBef>
                <a:spcPts val="600"/>
              </a:spcBef>
              <a:spcAft>
                <a:spcPts val="600"/>
              </a:spcAft>
              <a:buNone/>
            </a:pPr>
            <a:r>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3061ba38cea_0_52"/>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84251D"/>
              </a:buClr>
              <a:buSzPct val="100000"/>
              <a:buFont typeface="Algerian"/>
              <a:buNone/>
            </a:pPr>
            <a:r>
              <a:rPr b="1" lang="en-US" u="sng">
                <a:solidFill>
                  <a:srgbClr val="84251D"/>
                </a:solidFill>
                <a:latin typeface="Bodoni"/>
                <a:ea typeface="Bodoni"/>
                <a:cs typeface="Bodoni"/>
                <a:sym typeface="Bodoni"/>
              </a:rPr>
              <a:t>Partnership and Engagement</a:t>
            </a:r>
            <a:br>
              <a:rPr lang="en-US"/>
            </a:br>
            <a:endParaRPr/>
          </a:p>
        </p:txBody>
      </p:sp>
      <p:sp>
        <p:nvSpPr>
          <p:cNvPr id="222" name="Google Shape;222;g3061ba38cea_0_52"/>
          <p:cNvSpPr txBox="1"/>
          <p:nvPr>
            <p:ph idx="2" type="body"/>
          </p:nvPr>
        </p:nvSpPr>
        <p:spPr>
          <a:xfrm>
            <a:off x="1295400" y="2582000"/>
            <a:ext cx="4718400" cy="2920200"/>
          </a:xfrm>
          <a:prstGeom prst="rect">
            <a:avLst/>
          </a:prstGeom>
        </p:spPr>
        <p:txBody>
          <a:bodyPr anchorCtr="0" anchor="t" bIns="45700" lIns="91425" spcFirstLastPara="1" rIns="91425" wrap="square" tIns="45700">
            <a:normAutofit fontScale="77500" lnSpcReduction="20000"/>
          </a:bodyPr>
          <a:lstStyle/>
          <a:p>
            <a:pPr indent="0" lvl="0" marL="0" rtl="0" algn="l">
              <a:spcBef>
                <a:spcPts val="360"/>
              </a:spcBef>
              <a:spcAft>
                <a:spcPts val="0"/>
              </a:spcAft>
              <a:buNone/>
            </a:pPr>
            <a:r>
              <a:rPr b="1" lang="en-US"/>
              <a:t>Example sectors:</a:t>
            </a:r>
            <a:endParaRPr b="1"/>
          </a:p>
          <a:p>
            <a:pPr indent="-330469" lvl="0" marL="457200" rtl="0" algn="l">
              <a:spcBef>
                <a:spcPts val="600"/>
              </a:spcBef>
              <a:spcAft>
                <a:spcPts val="0"/>
              </a:spcAft>
              <a:buSzPct val="86250"/>
              <a:buChar char="➢"/>
            </a:pPr>
            <a:r>
              <a:rPr b="1" lang="en-US"/>
              <a:t>Agriculture:</a:t>
            </a:r>
            <a:r>
              <a:rPr lang="en-US"/>
              <a:t> internships addressing challenges in crop management, distribution, and agro-processing.</a:t>
            </a:r>
            <a:endParaRPr/>
          </a:p>
          <a:p>
            <a:pPr indent="-330469" lvl="0" marL="457200" rtl="0" algn="l">
              <a:spcBef>
                <a:spcPts val="0"/>
              </a:spcBef>
              <a:spcAft>
                <a:spcPts val="0"/>
              </a:spcAft>
              <a:buSzPct val="86250"/>
              <a:buChar char="➢"/>
            </a:pPr>
            <a:r>
              <a:rPr b="1" lang="en-US"/>
              <a:t>IT and Technology:</a:t>
            </a:r>
            <a:r>
              <a:rPr lang="en-US"/>
              <a:t> Virtual internships aligning with Uganda’s tech hubs and growing </a:t>
            </a:r>
            <a:r>
              <a:rPr lang="en-US"/>
              <a:t>startup</a:t>
            </a:r>
            <a:r>
              <a:rPr lang="en-US"/>
              <a:t> ecosystem.</a:t>
            </a:r>
            <a:endParaRPr/>
          </a:p>
          <a:p>
            <a:pPr indent="-330469" lvl="0" marL="457200" rtl="0" algn="l">
              <a:spcBef>
                <a:spcPts val="0"/>
              </a:spcBef>
              <a:spcAft>
                <a:spcPts val="0"/>
              </a:spcAft>
              <a:buSzPct val="86250"/>
              <a:buChar char="➢"/>
            </a:pPr>
            <a:r>
              <a:rPr b="1" lang="en-US"/>
              <a:t>Manufacturing:</a:t>
            </a:r>
            <a:r>
              <a:rPr lang="en-US"/>
              <a:t> project-based learning experiences in supply chain management and product development.</a:t>
            </a:r>
            <a:endParaRPr/>
          </a:p>
          <a:p>
            <a:pPr indent="0" lvl="0" marL="0" rtl="0" algn="l">
              <a:spcBef>
                <a:spcPts val="600"/>
              </a:spcBef>
              <a:spcAft>
                <a:spcPts val="600"/>
              </a:spcAft>
              <a:buNone/>
            </a:pPr>
            <a:r>
              <a:t/>
            </a:r>
            <a:endParaRPr b="1"/>
          </a:p>
        </p:txBody>
      </p:sp>
      <p:sp>
        <p:nvSpPr>
          <p:cNvPr id="223" name="Google Shape;223;g3061ba38cea_0_52"/>
          <p:cNvSpPr txBox="1"/>
          <p:nvPr>
            <p:ph idx="1" type="body"/>
          </p:nvPr>
        </p:nvSpPr>
        <p:spPr>
          <a:xfrm>
            <a:off x="1295400" y="1782100"/>
            <a:ext cx="4718400" cy="488700"/>
          </a:xfrm>
          <a:prstGeom prst="rect">
            <a:avLst/>
          </a:prstGeom>
        </p:spPr>
        <p:txBody>
          <a:bodyPr anchorCtr="0" anchor="b" bIns="45700" lIns="91425" spcFirstLastPara="1" rIns="91425" wrap="square" tIns="45700">
            <a:noAutofit/>
          </a:bodyPr>
          <a:lstStyle/>
          <a:p>
            <a:pPr indent="0" lvl="0" marL="0" rtl="0" algn="l">
              <a:spcBef>
                <a:spcPts val="560"/>
              </a:spcBef>
              <a:spcAft>
                <a:spcPts val="600"/>
              </a:spcAft>
              <a:buNone/>
            </a:pPr>
            <a:r>
              <a:rPr lang="en-US" sz="2300"/>
              <a:t>Collaboration with Local Industries</a:t>
            </a:r>
            <a:endParaRPr sz="2300"/>
          </a:p>
        </p:txBody>
      </p:sp>
      <p:sp>
        <p:nvSpPr>
          <p:cNvPr id="224" name="Google Shape;224;g3061ba38cea_0_52"/>
          <p:cNvSpPr txBox="1"/>
          <p:nvPr>
            <p:ph idx="3" type="body"/>
          </p:nvPr>
        </p:nvSpPr>
        <p:spPr>
          <a:xfrm>
            <a:off x="6180675" y="1931019"/>
            <a:ext cx="4718400" cy="488700"/>
          </a:xfrm>
          <a:prstGeom prst="rect">
            <a:avLst/>
          </a:prstGeom>
        </p:spPr>
        <p:txBody>
          <a:bodyPr anchorCtr="0" anchor="b" bIns="45700" lIns="91425" spcFirstLastPara="1" rIns="91425" wrap="square" tIns="45700">
            <a:noAutofit/>
          </a:bodyPr>
          <a:lstStyle/>
          <a:p>
            <a:pPr indent="0" lvl="0" marL="0" rtl="0" algn="l">
              <a:spcBef>
                <a:spcPts val="560"/>
              </a:spcBef>
              <a:spcAft>
                <a:spcPts val="600"/>
              </a:spcAft>
              <a:buNone/>
            </a:pPr>
            <a:r>
              <a:rPr lang="en-US" sz="2100"/>
              <a:t>Social </a:t>
            </a:r>
            <a:r>
              <a:rPr lang="en-US" sz="2100"/>
              <a:t>Engagement</a:t>
            </a:r>
            <a:r>
              <a:rPr lang="en-US" sz="2100"/>
              <a:t>, Government and Industry:</a:t>
            </a:r>
            <a:endParaRPr sz="2100"/>
          </a:p>
        </p:txBody>
      </p:sp>
      <p:sp>
        <p:nvSpPr>
          <p:cNvPr id="225" name="Google Shape;225;g3061ba38cea_0_52"/>
          <p:cNvSpPr txBox="1"/>
          <p:nvPr>
            <p:ph idx="4" type="body"/>
          </p:nvPr>
        </p:nvSpPr>
        <p:spPr>
          <a:xfrm>
            <a:off x="6180675" y="2582050"/>
            <a:ext cx="5106600" cy="3501600"/>
          </a:xfrm>
          <a:prstGeom prst="rect">
            <a:avLst/>
          </a:prstGeom>
        </p:spPr>
        <p:txBody>
          <a:bodyPr anchorCtr="0" anchor="t" bIns="45700" lIns="91425" spcFirstLastPara="1" rIns="91425" wrap="square" tIns="45700">
            <a:normAutofit fontScale="77500" lnSpcReduction="20000"/>
          </a:bodyPr>
          <a:lstStyle/>
          <a:p>
            <a:pPr indent="0" lvl="0" marL="0" rtl="0" algn="l">
              <a:spcBef>
                <a:spcPts val="360"/>
              </a:spcBef>
              <a:spcAft>
                <a:spcPts val="0"/>
              </a:spcAft>
              <a:buNone/>
            </a:pPr>
            <a:r>
              <a:rPr b="1" lang="en-US"/>
              <a:t>Ministry of Education and Sports:</a:t>
            </a:r>
            <a:endParaRPr b="1"/>
          </a:p>
          <a:p>
            <a:pPr indent="-330469" lvl="0" marL="457200" rtl="0" algn="l">
              <a:spcBef>
                <a:spcPts val="600"/>
              </a:spcBef>
              <a:spcAft>
                <a:spcPts val="0"/>
              </a:spcAft>
              <a:buSzPct val="86250"/>
              <a:buChar char="➢"/>
            </a:pPr>
            <a:r>
              <a:rPr lang="en-US"/>
              <a:t>Position BAG Innovation as a partner in achieving Uganda’s educational reforms in job readiness and skills development.</a:t>
            </a:r>
            <a:endParaRPr/>
          </a:p>
          <a:p>
            <a:pPr indent="0" lvl="0" marL="0" rtl="0" algn="l">
              <a:spcBef>
                <a:spcPts val="600"/>
              </a:spcBef>
              <a:spcAft>
                <a:spcPts val="0"/>
              </a:spcAft>
              <a:buNone/>
            </a:pPr>
            <a:r>
              <a:rPr b="1" lang="en-US"/>
              <a:t>Industry Collaboration:</a:t>
            </a:r>
            <a:endParaRPr b="1"/>
          </a:p>
          <a:p>
            <a:pPr indent="-330469" lvl="0" marL="457200" rtl="0" algn="l">
              <a:spcBef>
                <a:spcPts val="600"/>
              </a:spcBef>
              <a:spcAft>
                <a:spcPts val="0"/>
              </a:spcAft>
              <a:buSzPct val="86250"/>
              <a:buChar char="➢"/>
            </a:pPr>
            <a:r>
              <a:rPr lang="en-US"/>
              <a:t>Partner with companies (e.g., MTN Uganda, Uganda Breweries) to create sector-specific challenges for students.</a:t>
            </a:r>
            <a:endParaRPr/>
          </a:p>
          <a:p>
            <a:pPr indent="0" lvl="0" marL="0" rtl="0" algn="l">
              <a:spcBef>
                <a:spcPts val="600"/>
              </a:spcBef>
              <a:spcAft>
                <a:spcPts val="0"/>
              </a:spcAft>
              <a:buNone/>
            </a:pPr>
            <a:r>
              <a:rPr b="1" lang="en-US"/>
              <a:t>Marketing Campaigns:</a:t>
            </a:r>
            <a:endParaRPr b="1"/>
          </a:p>
          <a:p>
            <a:pPr indent="0" lvl="0" marL="0" rtl="0" algn="l">
              <a:spcBef>
                <a:spcPts val="600"/>
              </a:spcBef>
              <a:spcAft>
                <a:spcPts val="600"/>
              </a:spcAft>
              <a:buNone/>
            </a:pPr>
            <a:r>
              <a:rPr lang="en-US"/>
              <a:t>Utilize social media to raise awareness of BAG Innovation’s successes through testimonials.Present at educational and tech summits in Uganda to demonstrate platform impact.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2022-04-04T15:45:45Z</dcterms:created>
  <dc:creator>Microsoft account</dc:creator>
</cp:coreProperties>
</file>