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63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74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6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762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0752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9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61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491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1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9FA6FF-A996-494E-BF77-C6CDAB7C94BB}" type="datetimeFigureOut">
              <a:rPr lang="en-CA" smtClean="0"/>
              <a:t>2016-07-14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F6AD3B6-6758-4FC5-8CB2-298AC15791F9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85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healy.org/a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Agoraphobia and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CA" dirty="0"/>
              <a:t>A multi-faceted, agathokakalogical relationship</a:t>
            </a:r>
          </a:p>
          <a:p>
            <a:endParaRPr lang="en-CA" dirty="0"/>
          </a:p>
          <a:p>
            <a:r>
              <a:rPr lang="en-CA" dirty="0"/>
              <a:t>COMM1130</a:t>
            </a:r>
          </a:p>
          <a:p>
            <a:r>
              <a:rPr lang="en-CA" dirty="0"/>
              <a:t>Nicole Dahlquist</a:t>
            </a:r>
          </a:p>
        </p:txBody>
      </p:sp>
    </p:spTree>
    <p:extLst>
      <p:ext uri="{BB962C8B-B14F-4D97-AF65-F5344CB8AC3E}">
        <p14:creationId xmlns:p14="http://schemas.microsoft.com/office/powerpoint/2010/main" val="16089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8879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What is Agoraphobia</a:t>
            </a:r>
          </a:p>
          <a:p>
            <a:r>
              <a:rPr lang="en-CA" sz="2800" dirty="0">
                <a:solidFill>
                  <a:schemeClr val="tx1"/>
                </a:solidFill>
              </a:rPr>
              <a:t>Challenges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History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07232"/>
            <a:ext cx="10515600" cy="124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Necessity of Intervention</a:t>
            </a:r>
          </a:p>
          <a:p>
            <a:r>
              <a:rPr lang="en-CA" dirty="0"/>
              <a:t>Facing Fears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80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2234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05" y="2262947"/>
            <a:ext cx="10515600" cy="2600601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Availability Heuristic</a:t>
            </a:r>
          </a:p>
          <a:p>
            <a:endParaRPr lang="en-CA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News programs cause stress, stress can trigger anxiety, anxiety can trigger agoraphobia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Technology as a Trigger</a:t>
            </a:r>
          </a:p>
        </p:txBody>
      </p:sp>
    </p:spTree>
    <p:extLst>
      <p:ext uri="{BB962C8B-B14F-4D97-AF65-F5344CB8AC3E}">
        <p14:creationId xmlns:p14="http://schemas.microsoft.com/office/powerpoint/2010/main" val="414323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1749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Never have to leave your house</a:t>
            </a:r>
          </a:p>
          <a:p>
            <a:r>
              <a:rPr lang="en-CA" sz="2800" dirty="0">
                <a:solidFill>
                  <a:schemeClr val="tx1"/>
                </a:solidFill>
              </a:rPr>
              <a:t>Improved support and awareness</a:t>
            </a:r>
          </a:p>
          <a:p>
            <a:r>
              <a:rPr lang="en-CA" sz="2800" dirty="0">
                <a:solidFill>
                  <a:schemeClr val="tx1"/>
                </a:solidFill>
              </a:rPr>
              <a:t>Communication</a:t>
            </a:r>
          </a:p>
          <a:p>
            <a:r>
              <a:rPr lang="en-CA" sz="2800" dirty="0" err="1">
                <a:solidFill>
                  <a:schemeClr val="tx1"/>
                </a:solidFill>
              </a:rPr>
              <a:t>Pokemon</a:t>
            </a:r>
            <a:r>
              <a:rPr lang="en-CA" sz="2800" dirty="0">
                <a:solidFill>
                  <a:schemeClr val="tx1"/>
                </a:solidFill>
              </a:rPr>
              <a:t> Go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Technology Aids and Enables</a:t>
            </a:r>
          </a:p>
        </p:txBody>
      </p:sp>
    </p:spTree>
    <p:extLst>
      <p:ext uri="{BB962C8B-B14F-4D97-AF65-F5344CB8AC3E}">
        <p14:creationId xmlns:p14="http://schemas.microsoft.com/office/powerpoint/2010/main" val="38917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1749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Non-technological treatments</a:t>
            </a:r>
          </a:p>
          <a:p>
            <a:r>
              <a:rPr lang="en-CA" sz="2800" dirty="0">
                <a:solidFill>
                  <a:schemeClr val="tx1"/>
                </a:solidFill>
              </a:rPr>
              <a:t>GPS</a:t>
            </a:r>
          </a:p>
          <a:p>
            <a:r>
              <a:rPr lang="en-CA" sz="2800" dirty="0">
                <a:solidFill>
                  <a:schemeClr val="tx1"/>
                </a:solidFill>
              </a:rPr>
              <a:t>Skype</a:t>
            </a:r>
          </a:p>
          <a:p>
            <a:r>
              <a:rPr lang="en-CA" sz="2800" dirty="0">
                <a:solidFill>
                  <a:schemeClr val="tx1"/>
                </a:solidFill>
              </a:rPr>
              <a:t>Virtual Reality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Technology as a Treatment</a:t>
            </a:r>
          </a:p>
        </p:txBody>
      </p:sp>
    </p:spTree>
    <p:extLst>
      <p:ext uri="{BB962C8B-B14F-4D97-AF65-F5344CB8AC3E}">
        <p14:creationId xmlns:p14="http://schemas.microsoft.com/office/powerpoint/2010/main" val="39822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1749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Any Questions?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19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3472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1.	Mayo Clinic Staff, "Agoraphobia," [Online].   </a:t>
            </a:r>
            <a:r>
              <a:rPr lang="fr-CA" sz="2300" dirty="0" err="1"/>
              <a:t>Available</a:t>
            </a:r>
            <a:r>
              <a:rPr lang="fr-CA" sz="2300" dirty="0"/>
              <a:t>: http://www.mayoclinic.org/diseases-	conditions/</a:t>
            </a:r>
            <a:r>
              <a:rPr lang="fr-CA" sz="2300" dirty="0" err="1"/>
              <a:t>agoraphobia</a:t>
            </a:r>
            <a:r>
              <a:rPr lang="fr-CA" sz="2300" dirty="0"/>
              <a:t>/basics/</a:t>
            </a:r>
            <a:r>
              <a:rPr lang="fr-CA" sz="2300" dirty="0" err="1"/>
              <a:t>definition</a:t>
            </a:r>
            <a:r>
              <a:rPr lang="fr-CA" sz="2300" dirty="0"/>
              <a:t>/con-20029996. </a:t>
            </a:r>
            <a:r>
              <a:rPr lang="en-US" sz="2300" dirty="0"/>
              <a:t>[Accessed 25 June 2016].</a:t>
            </a:r>
            <a:endParaRPr lang="en-CA" sz="23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/>
              <a:t> </a:t>
            </a:r>
            <a:endParaRPr lang="en-CA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2.	A. </a:t>
            </a:r>
            <a:r>
              <a:rPr lang="en-US" sz="2300" dirty="0" err="1"/>
              <a:t>Tversky</a:t>
            </a:r>
            <a:r>
              <a:rPr lang="en-US" sz="2300" dirty="0"/>
              <a:t> and D. </a:t>
            </a:r>
            <a:r>
              <a:rPr lang="en-US" sz="2300" dirty="0" err="1"/>
              <a:t>Kahneman</a:t>
            </a:r>
            <a:r>
              <a:rPr lang="en-US" sz="2300" dirty="0"/>
              <a:t>, "Availability: A heuristic for judging frequency and probability," September 1973.  	[Online].  </a:t>
            </a:r>
            <a:r>
              <a:rPr lang="en-CA" sz="2300" dirty="0"/>
              <a:t>Available: http://people.umass.edu/biep540w/pdf/Tversky%20availability.pdf. </a:t>
            </a:r>
            <a:r>
              <a:rPr lang="en-US" sz="2300" dirty="0"/>
              <a:t>[Accessed 03 July 2016].</a:t>
            </a:r>
            <a:endParaRPr lang="en-CA" sz="2300" dirty="0"/>
          </a:p>
          <a:p>
            <a:pPr>
              <a:lnSpc>
                <a:spcPct val="120000"/>
              </a:lnSpc>
            </a:pPr>
            <a:endParaRPr lang="en-CA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3. 	E. Silver, D. Holman and R. </a:t>
            </a:r>
            <a:r>
              <a:rPr lang="en-US" sz="2300" dirty="0" err="1"/>
              <a:t>Garfinb</a:t>
            </a:r>
            <a:r>
              <a:rPr lang="en-US" sz="2300" dirty="0"/>
              <a:t>, "Media's role in broadcasting acute stress following the Boston Marathon 	bombings," November 2013. [Online]. Available: jttp://www.pnas.org/content/111/1/93.full.pdf.  		[Accessed 28 June 2016].</a:t>
            </a:r>
            <a:endParaRPr lang="en-CA" sz="2300" dirty="0"/>
          </a:p>
          <a:p>
            <a:pPr>
              <a:lnSpc>
                <a:spcPct val="120000"/>
              </a:lnSpc>
            </a:pPr>
            <a:endParaRPr lang="en-CA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4.	"Traumatic events in the new causes spikes in stress," July 2014. [Online]. Available: https://www.anxiety.org/news-	increases-stress. [Accessed 28 June 2016].</a:t>
            </a:r>
            <a:endParaRPr lang="en-CA" sz="2300" dirty="0"/>
          </a:p>
          <a:p>
            <a:pPr>
              <a:lnSpc>
                <a:spcPct val="120000"/>
              </a:lnSpc>
            </a:pPr>
            <a:endParaRPr lang="en-CA" sz="2300" dirty="0"/>
          </a:p>
          <a:p>
            <a:pPr>
              <a:lnSpc>
                <a:spcPct val="120000"/>
              </a:lnSpc>
            </a:pPr>
            <a:r>
              <a:rPr lang="en-US" sz="2300" dirty="0"/>
              <a:t>5.	R. </a:t>
            </a:r>
            <a:r>
              <a:rPr lang="en-US" sz="2300" dirty="0" err="1"/>
              <a:t>Leadbetter</a:t>
            </a:r>
            <a:r>
              <a:rPr lang="en-US" sz="2300" dirty="0"/>
              <a:t>, "Why you never need to leave your house again (except in a medical emergency)," June 2016. 	[Online].  </a:t>
            </a:r>
            <a:r>
              <a:rPr lang="fr-CA" sz="2300" dirty="0" err="1"/>
              <a:t>Available</a:t>
            </a:r>
            <a:r>
              <a:rPr lang="fr-CA" sz="2300" dirty="0"/>
              <a:t>: 	http://www.heraldscotland.com/news/14566288.Why_you_never_need_to_leave_your_house_</a:t>
            </a:r>
            <a:r>
              <a:rPr lang="en-CA" sz="2300" dirty="0"/>
              <a:t>	again__</a:t>
            </a:r>
            <a:r>
              <a:rPr lang="en-CA" sz="2300" dirty="0" err="1"/>
              <a:t>except_in_a_medical_emergency</a:t>
            </a:r>
            <a:r>
              <a:rPr lang="en-CA" sz="2300" dirty="0"/>
              <a:t>_/. </a:t>
            </a:r>
            <a:r>
              <a:rPr lang="en-US" sz="2300" dirty="0"/>
              <a:t>[Accessed 25 June 2016].</a:t>
            </a:r>
            <a:endParaRPr lang="en-CA" sz="2300" dirty="0"/>
          </a:p>
          <a:p>
            <a:pPr marL="0" indent="0">
              <a:buNone/>
            </a:pP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71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43" y="1252331"/>
            <a:ext cx="10515600" cy="5605669"/>
          </a:xfrm>
        </p:spPr>
        <p:txBody>
          <a:bodyPr>
            <a:normAutofit/>
          </a:bodyPr>
          <a:lstStyle/>
          <a:p>
            <a:r>
              <a:rPr lang="en-US" sz="1500" dirty="0"/>
              <a:t>6. 	C. </a:t>
            </a:r>
            <a:r>
              <a:rPr lang="en-US" sz="1500" dirty="0" err="1"/>
              <a:t>Stobing</a:t>
            </a:r>
            <a:r>
              <a:rPr lang="en-US" sz="1500" dirty="0"/>
              <a:t>, "How to Use the Internet to Never Leave Your House Again," June 2015. [Online].  </a:t>
            </a:r>
            <a:r>
              <a:rPr lang="en-CA" sz="1500" dirty="0"/>
              <a:t>Available: 	http://www.howtogeek.com/216828/how-to-use-the-internet-to-never-leave-your-house-again. [</a:t>
            </a:r>
            <a:r>
              <a:rPr lang="en-US" sz="1500" dirty="0"/>
              <a:t>Accessed 28 June 2016].</a:t>
            </a:r>
            <a:endParaRPr lang="en-CA" sz="1500" dirty="0"/>
          </a:p>
          <a:p>
            <a:pPr marL="0" indent="0">
              <a:buNone/>
            </a:pPr>
            <a:r>
              <a:rPr lang="en-US" sz="1500" dirty="0"/>
              <a:t> </a:t>
            </a:r>
            <a:endParaRPr lang="en-CA" sz="1500" dirty="0"/>
          </a:p>
          <a:p>
            <a:r>
              <a:rPr lang="en-US" sz="1500" dirty="0"/>
              <a:t>7. 	J. Bennett, "A Broken Utopia? The Internet and Health Activism," April 2015. [Online]. </a:t>
            </a:r>
            <a:r>
              <a:rPr lang="en-CA" sz="1500" dirty="0"/>
              <a:t>Available: </a:t>
            </a:r>
            <a:r>
              <a:rPr lang="en-CA" sz="1500" dirty="0">
                <a:hlinkClick r:id="rId2"/>
              </a:rPr>
              <a:t>http://davidhealy.org/a-</a:t>
            </a:r>
            <a:r>
              <a:rPr lang="en-CA" sz="1500" dirty="0"/>
              <a:t>	broken-	utopia-the-internet-and-health-activism/. </a:t>
            </a:r>
            <a:r>
              <a:rPr lang="en-US" sz="1500" dirty="0"/>
              <a:t>[Accessed 11 July 2016].</a:t>
            </a:r>
            <a:endParaRPr lang="en-CA" sz="1500" dirty="0"/>
          </a:p>
          <a:p>
            <a:endParaRPr lang="en-CA" sz="1500" dirty="0"/>
          </a:p>
          <a:p>
            <a:r>
              <a:rPr lang="en-US" sz="1500" dirty="0"/>
              <a:t>8. 	</a:t>
            </a:r>
            <a:r>
              <a:rPr lang="en-US" sz="1500" dirty="0" err="1"/>
              <a:t>AwkwardArley</a:t>
            </a:r>
            <a:r>
              <a:rPr lang="en-US" sz="1500" dirty="0"/>
              <a:t>, "</a:t>
            </a:r>
            <a:r>
              <a:rPr lang="en-US" sz="1500" dirty="0" err="1"/>
              <a:t>Pokemon</a:t>
            </a:r>
            <a:r>
              <a:rPr lang="en-US" sz="1500" dirty="0"/>
              <a:t> Go Stories," July 2016. [Online]. </a:t>
            </a:r>
            <a:r>
              <a:rPr lang="en-CA" sz="1500" dirty="0"/>
              <a:t>Available: 	https://www.reddit.com/r/PokemonGoStories/comments/4s6h46/a_legitimate_reason_to_leave_my_house/. 		</a:t>
            </a:r>
            <a:r>
              <a:rPr lang="en-US" sz="1500" dirty="0"/>
              <a:t>[Accessed 14 July 2016].</a:t>
            </a:r>
            <a:endParaRPr lang="en-CA" sz="1500" dirty="0"/>
          </a:p>
          <a:p>
            <a:endParaRPr lang="en-CA" sz="1500" dirty="0"/>
          </a:p>
          <a:p>
            <a:r>
              <a:rPr lang="en-US" sz="1500" dirty="0"/>
              <a:t>9. 	P. Wolf and </a:t>
            </a:r>
            <a:r>
              <a:rPr lang="en-US" sz="1500" dirty="0" err="1"/>
              <a:t>J.Jacobs</a:t>
            </a:r>
            <a:r>
              <a:rPr lang="en-US" sz="1500" dirty="0"/>
              <a:t>, "GPS Technology and Human Psychological Research: A Methodological Proposal," 2010. [Online</a:t>
            </a:r>
            <a:r>
              <a:rPr lang="en-US" sz="1500"/>
              <a:t>]. 	</a:t>
            </a:r>
            <a:r>
              <a:rPr lang="en-CA" sz="1500"/>
              <a:t>Available: https</a:t>
            </a:r>
            <a:r>
              <a:rPr lang="en-CA" sz="1500" dirty="0"/>
              <a:t>://www.researchgate.net/profile/Pedro_Wolf/publication/232075531_GPS_Technology_and_</a:t>
            </a:r>
            <a:r>
              <a:rPr lang="en-US" sz="1500" dirty="0"/>
              <a:t>Human_	</a:t>
            </a:r>
            <a:r>
              <a:rPr lang="en-US" sz="1500" dirty="0" err="1"/>
              <a:t>Psychological_Research_A_Methodological_Proposal</a:t>
            </a:r>
            <a:r>
              <a:rPr lang="en-US" sz="1500" dirty="0"/>
              <a:t>/links/09e4150757bbbe30f3000000.pdf. [Accessed 25 June 2016].</a:t>
            </a:r>
            <a:endParaRPr lang="en-CA" sz="1500" dirty="0"/>
          </a:p>
          <a:p>
            <a:pPr marL="0" indent="0">
              <a:buNone/>
            </a:pPr>
            <a:r>
              <a:rPr lang="en-US" sz="1500" dirty="0"/>
              <a:t> </a:t>
            </a:r>
            <a:endParaRPr lang="en-CA" sz="1500" dirty="0"/>
          </a:p>
          <a:p>
            <a:r>
              <a:rPr lang="en-US" sz="1500" dirty="0"/>
              <a:t>10. 	H. V. Martin, C. </a:t>
            </a:r>
            <a:r>
              <a:rPr lang="en-US" sz="1500" dirty="0" err="1"/>
              <a:t>Botella</a:t>
            </a:r>
            <a:r>
              <a:rPr lang="en-US" sz="1500" dirty="0"/>
              <a:t>, A. Garcia-Palacios and J. </a:t>
            </a:r>
            <a:r>
              <a:rPr lang="en-US" sz="1500" dirty="0" err="1"/>
              <a:t>Osma</a:t>
            </a:r>
            <a:r>
              <a:rPr lang="en-US" sz="1500" dirty="0"/>
              <a:t>, "Virtual Reality Exposure in the Treatment</a:t>
            </a:r>
            <a:r>
              <a:rPr lang="en-CA" sz="1500" dirty="0"/>
              <a:t> </a:t>
            </a:r>
            <a:r>
              <a:rPr lang="en-US" sz="1500" dirty="0"/>
              <a:t>of Panic Disorder With 	Agoraphobia: A Case Study (Vol 14)," January 2007. [Online]. </a:t>
            </a:r>
            <a:r>
              <a:rPr lang="en-CA" sz="1500" dirty="0"/>
              <a:t>Available: 	http://ra.ocls.ca/ra/login.aspx?inst=conestoga&amp;url=http://search.ebscohost.com.eztest.ocls.ca/login.aspx?direct=true&amp;db	=</a:t>
            </a:r>
            <a:r>
              <a:rPr lang="en-CA" sz="1500" dirty="0" err="1"/>
              <a:t>edselp&amp;AN</a:t>
            </a:r>
            <a:r>
              <a:rPr lang="en-CA" sz="1500" dirty="0"/>
              <a:t>=S1077722906001271&amp;site=</a:t>
            </a:r>
            <a:r>
              <a:rPr lang="en-CA" sz="1500" dirty="0" err="1"/>
              <a:t>eds-live&amp;scope</a:t>
            </a:r>
            <a:r>
              <a:rPr lang="en-CA" sz="1500" dirty="0"/>
              <a:t>=site. </a:t>
            </a:r>
            <a:r>
              <a:rPr lang="en-US" sz="1500" dirty="0"/>
              <a:t>[Accessed 10 July 2016].</a:t>
            </a:r>
            <a:endParaRPr lang="en-CA" sz="1500" dirty="0"/>
          </a:p>
          <a:p>
            <a:pPr marL="0" indent="0">
              <a:buNone/>
            </a:pPr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847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17973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81</TotalTime>
  <Words>79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Agoraphobia and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Dahlquist</dc:creator>
  <cp:lastModifiedBy>Nicole Dahlquist</cp:lastModifiedBy>
  <cp:revision>12</cp:revision>
  <dcterms:created xsi:type="dcterms:W3CDTF">2016-07-14T20:30:23Z</dcterms:created>
  <dcterms:modified xsi:type="dcterms:W3CDTF">2016-07-14T21:51:23Z</dcterms:modified>
</cp:coreProperties>
</file>