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9.png" ContentType="image/png"/>
  <Override PartName="/ppt/media/image13.png" ContentType="image/png"/>
  <Override PartName="/ppt/media/image8.png" ContentType="image/png"/>
  <Override PartName="/ppt/media/image14.jpeg" ContentType="image/jpeg"/>
  <Override PartName="/ppt/media/image12.png" ContentType="image/png"/>
  <Override PartName="/ppt/media/image7.png" ContentType="image/png"/>
  <Override PartName="/ppt/media/image11.png" ContentType="image/png"/>
  <Override PartName="/ppt/media/image19.png" ContentType="image/png"/>
  <Override PartName="/ppt/media/image1.png" ContentType="image/png"/>
  <Override PartName="/ppt/media/image3.png" ContentType="image/png"/>
  <Override PartName="/ppt/media/image20.png" ContentType="image/png"/>
  <Override PartName="/ppt/media/image18.png" ContentType="image/png"/>
  <Override PartName="/ppt/media/image15.jpeg" ContentType="image/jpeg"/>
  <Override PartName="/ppt/media/image17.png" ContentType="image/png"/>
  <Override PartName="/ppt/media/image16.jpeg" ContentType="image/jpeg"/>
  <Override PartName="/ppt/media/image2.png" ContentType="image/png"/>
  <Override PartName="/ppt/media/image4.png" ContentType="image/png"/>
  <Override PartName="/ppt/media/image5.png" ContentType="image/png"/>
  <Override PartName="/ppt/media/image10.png" ContentType="image/png"/>
  <Override PartName="/ppt/media/image6.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Props.xml" ContentType="application/vnd.openxmlformats-officedocument.presentationml.presPro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slide13.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1C1A1BE2-5743-4455-A042-668B020007CE}"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3F6EC51B-E443-45E3-9728-185BD514395C}"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30CD8BDC-6204-4B39-BF8F-EA4554C550EC}"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5CD83214-D22B-4161-920F-FBA51AD37352}"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7D5DF3C9-4DE4-4351-81ED-0AF781375678}"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4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A4FAC23D-2CE0-4BD8-9D5C-5B6B2A9E802A}"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4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AEFC8C68-5793-463C-B944-9BE713BBD557}"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5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5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2FE4F6CF-7787-4AC3-987A-E9E052C464D2}"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C5829149-2AD3-4211-9693-F5FB5B86CCCB}"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CAD143FA-76EA-45B8-A361-9E6F4985DB16}"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5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5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5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BD3C4ED6-9E5D-4BFA-810A-D112F3005864}"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54F1A61C-C0D8-4ED7-9B21-84784250EE28}"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7FE35C76-BE73-44D8-9ACC-D9817998B392}"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D19CD9A2-ADAC-439B-933C-5B6A24C6C43E}"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D1ED81B0-5CCA-482D-9AD4-59838478423E}"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7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7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DED5297D-14CC-4C78-B735-FA0A57A4B93A}"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7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7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7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7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8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8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593287E6-5E52-4AED-B6B0-338B2357B3C5}"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B0C8365D-1E61-4BF5-9DCE-9936CD5355F2}"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88"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7CD1AB0C-D0AA-49D5-AC1A-860549EE6DFB}"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9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FD8F96A9-EB57-4B66-971A-9E7881A19374}"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9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9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B750B0C1-AFB0-4F0A-9BC2-86C39519BDFE}"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F52DD5E3-7DEC-4329-9C0D-ABF1EF47CA00}"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70DBE2BA-2E7B-48D1-B943-DCB7CB67DF95}"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EAF63482-17E5-4241-A482-DAC9CBAA9C9A}"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9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9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9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2B652C04-1ECF-45BE-A53B-6FCC1AB80B52}"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0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10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103"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DE0D2184-E7D1-4A9F-844C-27BEDED94378}"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0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10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107"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F9E92022-EC66-4923-81F8-42C6EB4ADA59}"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09"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110"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6E0D512F-595F-4970-9192-73D110D17885}"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1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11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11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115"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B2E39CF4-166C-4D5E-89AE-0207DF1FD4B2}" type="slidenum">
              <a:t>&lt;#&gt;</a:t>
            </a:fld>
          </a:p>
        </p:txBody>
      </p:sp>
      <p:sp>
        <p:nvSpPr>
          <p:cNvPr id="9" name="PlaceHolder 8"/>
          <p:cNvSpPr>
            <a:spLocks noGrp="1"/>
          </p:cNvSpPr>
          <p:nvPr>
            <p:ph type="dt" idx="7"/>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17"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118"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119"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120"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121"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122"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8A270B1A-80F5-4B66-92DE-E1C408345C16}" type="slidenum">
              <a:t>&lt;#&gt;</a:t>
            </a:fld>
          </a:p>
        </p:txBody>
      </p:sp>
      <p:sp>
        <p:nvSpPr>
          <p:cNvPr id="11" name="PlaceHolder 10"/>
          <p:cNvSpPr>
            <a:spLocks noGrp="1"/>
          </p:cNvSpPr>
          <p:nvPr>
            <p:ph type="dt" idx="7"/>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9EF1AB2B-5CA5-4DBB-A25B-449D64FA77A8}"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11171A2D-A0F8-4E7A-B2E6-110FE0C65685}"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A01EE9F8-1D43-46DF-9E7A-7A1B3F44F2CA}"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AA78EDFA-03D9-48E8-BF98-7FA503356E87}"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EB6E9736-60AE-49E6-9D55-B126DA5E38BF}"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8A6BD9FC-4695-412F-B08D-261C562623F7}"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anchor="b">
            <a:noAutofit/>
          </a:bodyPr>
          <a:p>
            <a:pPr indent="0" algn="ctr">
              <a:lnSpc>
                <a:spcPct val="90000"/>
              </a:lnSpc>
              <a:buNone/>
            </a:pPr>
            <a:r>
              <a:rPr b="0" lang="en-US" sz="6000" spc="-1" strike="noStrike">
                <a:solidFill>
                  <a:srgbClr val="000000"/>
                </a:solidFill>
                <a:latin typeface="Calibri Light"/>
              </a:rPr>
              <a:t>Click to edit Master title style</a:t>
            </a:r>
            <a:endParaRPr b="0" lang="en-US" sz="6000" spc="-1" strike="noStrike">
              <a:solidFill>
                <a:srgbClr val="000000"/>
              </a:solidFill>
              <a:latin typeface="Calibri"/>
            </a:endParaRPr>
          </a:p>
        </p:txBody>
      </p:sp>
      <p:sp>
        <p:nvSpPr>
          <p:cNvPr id="1" name="PlaceHolder 2"/>
          <p:cNvSpPr>
            <a:spLocks noGrp="1"/>
          </p:cNvSpPr>
          <p:nvPr>
            <p:ph type="dt" idx="1"/>
          </p:nvPr>
        </p:nvSpPr>
        <p:spPr>
          <a:xfrm>
            <a:off x="838080" y="6356520"/>
            <a:ext cx="2742840" cy="364680"/>
          </a:xfrm>
          <a:prstGeom prst="rect">
            <a:avLst/>
          </a:prstGeom>
          <a:noFill/>
          <a:ln w="0">
            <a:noFill/>
          </a:ln>
        </p:spPr>
        <p:txBody>
          <a:bodyPr anchor="ctr">
            <a:noAutofit/>
          </a:bodyPr>
          <a:lstStyle>
            <a:lvl1pPr indent="0">
              <a:lnSpc>
                <a:spcPct val="100000"/>
              </a:lnSpc>
              <a:buNone/>
              <a:defRPr b="0" lang="en-US" sz="1200" spc="-1" strike="noStrike">
                <a:solidFill>
                  <a:srgbClr val="8b8b8b"/>
                </a:solidFill>
                <a:latin typeface="Calibri"/>
              </a:defRPr>
            </a:lvl1pPr>
          </a:lstStyle>
          <a:p>
            <a:pPr indent="0">
              <a:lnSpc>
                <a:spcPct val="100000"/>
              </a:lnSpc>
              <a:buNone/>
            </a:pPr>
            <a:r>
              <a:rPr b="0" lang="en-US" sz="1200" spc="-1" strike="noStrike">
                <a:solidFill>
                  <a:srgbClr val="8b8b8b"/>
                </a:solidFill>
                <a:latin typeface="Calibri"/>
              </a:rPr>
              <a:t>&lt;date/time&gt;</a:t>
            </a:r>
            <a:endParaRPr b="0" lang="en-US" sz="1200" spc="-1" strike="noStrike">
              <a:solidFill>
                <a:srgbClr val="000000"/>
              </a:solidFill>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anchor="ctr">
            <a:noAutofit/>
          </a:bodyPr>
          <a:lstStyle>
            <a:lvl1pPr indent="0" algn="r">
              <a:lnSpc>
                <a:spcPct val="100000"/>
              </a:lnSpc>
              <a:buNone/>
              <a:defRPr b="0" lang="en-US" sz="1200" spc="-1" strike="noStrike">
                <a:solidFill>
                  <a:srgbClr val="8b8b8b"/>
                </a:solidFill>
                <a:latin typeface="Calibri"/>
              </a:defRPr>
            </a:lvl1pPr>
          </a:lstStyle>
          <a:p>
            <a:pPr indent="0" algn="r">
              <a:lnSpc>
                <a:spcPct val="100000"/>
              </a:lnSpc>
              <a:buNone/>
            </a:pPr>
            <a:fld id="{E06E8E8B-0D10-40C2-AD56-5D2832E5C745}" type="slidenum">
              <a:rPr b="0" lang="en-US" sz="1200" spc="-1" strike="noStrike">
                <a:solidFill>
                  <a:srgbClr val="8b8b8b"/>
                </a:solidFill>
                <a:latin typeface="Calibri"/>
              </a:rPr>
              <a:t>&lt;number&gt;</a:t>
            </a:fld>
            <a:endParaRPr b="0" lang="en-US" sz="1200" spc="-1" strike="noStrike">
              <a:solidFill>
                <a:srgbClr val="000000"/>
              </a:solidFill>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lnSpc>
                <a:spcPct val="90000"/>
              </a:lnSpc>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0" lang="en-US" sz="4400" spc="-1" strike="noStrike">
                <a:solidFill>
                  <a:srgbClr val="000000"/>
                </a:solidFill>
                <a:latin typeface="Calibri Light"/>
              </a:rPr>
              <a:t>Click to edit </a:t>
            </a:r>
            <a:r>
              <a:rPr b="0" lang="en-US" sz="4400" spc="-1" strike="noStrike">
                <a:solidFill>
                  <a:srgbClr val="000000"/>
                </a:solidFill>
                <a:latin typeface="Calibri Light"/>
              </a:rPr>
              <a:t>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Edit Master text styles</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60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60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idx="4"/>
          </p:nvPr>
        </p:nvSpPr>
        <p:spPr>
          <a:xfrm>
            <a:off x="838080" y="6356520"/>
            <a:ext cx="2742840" cy="364680"/>
          </a:xfrm>
          <a:prstGeom prst="rect">
            <a:avLst/>
          </a:prstGeom>
          <a:noFill/>
          <a:ln w="0">
            <a:noFill/>
          </a:ln>
        </p:spPr>
        <p:txBody>
          <a:bodyPr anchor="ctr">
            <a:noAutofit/>
          </a:bodyPr>
          <a:lstStyle>
            <a:lvl1pPr indent="0">
              <a:lnSpc>
                <a:spcPct val="100000"/>
              </a:lnSpc>
              <a:buNone/>
              <a:defRPr b="0" lang="en-US" sz="1200" spc="-1" strike="noStrike">
                <a:solidFill>
                  <a:srgbClr val="8b8b8b"/>
                </a:solidFill>
                <a:latin typeface="Calibri"/>
              </a:defRPr>
            </a:lvl1pPr>
          </a:lstStyle>
          <a:p>
            <a:pPr indent="0">
              <a:lnSpc>
                <a:spcPct val="100000"/>
              </a:lnSpc>
              <a:buNone/>
            </a:pPr>
            <a:r>
              <a:rPr b="0" lang="en-US" sz="1200" spc="-1" strike="noStrike">
                <a:solidFill>
                  <a:srgbClr val="8b8b8b"/>
                </a:solidFill>
                <a:latin typeface="Calibri"/>
              </a:rPr>
              <a:t>&lt;date/time&gt;</a:t>
            </a:r>
            <a:endParaRPr b="0" lang="en-US" sz="1200" spc="-1" strike="noStrike">
              <a:solidFill>
                <a:srgbClr val="000000"/>
              </a:solidFill>
              <a:latin typeface="Times New Roman"/>
            </a:endParaRPr>
          </a:p>
        </p:txBody>
      </p:sp>
      <p:sp>
        <p:nvSpPr>
          <p:cNvPr id="44" name="PlaceHolder 4"/>
          <p:cNvSpPr>
            <a:spLocks noGrp="1"/>
          </p:cNvSpPr>
          <p:nvPr>
            <p:ph type="ftr" idx="5"/>
          </p:nvPr>
        </p:nvSpPr>
        <p:spPr>
          <a:xfrm>
            <a:off x="4038480" y="6356520"/>
            <a:ext cx="4114440" cy="364680"/>
          </a:xfrm>
          <a:prstGeom prst="rect">
            <a:avLst/>
          </a:prstGeom>
          <a:noFill/>
          <a:ln w="0">
            <a:noFill/>
          </a:ln>
        </p:spPr>
        <p:txBody>
          <a:bodyPr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5" name="PlaceHolder 5"/>
          <p:cNvSpPr>
            <a:spLocks noGrp="1"/>
          </p:cNvSpPr>
          <p:nvPr>
            <p:ph type="sldNum" idx="6"/>
          </p:nvPr>
        </p:nvSpPr>
        <p:spPr>
          <a:xfrm>
            <a:off x="8610480" y="6356520"/>
            <a:ext cx="2742840" cy="364680"/>
          </a:xfrm>
          <a:prstGeom prst="rect">
            <a:avLst/>
          </a:prstGeom>
          <a:noFill/>
          <a:ln w="0">
            <a:noFill/>
          </a:ln>
        </p:spPr>
        <p:txBody>
          <a:bodyPr anchor="ctr">
            <a:noAutofit/>
          </a:bodyPr>
          <a:lstStyle>
            <a:lvl1pPr indent="0" algn="r">
              <a:lnSpc>
                <a:spcPct val="100000"/>
              </a:lnSpc>
              <a:buNone/>
              <a:defRPr b="0" lang="en-US" sz="1200" spc="-1" strike="noStrike">
                <a:solidFill>
                  <a:srgbClr val="8b8b8b"/>
                </a:solidFill>
                <a:latin typeface="Calibri"/>
              </a:defRPr>
            </a:lvl1pPr>
          </a:lstStyle>
          <a:p>
            <a:pPr indent="0" algn="r">
              <a:lnSpc>
                <a:spcPct val="100000"/>
              </a:lnSpc>
              <a:buNone/>
            </a:pPr>
            <a:fld id="{426AF80F-D2F0-4B5E-8DC7-F5835C148657}" type="slidenum">
              <a:rPr b="0" lang="en-US" sz="1200" spc="-1" strike="noStrike">
                <a:solidFill>
                  <a:srgbClr val="8b8b8b"/>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82" name="PlaceHolder 1"/>
          <p:cNvSpPr>
            <a:spLocks noGrp="1"/>
          </p:cNvSpPr>
          <p:nvPr>
            <p:ph type="dt" idx="7"/>
          </p:nvPr>
        </p:nvSpPr>
        <p:spPr>
          <a:xfrm>
            <a:off x="838080" y="6356520"/>
            <a:ext cx="2742840" cy="364680"/>
          </a:xfrm>
          <a:prstGeom prst="rect">
            <a:avLst/>
          </a:prstGeom>
          <a:noFill/>
          <a:ln w="0">
            <a:noFill/>
          </a:ln>
        </p:spPr>
        <p:txBody>
          <a:bodyPr anchor="ctr">
            <a:noAutofit/>
          </a:bodyPr>
          <a:lstStyle>
            <a:lvl1pPr indent="0">
              <a:lnSpc>
                <a:spcPct val="100000"/>
              </a:lnSpc>
              <a:buNone/>
              <a:defRPr b="0" lang="en-US" sz="1200" spc="-1" strike="noStrike">
                <a:solidFill>
                  <a:srgbClr val="8b8b8b"/>
                </a:solidFill>
                <a:latin typeface="Calibri"/>
              </a:defRPr>
            </a:lvl1pPr>
          </a:lstStyle>
          <a:p>
            <a:pPr indent="0">
              <a:lnSpc>
                <a:spcPct val="100000"/>
              </a:lnSpc>
              <a:buNone/>
            </a:pPr>
            <a:r>
              <a:rPr b="0" lang="en-US" sz="1200" spc="-1" strike="noStrike">
                <a:solidFill>
                  <a:srgbClr val="8b8b8b"/>
                </a:solidFill>
                <a:latin typeface="Calibri"/>
              </a:rPr>
              <a:t>&lt;date/time&gt;</a:t>
            </a:r>
            <a:endParaRPr b="0" lang="en-US" sz="1200" spc="-1" strike="noStrike">
              <a:solidFill>
                <a:srgbClr val="000000"/>
              </a:solidFill>
              <a:latin typeface="Times New Roman"/>
            </a:endParaRPr>
          </a:p>
        </p:txBody>
      </p:sp>
      <p:sp>
        <p:nvSpPr>
          <p:cNvPr id="83" name="PlaceHolder 2"/>
          <p:cNvSpPr>
            <a:spLocks noGrp="1"/>
          </p:cNvSpPr>
          <p:nvPr>
            <p:ph type="ftr" idx="8"/>
          </p:nvPr>
        </p:nvSpPr>
        <p:spPr>
          <a:xfrm>
            <a:off x="4038480" y="6356520"/>
            <a:ext cx="4114440" cy="364680"/>
          </a:xfrm>
          <a:prstGeom prst="rect">
            <a:avLst/>
          </a:prstGeom>
          <a:noFill/>
          <a:ln w="0">
            <a:noFill/>
          </a:ln>
        </p:spPr>
        <p:txBody>
          <a:bodyPr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4" name="PlaceHolder 3"/>
          <p:cNvSpPr>
            <a:spLocks noGrp="1"/>
          </p:cNvSpPr>
          <p:nvPr>
            <p:ph type="sldNum" idx="9"/>
          </p:nvPr>
        </p:nvSpPr>
        <p:spPr>
          <a:xfrm>
            <a:off x="8610480" y="6356520"/>
            <a:ext cx="2742840" cy="364680"/>
          </a:xfrm>
          <a:prstGeom prst="rect">
            <a:avLst/>
          </a:prstGeom>
          <a:noFill/>
          <a:ln w="0">
            <a:noFill/>
          </a:ln>
        </p:spPr>
        <p:txBody>
          <a:bodyPr anchor="ctr">
            <a:noAutofit/>
          </a:bodyPr>
          <a:lstStyle>
            <a:lvl1pPr indent="0" algn="r">
              <a:lnSpc>
                <a:spcPct val="100000"/>
              </a:lnSpc>
              <a:buNone/>
              <a:defRPr b="0" lang="en-US" sz="1200" spc="-1" strike="noStrike">
                <a:solidFill>
                  <a:srgbClr val="8b8b8b"/>
                </a:solidFill>
                <a:latin typeface="Calibri"/>
              </a:defRPr>
            </a:lvl1pPr>
          </a:lstStyle>
          <a:p>
            <a:pPr indent="0" algn="r">
              <a:lnSpc>
                <a:spcPct val="100000"/>
              </a:lnSpc>
              <a:buNone/>
            </a:pPr>
            <a:fld id="{FD492889-6892-4AEE-AD02-B99E2074FC62}" type="slidenum">
              <a:rPr b="0" lang="en-US" sz="1200" spc="-1" strike="noStrike">
                <a:solidFill>
                  <a:srgbClr val="8b8b8b"/>
                </a:solidFill>
                <a:latin typeface="Calibri"/>
              </a:rPr>
              <a:t>&lt;number&gt;</a:t>
            </a:fld>
            <a:endParaRPr b="0" lang="en-US" sz="1200" spc="-1" strike="noStrike">
              <a:solidFill>
                <a:srgbClr val="000000"/>
              </a:solidFill>
              <a:latin typeface="Times New Roman"/>
            </a:endParaRPr>
          </a:p>
        </p:txBody>
      </p:sp>
      <p:sp>
        <p:nvSpPr>
          <p:cNvPr id="85"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
        <p:nvSpPr>
          <p:cNvPr id="86"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lnSpc>
                <a:spcPct val="90000"/>
              </a:lnSpc>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image" Target="../media/image15.jpeg"/><Relationship Id="rId3" Type="http://schemas.openxmlformats.org/officeDocument/2006/relationships/image" Target="../media/image16.jpeg"/><Relationship Id="rId4" Type="http://schemas.openxmlformats.org/officeDocument/2006/relationships/image" Target="../media/image7.png"/><Relationship Id="rId5"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7.png"/><Relationship Id="rId3"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image" Target="../media/image7.png"/><Relationship Id="rId4"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4.jpeg"/><Relationship Id="rId3" Type="http://schemas.openxmlformats.org/officeDocument/2006/relationships/image" Target="../media/image19.png"/><Relationship Id="rId4"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20.png"/><Relationship Id="rId3"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8.png"/><Relationship Id="rId4" Type="http://schemas.openxmlformats.org/officeDocument/2006/relationships/image" Target="../media/image8.png"/><Relationship Id="rId5"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7.png"/><Relationship Id="rId3"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7.png"/><Relationship Id="rId3" Type="http://schemas.openxmlformats.org/officeDocument/2006/relationships/image" Target="../media/image13.png"/><Relationship Id="rId4"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23" name="PlaceHolder 1"/>
          <p:cNvSpPr>
            <a:spLocks noGrp="1"/>
          </p:cNvSpPr>
          <p:nvPr>
            <p:ph type="title"/>
          </p:nvPr>
        </p:nvSpPr>
        <p:spPr>
          <a:xfrm>
            <a:off x="1086480" y="1371600"/>
            <a:ext cx="8689680" cy="1606680"/>
          </a:xfrm>
          <a:prstGeom prst="rect">
            <a:avLst/>
          </a:prstGeom>
          <a:noFill/>
          <a:ln w="0">
            <a:noFill/>
          </a:ln>
        </p:spPr>
        <p:txBody>
          <a:bodyPr anchor="b">
            <a:normAutofit fontScale="91000"/>
          </a:bodyPr>
          <a:p>
            <a:pPr indent="0">
              <a:lnSpc>
                <a:spcPct val="90000"/>
              </a:lnSpc>
              <a:buNone/>
            </a:pPr>
            <a:r>
              <a:rPr b="0" lang="en-US" sz="6000" spc="-1" strike="noStrike">
                <a:solidFill>
                  <a:srgbClr val="000000"/>
                </a:solidFill>
                <a:latin typeface="comic"/>
              </a:rPr>
              <a:t>INTERNET AND MOBILE PROGRAMMING</a:t>
            </a:r>
            <a:endParaRPr b="0" lang="en-US" sz="6000" spc="-1" strike="noStrike">
              <a:solidFill>
                <a:srgbClr val="000000"/>
              </a:solidFill>
              <a:latin typeface="Calibri"/>
            </a:endParaRPr>
          </a:p>
        </p:txBody>
      </p:sp>
      <p:sp>
        <p:nvSpPr>
          <p:cNvPr id="124" name="PlaceHolder 2"/>
          <p:cNvSpPr>
            <a:spLocks noGrp="1"/>
          </p:cNvSpPr>
          <p:nvPr>
            <p:ph type="subTitle"/>
          </p:nvPr>
        </p:nvSpPr>
        <p:spPr>
          <a:xfrm>
            <a:off x="1086480" y="3165480"/>
            <a:ext cx="9143640" cy="1973880"/>
          </a:xfrm>
          <a:prstGeom prst="rect">
            <a:avLst/>
          </a:prstGeom>
          <a:noFill/>
          <a:ln w="0">
            <a:noFill/>
          </a:ln>
        </p:spPr>
        <p:txBody>
          <a:bodyPr anchor="t">
            <a:normAutofit/>
          </a:bodyPr>
          <a:p>
            <a:pPr indent="0">
              <a:lnSpc>
                <a:spcPct val="90000"/>
              </a:lnSpc>
              <a:spcBef>
                <a:spcPts val="1001"/>
              </a:spcBef>
              <a:buNone/>
              <a:tabLst>
                <a:tab algn="l" pos="0"/>
              </a:tabLst>
            </a:pPr>
            <a:r>
              <a:rPr b="0" lang="en-US" sz="2800" spc="-1" strike="noStrike">
                <a:solidFill>
                  <a:srgbClr val="595959"/>
                </a:solidFill>
                <a:latin typeface="Bahnschrift SemiBold"/>
              </a:rPr>
              <a:t>PROJECT: DESIGN AND IMPLEMENTATION OF A MARKET MANAGEMENT SYSTEM</a:t>
            </a:r>
            <a:endParaRPr b="0" lang="en-US" sz="2800" spc="-1" strike="noStrike">
              <a:solidFill>
                <a:srgbClr val="000000"/>
              </a:solidFill>
              <a:latin typeface="Arial"/>
            </a:endParaRPr>
          </a:p>
          <a:p>
            <a:pPr indent="0">
              <a:lnSpc>
                <a:spcPct val="90000"/>
              </a:lnSpc>
              <a:spcBef>
                <a:spcPts val="1001"/>
              </a:spcBef>
              <a:buNone/>
              <a:tabLst>
                <a:tab algn="l" pos="0"/>
              </a:tabLst>
            </a:pPr>
            <a:r>
              <a:rPr b="0" lang="en-US" sz="2800" spc="-1" strike="noStrike">
                <a:solidFill>
                  <a:srgbClr val="595959"/>
                </a:solidFill>
                <a:latin typeface="Bahnschrift SemiBold"/>
              </a:rPr>
              <a:t>TASK 6: DATABASE DESIGN AND IMPLEMENTATION</a:t>
            </a:r>
            <a:endParaRPr b="0" lang="en-US" sz="2800" spc="-1" strike="noStrike">
              <a:solidFill>
                <a:srgbClr val="000000"/>
              </a:solidFill>
              <a:latin typeface="Arial"/>
            </a:endParaRPr>
          </a:p>
        </p:txBody>
      </p:sp>
      <p:sp>
        <p:nvSpPr>
          <p:cNvPr id="125" name="TextBox 3"/>
          <p:cNvSpPr/>
          <p:nvPr/>
        </p:nvSpPr>
        <p:spPr>
          <a:xfrm flipH="1">
            <a:off x="1085760" y="5361840"/>
            <a:ext cx="283572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Bahnschrift SemiBold"/>
              </a:rPr>
              <a:t>COURSE INSTRUCTOR:</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Bahnschrift SemiBold"/>
              </a:rPr>
              <a:t>Dr. Nkemeni Valery </a:t>
            </a:r>
            <a:endParaRPr b="0" lang="en-US" sz="1800" spc="-1" strike="noStrike">
              <a:solidFill>
                <a:srgbClr val="000000"/>
              </a:solidFill>
              <a:latin typeface="Arial"/>
            </a:endParaRPr>
          </a:p>
        </p:txBody>
      </p:sp>
      <p:pic>
        <p:nvPicPr>
          <p:cNvPr id="126" name="Picture 6" descr=""/>
          <p:cNvPicPr/>
          <p:nvPr/>
        </p:nvPicPr>
        <p:blipFill>
          <a:blip r:embed="rId2"/>
          <a:stretch/>
        </p:blipFill>
        <p:spPr>
          <a:xfrm>
            <a:off x="9290520" y="590400"/>
            <a:ext cx="1879200" cy="187920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Box 1"/>
          <p:cNvSpPr/>
          <p:nvPr/>
        </p:nvSpPr>
        <p:spPr>
          <a:xfrm>
            <a:off x="709920" y="925200"/>
            <a:ext cx="11241360" cy="759960"/>
          </a:xfrm>
          <a:prstGeom prst="rect">
            <a:avLst/>
          </a:prstGeom>
          <a:noFill/>
          <a:ln w="0">
            <a:noFill/>
          </a:ln>
        </p:spPr>
        <p:style>
          <a:lnRef idx="0"/>
          <a:fillRef idx="0"/>
          <a:effectRef idx="0"/>
          <a:fontRef idx="minor"/>
        </p:style>
        <p:txBody>
          <a:bodyPr lIns="90000" rIns="90000" tIns="45000" bIns="45000" anchor="t">
            <a:spAutoFit/>
          </a:bodyPr>
          <a:p>
            <a:pPr marL="343080" indent="-343080" algn="just">
              <a:lnSpc>
                <a:spcPct val="100000"/>
              </a:lnSpc>
              <a:buClr>
                <a:srgbClr val="000000"/>
              </a:buClr>
              <a:buFont typeface="Wingdings" charset="2"/>
              <a:buChar char=""/>
            </a:pPr>
            <a:r>
              <a:rPr b="1" lang="en-US" sz="2200" spc="-1" strike="noStrike">
                <a:solidFill>
                  <a:srgbClr val="000000"/>
                </a:solidFill>
                <a:latin typeface="Times New Roman"/>
                <a:ea typeface="Calibri"/>
              </a:rPr>
              <a:t>MARKET TABLE</a:t>
            </a:r>
            <a:endParaRPr b="0" lang="en-US" sz="2200" spc="-1" strike="noStrike">
              <a:solidFill>
                <a:srgbClr val="000000"/>
              </a:solidFill>
              <a:latin typeface="Arial"/>
            </a:endParaRPr>
          </a:p>
          <a:p>
            <a:pPr marL="457200" algn="just">
              <a:lnSpc>
                <a:spcPct val="100000"/>
              </a:lnSpc>
            </a:pPr>
            <a:r>
              <a:rPr b="0" lang="en-US" sz="2200" spc="-1" strike="noStrike">
                <a:solidFill>
                  <a:srgbClr val="000000"/>
                </a:solidFill>
                <a:latin typeface="Times New Roman"/>
                <a:ea typeface="Calibri"/>
              </a:rPr>
              <a:t>The market name and its location are recorded in this table.</a:t>
            </a:r>
            <a:endParaRPr b="0" lang="en-US" sz="2200" spc="-1" strike="noStrike">
              <a:solidFill>
                <a:srgbClr val="000000"/>
              </a:solidFill>
              <a:latin typeface="Arial"/>
            </a:endParaRPr>
          </a:p>
        </p:txBody>
      </p:sp>
      <p:sp>
        <p:nvSpPr>
          <p:cNvPr id="171" name="Title 1"/>
          <p:cNvSpPr/>
          <p:nvPr/>
        </p:nvSpPr>
        <p:spPr>
          <a:xfrm>
            <a:off x="0" y="0"/>
            <a:ext cx="12191760" cy="780480"/>
          </a:xfrm>
          <a:prstGeom prst="rect">
            <a:avLst/>
          </a:prstGeom>
          <a:solidFill>
            <a:srgbClr val="024a09"/>
          </a:solidFill>
          <a:ln w="0">
            <a:noFill/>
          </a:ln>
        </p:spPr>
        <p:style>
          <a:lnRef idx="0"/>
          <a:fillRef idx="0"/>
          <a:effectRef idx="0"/>
          <a:fontRef idx="minor"/>
        </p:style>
        <p:txBody>
          <a:bodyPr lIns="90000" rIns="90000" tIns="45000" bIns="45000" anchor="t">
            <a:noAutofit/>
          </a:bodyPr>
          <a:p>
            <a:pPr algn="ctr">
              <a:lnSpc>
                <a:spcPct val="107000"/>
              </a:lnSpc>
              <a:spcBef>
                <a:spcPts val="1199"/>
              </a:spcBef>
            </a:pPr>
            <a:r>
              <a:rPr b="0" lang="en-US" sz="3600" spc="-1" strike="noStrike" cap="all">
                <a:solidFill>
                  <a:srgbClr val="ffffff"/>
                </a:solidFill>
                <a:latin typeface="comic"/>
                <a:ea typeface="Times New Roman"/>
              </a:rPr>
              <a:t>DATABASE STRUCTURE AND DATA TYPES</a:t>
            </a:r>
            <a:endParaRPr b="0" lang="en-US" sz="3600" spc="-1" strike="noStrike">
              <a:solidFill>
                <a:srgbClr val="ffffff"/>
              </a:solidFill>
              <a:latin typeface="Arial"/>
            </a:endParaRPr>
          </a:p>
        </p:txBody>
      </p:sp>
      <p:sp>
        <p:nvSpPr>
          <p:cNvPr id="172" name="Picture 3"/>
          <p:cNvSpPr/>
          <p:nvPr/>
        </p:nvSpPr>
        <p:spPr>
          <a:xfrm>
            <a:off x="709920" y="2534040"/>
            <a:ext cx="2503080" cy="2503080"/>
          </a:xfrm>
          <a:prstGeom prst="ellipse">
            <a:avLst/>
          </a:prstGeom>
          <a:blipFill rotWithShape="0">
            <a:blip r:embed="rId1"/>
            <a:srcRect/>
            <a:stretch/>
          </a:blipFill>
          <a:ln cap="rnd" w="63500">
            <a:solidFill>
              <a:srgbClr val="70ad47">
                <a:lumMod val="75000"/>
              </a:srgbClr>
            </a:solidFill>
            <a:round/>
          </a:ln>
          <a:effectLst>
            <a:outerShdw blurRad="380880" dir="5400000" dist="291960" rotWithShape="0" sx="-80000" sy="-18000">
              <a:srgbClr val="000000">
                <a:alpha val="22000"/>
              </a:srgbClr>
            </a:outerShdw>
          </a:effectLst>
          <a:scene3d>
            <a:camera prst="orthographicFront"/>
            <a:lightRig dir="t" rig="contrasting">
              <a:rot lat="0" lon="0" rev="3000000"/>
            </a:lightRig>
          </a:scene3d>
          <a:sp3d contourW="7620">
            <a:bevelT w="95250" h="31750"/>
            <a:contourClr>
              <a:srgbClr val="333333"/>
            </a:contourClr>
          </a:sp3d>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73" name="Picture 4"/>
          <p:cNvSpPr/>
          <p:nvPr/>
        </p:nvSpPr>
        <p:spPr>
          <a:xfrm>
            <a:off x="8148600" y="1689840"/>
            <a:ext cx="3348720" cy="1884240"/>
          </a:xfrm>
          <a:prstGeom prst="ellipse">
            <a:avLst/>
          </a:prstGeom>
          <a:blipFill rotWithShape="0">
            <a:blip r:embed="rId2"/>
            <a:srcRect/>
            <a:stretch/>
          </a:blipFill>
          <a:ln cap="rnd" w="63500">
            <a:solidFill>
              <a:srgbClr val="70ad47">
                <a:lumMod val="75000"/>
              </a:srgbClr>
            </a:solidFill>
            <a:round/>
          </a:ln>
          <a:effectLst>
            <a:outerShdw blurRad="380880" dir="5400000" dist="291960" rotWithShape="0" sx="-80000" sy="-18000">
              <a:srgbClr val="000000">
                <a:alpha val="22000"/>
              </a:srgbClr>
            </a:outerShdw>
          </a:effectLst>
          <a:scene3d>
            <a:camera prst="orthographicFront"/>
            <a:lightRig dir="t" rig="contrasting">
              <a:rot lat="0" lon="0" rev="3000000"/>
            </a:lightRig>
          </a:scene3d>
          <a:sp3d contourW="7620">
            <a:bevelT w="95250" h="31750"/>
            <a:contourClr>
              <a:srgbClr val="333333"/>
            </a:contourClr>
          </a:sp3d>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74" name="Picture 5"/>
          <p:cNvSpPr/>
          <p:nvPr/>
        </p:nvSpPr>
        <p:spPr>
          <a:xfrm>
            <a:off x="8019720" y="4402080"/>
            <a:ext cx="3439440" cy="1934640"/>
          </a:xfrm>
          <a:prstGeom prst="ellipse">
            <a:avLst/>
          </a:prstGeom>
          <a:blipFill rotWithShape="0">
            <a:blip r:embed="rId3"/>
            <a:srcRect/>
            <a:stretch/>
          </a:blipFill>
          <a:ln cap="rnd" w="63500">
            <a:solidFill>
              <a:srgbClr val="70ad47">
                <a:lumMod val="75000"/>
              </a:srgbClr>
            </a:solidFill>
            <a:round/>
          </a:ln>
          <a:effectLst>
            <a:outerShdw blurRad="380880" dir="5400000" dist="291960" rotWithShape="0" sx="-80000" sy="-18000">
              <a:srgbClr val="000000">
                <a:alpha val="22000"/>
              </a:srgbClr>
            </a:outerShdw>
          </a:effectLst>
          <a:scene3d>
            <a:camera prst="orthographicFront"/>
            <a:lightRig dir="t" rig="contrasting">
              <a:rot lat="0" lon="0" rev="3000000"/>
            </a:lightRig>
          </a:scene3d>
          <a:sp3d contourW="7620">
            <a:bevelT w="95250" h="31750"/>
            <a:contourClr>
              <a:srgbClr val="333333"/>
            </a:contourClr>
          </a:sp3d>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pic>
        <p:nvPicPr>
          <p:cNvPr id="175" name="Picture 6" descr=""/>
          <p:cNvPicPr/>
          <p:nvPr/>
        </p:nvPicPr>
        <p:blipFill>
          <a:blip r:embed="rId4"/>
          <a:stretch/>
        </p:blipFill>
        <p:spPr>
          <a:xfrm>
            <a:off x="4787640" y="2976840"/>
            <a:ext cx="1657440" cy="1972440"/>
          </a:xfrm>
          <a:prstGeom prst="rect">
            <a:avLst/>
          </a:prstGeom>
          <a:ln w="0">
            <a:noFill/>
          </a:ln>
        </p:spPr>
      </p:pic>
      <p:sp>
        <p:nvSpPr>
          <p:cNvPr id="176" name="TextBox 7"/>
          <p:cNvSpPr/>
          <p:nvPr/>
        </p:nvSpPr>
        <p:spPr>
          <a:xfrm>
            <a:off x="1214280" y="5310000"/>
            <a:ext cx="14947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800" spc="-1" strike="noStrike">
                <a:solidFill>
                  <a:srgbClr val="000000"/>
                </a:solidFill>
                <a:latin typeface="Calibri"/>
              </a:rPr>
              <a:t>[OIC, Buea]</a:t>
            </a:r>
            <a:endParaRPr b="0" lang="en-US" sz="1800" spc="-1" strike="noStrike">
              <a:solidFill>
                <a:srgbClr val="000000"/>
              </a:solidFill>
              <a:latin typeface="Arial"/>
            </a:endParaRPr>
          </a:p>
        </p:txBody>
      </p:sp>
      <p:sp>
        <p:nvSpPr>
          <p:cNvPr id="177" name="TextBox 8"/>
          <p:cNvSpPr/>
          <p:nvPr/>
        </p:nvSpPr>
        <p:spPr>
          <a:xfrm>
            <a:off x="8946360" y="3593880"/>
            <a:ext cx="17539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800" spc="-1" strike="noStrike">
                <a:solidFill>
                  <a:srgbClr val="000000"/>
                </a:solidFill>
                <a:latin typeface="Calibri"/>
              </a:rPr>
              <a:t>[MUEA, Buea]</a:t>
            </a:r>
            <a:endParaRPr b="0" lang="en-US" sz="1800" spc="-1" strike="noStrike">
              <a:solidFill>
                <a:srgbClr val="000000"/>
              </a:solidFill>
              <a:latin typeface="Arial"/>
            </a:endParaRPr>
          </a:p>
        </p:txBody>
      </p:sp>
      <p:sp>
        <p:nvSpPr>
          <p:cNvPr id="178" name="TextBox 9"/>
          <p:cNvSpPr/>
          <p:nvPr/>
        </p:nvSpPr>
        <p:spPr>
          <a:xfrm>
            <a:off x="8390160" y="6325560"/>
            <a:ext cx="26989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800" spc="-1" strike="noStrike">
                <a:solidFill>
                  <a:srgbClr val="000000"/>
                </a:solidFill>
                <a:latin typeface="Calibri"/>
              </a:rPr>
              <a:t>[GREAT SOPPO, Buea]</a:t>
            </a:r>
            <a:endParaRPr b="0" lang="en-US" sz="1800" spc="-1" strike="noStrike">
              <a:solidFill>
                <a:srgbClr val="000000"/>
              </a:solidFill>
              <a:latin typeface="Arial"/>
            </a:endParaRPr>
          </a:p>
        </p:txBody>
      </p:sp>
      <p:cxnSp>
        <p:nvCxnSpPr>
          <p:cNvPr id="179" name="Curved Connector 11"/>
          <p:cNvCxnSpPr/>
          <p:nvPr/>
        </p:nvCxnSpPr>
        <p:spPr>
          <a:xfrm flipV="1" rot="10800000">
            <a:off x="5616360" y="2571120"/>
            <a:ext cx="2403720" cy="325800"/>
          </a:xfrm>
          <a:prstGeom prst="curvedConnector2">
            <a:avLst/>
          </a:prstGeom>
          <a:ln w="38100">
            <a:solidFill>
              <a:srgbClr val="70ad47">
                <a:lumMod val="50000"/>
              </a:srgbClr>
            </a:solidFill>
            <a:tailEnd len="med" type="triangle" w="med"/>
          </a:ln>
        </p:spPr>
      </p:cxnSp>
      <p:cxnSp>
        <p:nvCxnSpPr>
          <p:cNvPr id="180" name="Curved Connector 21"/>
          <p:cNvCxnSpPr/>
          <p:nvPr/>
        </p:nvCxnSpPr>
        <p:spPr>
          <a:xfrm rot="10800000">
            <a:off x="6352200" y="4563360"/>
            <a:ext cx="1574640" cy="771840"/>
          </a:xfrm>
          <a:prstGeom prst="curvedConnector2">
            <a:avLst/>
          </a:prstGeom>
          <a:ln w="38100">
            <a:solidFill>
              <a:srgbClr val="70ad47">
                <a:lumMod val="50000"/>
              </a:srgbClr>
            </a:solidFill>
            <a:tailEnd len="med" type="triangle" w="med"/>
          </a:ln>
        </p:spPr>
      </p:cxnSp>
      <p:cxnSp>
        <p:nvCxnSpPr>
          <p:cNvPr id="181" name="Curved Connector 24"/>
          <p:cNvCxnSpPr/>
          <p:nvPr/>
        </p:nvCxnSpPr>
        <p:spPr>
          <a:xfrm>
            <a:off x="3306240" y="3785760"/>
            <a:ext cx="1574640" cy="360"/>
          </a:xfrm>
          <a:prstGeom prst="curvedConnector2">
            <a:avLst/>
          </a:prstGeom>
          <a:ln w="38100">
            <a:solidFill>
              <a:srgbClr val="70ad47">
                <a:lumMod val="50000"/>
              </a:srgbClr>
            </a:solidFill>
            <a:tailEnd len="med" type="triangle" w="med"/>
          </a:ln>
        </p:spPr>
      </p:cxnSp>
      <p:sp>
        <p:nvSpPr>
          <p:cNvPr id="182" name="TextBox 25"/>
          <p:cNvSpPr/>
          <p:nvPr/>
        </p:nvSpPr>
        <p:spPr>
          <a:xfrm>
            <a:off x="5054760" y="4935240"/>
            <a:ext cx="1113840" cy="3945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2000" spc="-1" strike="noStrike">
                <a:solidFill>
                  <a:srgbClr val="000000"/>
                </a:solidFill>
                <a:latin typeface="Times New Roman"/>
              </a:rPr>
              <a:t>Database</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TextBox 1"/>
          <p:cNvSpPr/>
          <p:nvPr/>
        </p:nvSpPr>
        <p:spPr>
          <a:xfrm>
            <a:off x="590400" y="888480"/>
            <a:ext cx="11241360" cy="1095120"/>
          </a:xfrm>
          <a:prstGeom prst="rect">
            <a:avLst/>
          </a:prstGeom>
          <a:noFill/>
          <a:ln w="0">
            <a:noFill/>
          </a:ln>
        </p:spPr>
        <p:style>
          <a:lnRef idx="0"/>
          <a:fillRef idx="0"/>
          <a:effectRef idx="0"/>
          <a:fontRef idx="minor"/>
        </p:style>
        <p:txBody>
          <a:bodyPr lIns="90000" rIns="90000" tIns="45000" bIns="45000" anchor="t">
            <a:spAutoFit/>
          </a:bodyPr>
          <a:p>
            <a:pPr marL="343080" indent="-343080" algn="just">
              <a:lnSpc>
                <a:spcPct val="100000"/>
              </a:lnSpc>
              <a:buClr>
                <a:srgbClr val="000000"/>
              </a:buClr>
              <a:buFont typeface="Wingdings" charset="2"/>
              <a:buChar char=""/>
            </a:pPr>
            <a:r>
              <a:rPr b="1" lang="en-US" sz="2200" spc="-1" strike="noStrike">
                <a:solidFill>
                  <a:srgbClr val="000000"/>
                </a:solidFill>
                <a:latin typeface="Times New Roman"/>
                <a:ea typeface="Calibri"/>
              </a:rPr>
              <a:t>SHOP TABLE</a:t>
            </a:r>
            <a:endParaRPr b="0" lang="en-US" sz="2200" spc="-1" strike="noStrike">
              <a:solidFill>
                <a:srgbClr val="000000"/>
              </a:solidFill>
              <a:latin typeface="Arial"/>
            </a:endParaRPr>
          </a:p>
          <a:p>
            <a:pPr marL="457200" algn="just">
              <a:lnSpc>
                <a:spcPct val="100000"/>
              </a:lnSpc>
            </a:pPr>
            <a:r>
              <a:rPr b="0" lang="en-US" sz="2200" spc="-1" strike="noStrike">
                <a:solidFill>
                  <a:srgbClr val="000000"/>
                </a:solidFill>
                <a:latin typeface="Times New Roman"/>
                <a:ea typeface="Calibri"/>
              </a:rPr>
              <a:t>The shop name, vendor name, and market name are stored in this table. The vendor name and market name are referenced from the VENDORS table and MARKET TABLE.</a:t>
            </a:r>
            <a:endParaRPr b="0" lang="en-US" sz="2200" spc="-1" strike="noStrike">
              <a:solidFill>
                <a:srgbClr val="000000"/>
              </a:solidFill>
              <a:latin typeface="Arial"/>
            </a:endParaRPr>
          </a:p>
        </p:txBody>
      </p:sp>
      <p:pic>
        <p:nvPicPr>
          <p:cNvPr id="184" name="Picture 3" descr=""/>
          <p:cNvPicPr/>
          <p:nvPr/>
        </p:nvPicPr>
        <p:blipFill>
          <a:blip r:embed="rId1"/>
          <a:stretch/>
        </p:blipFill>
        <p:spPr>
          <a:xfrm>
            <a:off x="1463400" y="2107080"/>
            <a:ext cx="2339640" cy="4433760"/>
          </a:xfrm>
          <a:prstGeom prst="rect">
            <a:avLst/>
          </a:prstGeom>
          <a:ln w="0">
            <a:noFill/>
          </a:ln>
        </p:spPr>
      </p:pic>
      <p:pic>
        <p:nvPicPr>
          <p:cNvPr id="185" name="Picture 4" descr=""/>
          <p:cNvPicPr/>
          <p:nvPr/>
        </p:nvPicPr>
        <p:blipFill>
          <a:blip r:embed="rId2"/>
          <a:stretch/>
        </p:blipFill>
        <p:spPr>
          <a:xfrm>
            <a:off x="7545240" y="2346480"/>
            <a:ext cx="2198160" cy="2615760"/>
          </a:xfrm>
          <a:prstGeom prst="rect">
            <a:avLst/>
          </a:prstGeom>
          <a:ln w="0">
            <a:noFill/>
          </a:ln>
        </p:spPr>
      </p:pic>
      <p:cxnSp>
        <p:nvCxnSpPr>
          <p:cNvPr id="186" name="Connector: Curved 6"/>
          <p:cNvCxnSpPr/>
          <p:nvPr/>
        </p:nvCxnSpPr>
        <p:spPr>
          <a:xfrm>
            <a:off x="3922560" y="3756960"/>
            <a:ext cx="3591720" cy="13320"/>
          </a:xfrm>
          <a:prstGeom prst="curvedConnector2">
            <a:avLst/>
          </a:prstGeom>
          <a:ln w="57150">
            <a:solidFill>
              <a:srgbClr val="70ad47">
                <a:lumMod val="50000"/>
              </a:srgbClr>
            </a:solidFill>
            <a:tailEnd len="med" type="triangle" w="med"/>
          </a:ln>
        </p:spPr>
      </p:cxnSp>
      <p:cxnSp>
        <p:nvCxnSpPr>
          <p:cNvPr id="187" name="Connector: Curved 8"/>
          <p:cNvCxnSpPr/>
          <p:nvPr/>
        </p:nvCxnSpPr>
        <p:spPr>
          <a:xfrm>
            <a:off x="3922560" y="4240440"/>
            <a:ext cx="3591720" cy="130320"/>
          </a:xfrm>
          <a:prstGeom prst="curvedConnector2">
            <a:avLst/>
          </a:prstGeom>
          <a:ln w="57150">
            <a:solidFill>
              <a:srgbClr val="70ad47">
                <a:lumMod val="50000"/>
              </a:srgbClr>
            </a:solidFill>
            <a:tailEnd len="med" type="triangle" w="med"/>
          </a:ln>
        </p:spPr>
      </p:cxnSp>
      <p:cxnSp>
        <p:nvCxnSpPr>
          <p:cNvPr id="188" name="Connector: Curved 10"/>
          <p:cNvCxnSpPr/>
          <p:nvPr/>
        </p:nvCxnSpPr>
        <p:spPr>
          <a:xfrm flipV="1">
            <a:off x="3922560" y="2993400"/>
            <a:ext cx="3591720" cy="214920"/>
          </a:xfrm>
          <a:prstGeom prst="curvedConnector2">
            <a:avLst/>
          </a:prstGeom>
          <a:ln w="57150">
            <a:solidFill>
              <a:srgbClr val="70ad47">
                <a:lumMod val="50000"/>
              </a:srgbClr>
            </a:solidFill>
            <a:tailEnd len="med" type="triangle" w="med"/>
          </a:ln>
        </p:spPr>
      </p:cxnSp>
      <p:sp>
        <p:nvSpPr>
          <p:cNvPr id="189" name="TextBox 12"/>
          <p:cNvSpPr/>
          <p:nvPr/>
        </p:nvSpPr>
        <p:spPr>
          <a:xfrm>
            <a:off x="9652320" y="2443320"/>
            <a:ext cx="1299600" cy="4554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2400" spc="-1" strike="noStrike">
                <a:solidFill>
                  <a:srgbClr val="000000"/>
                </a:solidFill>
                <a:latin typeface="Times New Roman"/>
              </a:rPr>
              <a:t>Database</a:t>
            </a:r>
            <a:endParaRPr b="0" lang="en-US" sz="2400" spc="-1" strike="noStrike">
              <a:solidFill>
                <a:srgbClr val="000000"/>
              </a:solidFill>
              <a:latin typeface="Arial"/>
            </a:endParaRPr>
          </a:p>
        </p:txBody>
      </p:sp>
      <p:sp>
        <p:nvSpPr>
          <p:cNvPr id="190" name="TextBox 13"/>
          <p:cNvSpPr/>
          <p:nvPr/>
        </p:nvSpPr>
        <p:spPr>
          <a:xfrm>
            <a:off x="7642800" y="5525640"/>
            <a:ext cx="2003400" cy="10044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000" spc="-1" strike="noStrike">
                <a:solidFill>
                  <a:srgbClr val="000000"/>
                </a:solidFill>
                <a:latin typeface="Times New Roman"/>
              </a:rPr>
              <a:t>For a particular vendor in a particular market</a:t>
            </a:r>
            <a:endParaRPr b="0" lang="en-US" sz="2000" spc="-1" strike="noStrike">
              <a:solidFill>
                <a:srgbClr val="000000"/>
              </a:solidFill>
              <a:latin typeface="Arial"/>
            </a:endParaRPr>
          </a:p>
        </p:txBody>
      </p:sp>
      <p:sp>
        <p:nvSpPr>
          <p:cNvPr id="191" name="Arrow: Down 14"/>
          <p:cNvSpPr/>
          <p:nvPr/>
        </p:nvSpPr>
        <p:spPr>
          <a:xfrm>
            <a:off x="8403120" y="5073120"/>
            <a:ext cx="484200" cy="452160"/>
          </a:xfrm>
          <a:prstGeom prst="downArrow">
            <a:avLst>
              <a:gd name="adj1" fmla="val 50000"/>
              <a:gd name="adj2" fmla="val 50000"/>
            </a:avLst>
          </a:prstGeom>
          <a:solidFill>
            <a:schemeClr val="accent6">
              <a:lumMod val="50000"/>
            </a:schemeClr>
          </a:solidFill>
          <a:ln>
            <a:solidFill>
              <a:srgbClr val="a5a5a5">
                <a:lumMod val="50000"/>
              </a:srgb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192" name="Title 1"/>
          <p:cNvSpPr/>
          <p:nvPr/>
        </p:nvSpPr>
        <p:spPr>
          <a:xfrm>
            <a:off x="0" y="0"/>
            <a:ext cx="12191760" cy="780480"/>
          </a:xfrm>
          <a:prstGeom prst="rect">
            <a:avLst/>
          </a:prstGeom>
          <a:solidFill>
            <a:srgbClr val="024a09"/>
          </a:solidFill>
          <a:ln w="0">
            <a:noFill/>
          </a:ln>
        </p:spPr>
        <p:style>
          <a:lnRef idx="0"/>
          <a:fillRef idx="0"/>
          <a:effectRef idx="0"/>
          <a:fontRef idx="minor"/>
        </p:style>
        <p:txBody>
          <a:bodyPr lIns="90000" rIns="90000" tIns="45000" bIns="45000" anchor="t">
            <a:noAutofit/>
          </a:bodyPr>
          <a:p>
            <a:pPr algn="ctr">
              <a:lnSpc>
                <a:spcPct val="107000"/>
              </a:lnSpc>
              <a:spcBef>
                <a:spcPts val="1199"/>
              </a:spcBef>
            </a:pPr>
            <a:r>
              <a:rPr b="0" lang="en-US" sz="3600" spc="-1" strike="noStrike" cap="all">
                <a:solidFill>
                  <a:srgbClr val="ffffff"/>
                </a:solidFill>
                <a:latin typeface="comic"/>
                <a:ea typeface="Times New Roman"/>
              </a:rPr>
              <a:t>DATABASE STRUCTURE AND DATA TYPES</a:t>
            </a:r>
            <a:endParaRPr b="0" lang="en-US" sz="36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TextBox 1"/>
          <p:cNvSpPr/>
          <p:nvPr/>
        </p:nvSpPr>
        <p:spPr>
          <a:xfrm>
            <a:off x="475200" y="782280"/>
            <a:ext cx="11241360" cy="1430280"/>
          </a:xfrm>
          <a:prstGeom prst="rect">
            <a:avLst/>
          </a:prstGeom>
          <a:noFill/>
          <a:ln w="0">
            <a:noFill/>
          </a:ln>
        </p:spPr>
        <p:style>
          <a:lnRef idx="0"/>
          <a:fillRef idx="0"/>
          <a:effectRef idx="0"/>
          <a:fontRef idx="minor"/>
        </p:style>
        <p:txBody>
          <a:bodyPr lIns="90000" rIns="90000" tIns="45000" bIns="45000" anchor="t">
            <a:spAutoFit/>
          </a:bodyPr>
          <a:p>
            <a:pPr marL="343080" indent="-343080" algn="just">
              <a:lnSpc>
                <a:spcPct val="100000"/>
              </a:lnSpc>
              <a:buClr>
                <a:srgbClr val="000000"/>
              </a:buClr>
              <a:buFont typeface="Wingdings" charset="2"/>
              <a:buChar char=""/>
            </a:pPr>
            <a:r>
              <a:rPr b="1" lang="en-US" sz="2200" spc="-1" strike="noStrike">
                <a:solidFill>
                  <a:srgbClr val="000000"/>
                </a:solidFill>
                <a:latin typeface="Times New Roman"/>
                <a:ea typeface="Calibri"/>
              </a:rPr>
              <a:t>SHOP PRODUCTS TABLE</a:t>
            </a:r>
            <a:endParaRPr b="0" lang="en-US" sz="2200" spc="-1" strike="noStrike">
              <a:solidFill>
                <a:srgbClr val="000000"/>
              </a:solidFill>
              <a:latin typeface="Arial"/>
            </a:endParaRPr>
          </a:p>
          <a:p>
            <a:pPr marL="457200" algn="just">
              <a:lnSpc>
                <a:spcPct val="100000"/>
              </a:lnSpc>
            </a:pPr>
            <a:r>
              <a:rPr b="0" lang="en-US" sz="2200" spc="-1" strike="noStrike">
                <a:solidFill>
                  <a:srgbClr val="000000"/>
                </a:solidFill>
                <a:latin typeface="Times New Roman"/>
                <a:ea typeface="Calibri"/>
              </a:rPr>
              <a:t>The data stored here include the shop name, product name, status of the product (available, limited or not available). The shop name is referenced from the shop table, and the product name is referenced from the product table.</a:t>
            </a:r>
            <a:endParaRPr b="0" lang="en-US" sz="2200" spc="-1" strike="noStrike">
              <a:solidFill>
                <a:srgbClr val="000000"/>
              </a:solidFill>
              <a:latin typeface="Arial"/>
            </a:endParaRPr>
          </a:p>
        </p:txBody>
      </p:sp>
      <p:pic>
        <p:nvPicPr>
          <p:cNvPr id="194" name="Picture 5" descr=""/>
          <p:cNvPicPr/>
          <p:nvPr/>
        </p:nvPicPr>
        <p:blipFill>
          <a:blip r:embed="rId1"/>
          <a:stretch/>
        </p:blipFill>
        <p:spPr>
          <a:xfrm>
            <a:off x="936720" y="2284920"/>
            <a:ext cx="1995120" cy="3816720"/>
          </a:xfrm>
          <a:prstGeom prst="rect">
            <a:avLst/>
          </a:prstGeom>
          <a:ln w="0">
            <a:noFill/>
          </a:ln>
        </p:spPr>
      </p:pic>
      <p:pic>
        <p:nvPicPr>
          <p:cNvPr id="195" name="Picture 7" descr=""/>
          <p:cNvPicPr/>
          <p:nvPr/>
        </p:nvPicPr>
        <p:blipFill>
          <a:blip r:embed="rId2"/>
          <a:stretch/>
        </p:blipFill>
        <p:spPr>
          <a:xfrm>
            <a:off x="5032080" y="3114360"/>
            <a:ext cx="2127600" cy="3617640"/>
          </a:xfrm>
          <a:prstGeom prst="rect">
            <a:avLst/>
          </a:prstGeom>
          <a:ln w="0">
            <a:noFill/>
          </a:ln>
        </p:spPr>
      </p:pic>
      <p:cxnSp>
        <p:nvCxnSpPr>
          <p:cNvPr id="196" name="Connector: Curved 9"/>
          <p:cNvCxnSpPr>
            <a:stCxn id="194" idx="3"/>
            <a:endCxn id="195" idx="1"/>
          </p:cNvCxnSpPr>
          <p:nvPr/>
        </p:nvCxnSpPr>
        <p:spPr>
          <a:xfrm>
            <a:off x="2931840" y="4193280"/>
            <a:ext cx="2100600" cy="730080"/>
          </a:xfrm>
          <a:prstGeom prst="curvedConnector3">
            <a:avLst>
              <a:gd name="adj1" fmla="val 25008"/>
            </a:avLst>
          </a:prstGeom>
          <a:ln w="57150">
            <a:solidFill>
              <a:srgbClr val="70ad47">
                <a:lumMod val="50000"/>
              </a:srgbClr>
            </a:solidFill>
            <a:tailEnd len="med" type="triangle" w="med"/>
          </a:ln>
        </p:spPr>
      </p:cxnSp>
      <p:pic>
        <p:nvPicPr>
          <p:cNvPr id="197" name="Picture 11" descr=""/>
          <p:cNvPicPr/>
          <p:nvPr/>
        </p:nvPicPr>
        <p:blipFill>
          <a:blip r:embed="rId3"/>
          <a:stretch/>
        </p:blipFill>
        <p:spPr>
          <a:xfrm>
            <a:off x="9155160" y="2614320"/>
            <a:ext cx="1980360" cy="2415240"/>
          </a:xfrm>
          <a:prstGeom prst="rect">
            <a:avLst/>
          </a:prstGeom>
          <a:ln w="0">
            <a:noFill/>
          </a:ln>
        </p:spPr>
      </p:pic>
      <p:cxnSp>
        <p:nvCxnSpPr>
          <p:cNvPr id="198" name="Connector: Curved 13"/>
          <p:cNvCxnSpPr>
            <a:stCxn id="195" idx="3"/>
            <a:endCxn id="197" idx="1"/>
          </p:cNvCxnSpPr>
          <p:nvPr/>
        </p:nvCxnSpPr>
        <p:spPr>
          <a:xfrm flipV="1">
            <a:off x="7159680" y="3821760"/>
            <a:ext cx="1995840" cy="1101600"/>
          </a:xfrm>
          <a:prstGeom prst="curvedConnector3">
            <a:avLst>
              <a:gd name="adj1" fmla="val 25022"/>
            </a:avLst>
          </a:prstGeom>
          <a:ln w="57150">
            <a:solidFill>
              <a:srgbClr val="70ad47">
                <a:lumMod val="50000"/>
              </a:srgbClr>
            </a:solidFill>
            <a:tailEnd len="med" type="triangle" w="med"/>
          </a:ln>
        </p:spPr>
      </p:cxnSp>
      <p:sp>
        <p:nvSpPr>
          <p:cNvPr id="199" name="TextBox 14"/>
          <p:cNvSpPr/>
          <p:nvPr/>
        </p:nvSpPr>
        <p:spPr>
          <a:xfrm>
            <a:off x="9442440" y="2131200"/>
            <a:ext cx="1481040" cy="51624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2800" spc="-1" strike="noStrike">
                <a:solidFill>
                  <a:srgbClr val="000000"/>
                </a:solidFill>
                <a:latin typeface="Times New Roman"/>
              </a:rPr>
              <a:t>Database</a:t>
            </a:r>
            <a:endParaRPr b="0" lang="en-US" sz="2800" spc="-1" strike="noStrike">
              <a:solidFill>
                <a:srgbClr val="000000"/>
              </a:solidFill>
              <a:latin typeface="Arial"/>
            </a:endParaRPr>
          </a:p>
        </p:txBody>
      </p:sp>
      <p:sp>
        <p:nvSpPr>
          <p:cNvPr id="200" name="TextBox 15"/>
          <p:cNvSpPr/>
          <p:nvPr/>
        </p:nvSpPr>
        <p:spPr>
          <a:xfrm>
            <a:off x="9364680" y="5594040"/>
            <a:ext cx="1875600" cy="10044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000" spc="-1" strike="noStrike">
                <a:solidFill>
                  <a:srgbClr val="000000"/>
                </a:solidFill>
                <a:latin typeface="Times New Roman"/>
              </a:rPr>
              <a:t>For a particular product of a particular shop</a:t>
            </a:r>
            <a:endParaRPr b="0" lang="en-US" sz="2000" spc="-1" strike="noStrike">
              <a:solidFill>
                <a:srgbClr val="000000"/>
              </a:solidFill>
              <a:latin typeface="Arial"/>
            </a:endParaRPr>
          </a:p>
        </p:txBody>
      </p:sp>
      <p:sp>
        <p:nvSpPr>
          <p:cNvPr id="201" name="Arrow: Down 16"/>
          <p:cNvSpPr/>
          <p:nvPr/>
        </p:nvSpPr>
        <p:spPr>
          <a:xfrm>
            <a:off x="9916200" y="5141520"/>
            <a:ext cx="484200" cy="452160"/>
          </a:xfrm>
          <a:prstGeom prst="downArrow">
            <a:avLst>
              <a:gd name="adj1" fmla="val 50000"/>
              <a:gd name="adj2" fmla="val 50000"/>
            </a:avLst>
          </a:prstGeom>
          <a:solidFill>
            <a:schemeClr val="accent6">
              <a:lumMod val="50000"/>
            </a:schemeClr>
          </a:solidFill>
          <a:ln>
            <a:solidFill>
              <a:srgbClr val="a5a5a5">
                <a:lumMod val="50000"/>
              </a:srgb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202" name="Title 1"/>
          <p:cNvSpPr/>
          <p:nvPr/>
        </p:nvSpPr>
        <p:spPr>
          <a:xfrm>
            <a:off x="0" y="0"/>
            <a:ext cx="12191760" cy="780480"/>
          </a:xfrm>
          <a:prstGeom prst="rect">
            <a:avLst/>
          </a:prstGeom>
          <a:solidFill>
            <a:srgbClr val="024a09"/>
          </a:solidFill>
          <a:ln w="0">
            <a:noFill/>
          </a:ln>
        </p:spPr>
        <p:style>
          <a:lnRef idx="0"/>
          <a:fillRef idx="0"/>
          <a:effectRef idx="0"/>
          <a:fontRef idx="minor"/>
        </p:style>
        <p:txBody>
          <a:bodyPr lIns="90000" rIns="90000" tIns="45000" bIns="45000" anchor="t">
            <a:noAutofit/>
          </a:bodyPr>
          <a:p>
            <a:pPr algn="ctr">
              <a:lnSpc>
                <a:spcPct val="107000"/>
              </a:lnSpc>
              <a:spcBef>
                <a:spcPts val="1199"/>
              </a:spcBef>
            </a:pPr>
            <a:r>
              <a:rPr b="0" lang="en-US" sz="3600" spc="-1" strike="noStrike" cap="all">
                <a:solidFill>
                  <a:srgbClr val="ffffff"/>
                </a:solidFill>
                <a:latin typeface="comic"/>
                <a:ea typeface="Times New Roman"/>
              </a:rPr>
              <a:t>DATABASE STRUCTURE AND DATA TYPES</a:t>
            </a:r>
            <a:endParaRPr b="0" lang="en-US" sz="36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TextBox 1"/>
          <p:cNvSpPr/>
          <p:nvPr/>
        </p:nvSpPr>
        <p:spPr>
          <a:xfrm>
            <a:off x="577440" y="885240"/>
            <a:ext cx="11241360" cy="1196640"/>
          </a:xfrm>
          <a:prstGeom prst="rect">
            <a:avLst/>
          </a:prstGeom>
          <a:noFill/>
          <a:ln w="0">
            <a:noFill/>
          </a:ln>
        </p:spPr>
        <p:style>
          <a:lnRef idx="0"/>
          <a:fillRef idx="0"/>
          <a:effectRef idx="0"/>
          <a:fontRef idx="minor"/>
        </p:style>
        <p:txBody>
          <a:bodyPr lIns="90000" rIns="90000" tIns="45000" bIns="45000" anchor="t">
            <a:spAutoFit/>
          </a:bodyPr>
          <a:p>
            <a:pPr marL="343080" indent="-343080" algn="just">
              <a:lnSpc>
                <a:spcPct val="100000"/>
              </a:lnSpc>
              <a:spcAft>
                <a:spcPts val="799"/>
              </a:spcAft>
              <a:buClr>
                <a:srgbClr val="000000"/>
              </a:buClr>
              <a:buFont typeface="Wingdings" charset="2"/>
              <a:buChar char=""/>
            </a:pPr>
            <a:r>
              <a:rPr b="1" lang="en-US" sz="2200" spc="-1" strike="noStrike">
                <a:solidFill>
                  <a:srgbClr val="000000"/>
                </a:solidFill>
                <a:latin typeface="Times New Roman"/>
                <a:ea typeface="Calibri"/>
              </a:rPr>
              <a:t>MARKET PRODUCTS TABLE</a:t>
            </a:r>
            <a:endParaRPr b="0" lang="en-US" sz="2200" spc="-1" strike="noStrike">
              <a:solidFill>
                <a:srgbClr val="000000"/>
              </a:solidFill>
              <a:latin typeface="Arial"/>
            </a:endParaRPr>
          </a:p>
          <a:p>
            <a:pPr>
              <a:lnSpc>
                <a:spcPct val="100000"/>
              </a:lnSpc>
            </a:pPr>
            <a:r>
              <a:rPr b="0" lang="en-US" sz="2200" spc="-1" strike="noStrike">
                <a:solidFill>
                  <a:srgbClr val="000000"/>
                </a:solidFill>
                <a:latin typeface="Times New Roman"/>
                <a:ea typeface="Calibri"/>
              </a:rPr>
              <a:t>	</a:t>
            </a:r>
            <a:r>
              <a:rPr b="0" lang="en-US" sz="2200" spc="-1" strike="noStrike">
                <a:solidFill>
                  <a:srgbClr val="000000"/>
                </a:solidFill>
                <a:latin typeface="Times New Roman"/>
                <a:ea typeface="Calibri"/>
              </a:rPr>
              <a:t>It stores the market name, and the product name. They are referenced from the market and </a:t>
            </a:r>
            <a:r>
              <a:rPr b="0" lang="en-US" sz="2200" spc="-1" strike="noStrike">
                <a:solidFill>
                  <a:srgbClr val="000000"/>
                </a:solidFill>
                <a:latin typeface="Times New Roman"/>
                <a:ea typeface="Calibri"/>
              </a:rPr>
              <a:t>	</a:t>
            </a:r>
            <a:r>
              <a:rPr b="0" lang="en-US" sz="2200" spc="-1" strike="noStrike">
                <a:solidFill>
                  <a:srgbClr val="000000"/>
                </a:solidFill>
                <a:latin typeface="Times New Roman"/>
                <a:ea typeface="Calibri"/>
              </a:rPr>
              <a:t>product tables respectively.</a:t>
            </a:r>
            <a:endParaRPr b="0" lang="en-US" sz="2200" spc="-1" strike="noStrike">
              <a:solidFill>
                <a:srgbClr val="000000"/>
              </a:solidFill>
              <a:latin typeface="Arial"/>
            </a:endParaRPr>
          </a:p>
        </p:txBody>
      </p:sp>
      <p:sp>
        <p:nvSpPr>
          <p:cNvPr id="204" name="Title 1"/>
          <p:cNvSpPr/>
          <p:nvPr/>
        </p:nvSpPr>
        <p:spPr>
          <a:xfrm>
            <a:off x="0" y="0"/>
            <a:ext cx="12191760" cy="780480"/>
          </a:xfrm>
          <a:prstGeom prst="rect">
            <a:avLst/>
          </a:prstGeom>
          <a:solidFill>
            <a:srgbClr val="024a09"/>
          </a:solidFill>
          <a:ln w="0">
            <a:noFill/>
          </a:ln>
        </p:spPr>
        <p:style>
          <a:lnRef idx="0"/>
          <a:fillRef idx="0"/>
          <a:effectRef idx="0"/>
          <a:fontRef idx="minor"/>
        </p:style>
        <p:txBody>
          <a:bodyPr lIns="90000" rIns="90000" tIns="45000" bIns="45000" anchor="t">
            <a:noAutofit/>
          </a:bodyPr>
          <a:p>
            <a:pPr algn="ctr">
              <a:lnSpc>
                <a:spcPct val="107000"/>
              </a:lnSpc>
              <a:spcBef>
                <a:spcPts val="1199"/>
              </a:spcBef>
            </a:pPr>
            <a:r>
              <a:rPr b="0" lang="en-US" sz="3600" spc="-1" strike="noStrike" cap="all">
                <a:solidFill>
                  <a:srgbClr val="ffffff"/>
                </a:solidFill>
                <a:latin typeface="comic"/>
                <a:ea typeface="Times New Roman"/>
              </a:rPr>
              <a:t>DATABASE STRUCTURE AND DATA TYPES</a:t>
            </a:r>
            <a:endParaRPr b="0" lang="en-US" sz="3600" spc="-1" strike="noStrike">
              <a:solidFill>
                <a:srgbClr val="ffffff"/>
              </a:solidFill>
              <a:latin typeface="Arial"/>
            </a:endParaRPr>
          </a:p>
        </p:txBody>
      </p:sp>
      <p:pic>
        <p:nvPicPr>
          <p:cNvPr id="205" name="Picture 4" descr=""/>
          <p:cNvPicPr/>
          <p:nvPr/>
        </p:nvPicPr>
        <p:blipFill>
          <a:blip r:embed="rId1"/>
          <a:stretch/>
        </p:blipFill>
        <p:spPr>
          <a:xfrm>
            <a:off x="7952400" y="3015000"/>
            <a:ext cx="1576080" cy="1922400"/>
          </a:xfrm>
          <a:prstGeom prst="rect">
            <a:avLst/>
          </a:prstGeom>
          <a:ln w="0">
            <a:noFill/>
          </a:ln>
        </p:spPr>
      </p:pic>
      <p:sp>
        <p:nvSpPr>
          <p:cNvPr id="206" name="Picture 5"/>
          <p:cNvSpPr/>
          <p:nvPr/>
        </p:nvSpPr>
        <p:spPr>
          <a:xfrm>
            <a:off x="1933200" y="2500920"/>
            <a:ext cx="2865960" cy="2865960"/>
          </a:xfrm>
          <a:prstGeom prst="ellipse">
            <a:avLst/>
          </a:prstGeom>
          <a:blipFill rotWithShape="0">
            <a:blip r:embed="rId2"/>
            <a:srcRect/>
            <a:stretch/>
          </a:blipFill>
          <a:ln w="0">
            <a:noFill/>
          </a:ln>
          <a:effectLst>
            <a:softEdge rad="112680"/>
          </a:effectLst>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pic>
        <p:nvPicPr>
          <p:cNvPr id="207" name="Picture 6" descr=""/>
          <p:cNvPicPr/>
          <p:nvPr/>
        </p:nvPicPr>
        <p:blipFill>
          <a:blip r:embed="rId3"/>
          <a:stretch/>
        </p:blipFill>
        <p:spPr>
          <a:xfrm>
            <a:off x="3814920" y="3647520"/>
            <a:ext cx="1289880" cy="1289880"/>
          </a:xfrm>
          <a:prstGeom prst="rect">
            <a:avLst/>
          </a:prstGeom>
          <a:ln w="0">
            <a:noFill/>
          </a:ln>
        </p:spPr>
      </p:pic>
      <p:cxnSp>
        <p:nvCxnSpPr>
          <p:cNvPr id="208" name="Curved Connector 10"/>
          <p:cNvCxnSpPr/>
          <p:nvPr/>
        </p:nvCxnSpPr>
        <p:spPr>
          <a:xfrm>
            <a:off x="4898520" y="3984120"/>
            <a:ext cx="2939400" cy="12960"/>
          </a:xfrm>
          <a:prstGeom prst="curvedConnector2">
            <a:avLst/>
          </a:prstGeom>
          <a:ln w="38100">
            <a:solidFill>
              <a:srgbClr val="70ad47">
                <a:lumMod val="50000"/>
              </a:srgbClr>
            </a:solidFill>
            <a:tailEnd len="med" type="triangle" w="med"/>
          </a:ln>
        </p:spPr>
      </p:cxnSp>
      <p:sp>
        <p:nvSpPr>
          <p:cNvPr id="209" name="TextBox 11"/>
          <p:cNvSpPr/>
          <p:nvPr/>
        </p:nvSpPr>
        <p:spPr>
          <a:xfrm>
            <a:off x="8183520" y="5002920"/>
            <a:ext cx="1113840" cy="3945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2000" spc="-1" strike="noStrike">
                <a:solidFill>
                  <a:srgbClr val="000000"/>
                </a:solidFill>
                <a:latin typeface="Times New Roman"/>
              </a:rPr>
              <a:t>Database</a:t>
            </a:r>
            <a:endParaRPr b="0" lang="en-US" sz="2000" spc="-1" strike="noStrike">
              <a:solidFill>
                <a:srgbClr val="000000"/>
              </a:solidFill>
              <a:latin typeface="Arial"/>
            </a:endParaRPr>
          </a:p>
        </p:txBody>
      </p:sp>
      <p:sp>
        <p:nvSpPr>
          <p:cNvPr id="210" name="TextBox 12"/>
          <p:cNvSpPr/>
          <p:nvPr/>
        </p:nvSpPr>
        <p:spPr>
          <a:xfrm>
            <a:off x="1959840" y="5397120"/>
            <a:ext cx="281304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800" spc="-1" strike="noStrike">
                <a:solidFill>
                  <a:srgbClr val="000000"/>
                </a:solidFill>
                <a:latin typeface="Calibri"/>
              </a:rPr>
              <a:t>[SMALL SOPPO, Beans]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pic>
        <p:nvPicPr>
          <p:cNvPr id="211" name="Picture 2" descr=""/>
          <p:cNvPicPr/>
          <p:nvPr/>
        </p:nvPicPr>
        <p:blipFill>
          <a:blip r:embed="rId2"/>
          <a:stretch/>
        </p:blipFill>
        <p:spPr>
          <a:xfrm>
            <a:off x="3004560" y="1502280"/>
            <a:ext cx="2485440" cy="208008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27" name="Table 5"/>
          <p:cNvGraphicFramePr/>
          <p:nvPr/>
        </p:nvGraphicFramePr>
        <p:xfrm>
          <a:off x="914400" y="1750680"/>
          <a:ext cx="10362960" cy="3657240"/>
        </p:xfrm>
        <a:graphic>
          <a:graphicData uri="http://schemas.openxmlformats.org/drawingml/2006/table">
            <a:tbl>
              <a:tblPr/>
              <a:tblGrid>
                <a:gridCol w="5181480"/>
                <a:gridCol w="5181480"/>
              </a:tblGrid>
              <a:tr h="561960">
                <a:tc>
                  <a:txBody>
                    <a:bodyPr anchor="t">
                      <a:noAutofit/>
                    </a:bodyPr>
                    <a:p>
                      <a:pPr>
                        <a:lnSpc>
                          <a:spcPct val="100000"/>
                        </a:lnSpc>
                      </a:pPr>
                      <a:r>
                        <a:rPr b="1" lang="en-US" sz="1800" spc="-1" strike="noStrike">
                          <a:solidFill>
                            <a:srgbClr val="000000"/>
                          </a:solidFill>
                          <a:latin typeface="Calibri"/>
                        </a:rPr>
                        <a:t>NAME</a:t>
                      </a:r>
                      <a:endParaRPr b="0" lang="en-US" sz="1800" spc="-1" strike="noStrike">
                        <a:solidFill>
                          <a:srgbClr val="000000"/>
                        </a:solidFill>
                        <a:latin typeface="Arial"/>
                      </a:endParaRPr>
                    </a:p>
                  </a:txBody>
                  <a:tcPr anchor="t" marL="91440" marR="91440">
                    <a:lnL w="12240">
                      <a:solidFill>
                        <a:srgbClr val="a5a5a5"/>
                      </a:solidFill>
                    </a:lnL>
                    <a:lnR w="12240">
                      <a:solidFill>
                        <a:srgbClr val="a5a5a5"/>
                      </a:solidFill>
                    </a:lnR>
                    <a:lnT w="12240">
                      <a:solidFill>
                        <a:srgbClr val="a5a5a5"/>
                      </a:solidFill>
                    </a:lnT>
                    <a:lnB w="25200">
                      <a:solidFill>
                        <a:srgbClr val="a5a5a5"/>
                      </a:solidFill>
                    </a:lnB>
                    <a:noFill/>
                  </a:tcPr>
                </a:tc>
                <a:tc>
                  <a:txBody>
                    <a:bodyPr anchor="t">
                      <a:noAutofit/>
                    </a:bodyPr>
                    <a:p>
                      <a:pPr>
                        <a:lnSpc>
                          <a:spcPct val="100000"/>
                        </a:lnSpc>
                      </a:pPr>
                      <a:r>
                        <a:rPr b="1" lang="en-US" sz="1800" spc="-1" strike="noStrike">
                          <a:solidFill>
                            <a:srgbClr val="000000"/>
                          </a:solidFill>
                          <a:latin typeface="Calibri"/>
                        </a:rPr>
                        <a:t>MATRICULE</a:t>
                      </a:r>
                      <a:endParaRPr b="0" lang="en-US" sz="1800" spc="-1" strike="noStrike">
                        <a:solidFill>
                          <a:srgbClr val="000000"/>
                        </a:solidFill>
                        <a:latin typeface="Arial"/>
                      </a:endParaRPr>
                    </a:p>
                  </a:txBody>
                  <a:tcPr anchor="t" marL="91440" marR="91440">
                    <a:lnL w="12240">
                      <a:solidFill>
                        <a:srgbClr val="a5a5a5"/>
                      </a:solidFill>
                    </a:lnL>
                    <a:lnR w="12240">
                      <a:solidFill>
                        <a:srgbClr val="a5a5a5"/>
                      </a:solidFill>
                    </a:lnR>
                    <a:lnT w="12240">
                      <a:solidFill>
                        <a:srgbClr val="a5a5a5"/>
                      </a:solidFill>
                    </a:lnT>
                    <a:lnB w="25200">
                      <a:solidFill>
                        <a:srgbClr val="a5a5a5"/>
                      </a:solidFill>
                    </a:lnB>
                    <a:noFill/>
                  </a:tcPr>
                </a:tc>
              </a:tr>
              <a:tr h="618840">
                <a:tc>
                  <a:txBody>
                    <a:bodyPr lIns="68400" rIns="68400" tIns="0" bIns="0" anchor="t">
                      <a:noAutofit/>
                    </a:bodyPr>
                    <a:p>
                      <a:pPr>
                        <a:lnSpc>
                          <a:spcPct val="150000"/>
                        </a:lnSpc>
                      </a:pPr>
                      <a:r>
                        <a:rPr b="0" lang="en-US" sz="2000" spc="-1" strike="noStrike">
                          <a:solidFill>
                            <a:srgbClr val="000000"/>
                          </a:solidFill>
                          <a:latin typeface="Calibri"/>
                        </a:rPr>
                        <a:t>FORMASIT CHIJOH FOKUNAG</a:t>
                      </a:r>
                      <a:endParaRPr b="0" lang="en-US" sz="2000" spc="-1" strike="noStrike">
                        <a:solidFill>
                          <a:srgbClr val="000000"/>
                        </a:solidFill>
                        <a:latin typeface="Arial"/>
                      </a:endParaRPr>
                    </a:p>
                  </a:txBody>
                  <a:tcPr anchor="t" marL="68400" marR="68400">
                    <a:lnL w="12240">
                      <a:solidFill>
                        <a:srgbClr val="a5a5a5"/>
                      </a:solidFill>
                    </a:lnL>
                    <a:lnR w="12240">
                      <a:solidFill>
                        <a:srgbClr val="a5a5a5"/>
                      </a:solidFill>
                    </a:lnR>
                    <a:lnT w="12240">
                      <a:solidFill>
                        <a:srgbClr val="a5a5a5"/>
                      </a:solidFill>
                    </a:lnT>
                    <a:lnB w="12240">
                      <a:solidFill>
                        <a:srgbClr val="a5a5a5"/>
                      </a:solidFill>
                    </a:lnB>
                    <a:solidFill>
                      <a:schemeClr val="accent3"/>
                    </a:solidFill>
                  </a:tcPr>
                </a:tc>
                <a:tc>
                  <a:txBody>
                    <a:bodyPr lIns="68400" rIns="68400" tIns="0" bIns="0" anchor="t">
                      <a:noAutofit/>
                    </a:bodyPr>
                    <a:p>
                      <a:pPr>
                        <a:lnSpc>
                          <a:spcPct val="150000"/>
                        </a:lnSpc>
                      </a:pPr>
                      <a:r>
                        <a:rPr b="0" lang="en-US" sz="2000" spc="-1" strike="noStrike">
                          <a:solidFill>
                            <a:srgbClr val="000000"/>
                          </a:solidFill>
                          <a:latin typeface="Calibri"/>
                        </a:rPr>
                        <a:t>FE20A041</a:t>
                      </a:r>
                      <a:endParaRPr b="0" lang="en-US" sz="2000" spc="-1" strike="noStrike">
                        <a:solidFill>
                          <a:srgbClr val="000000"/>
                        </a:solidFill>
                        <a:latin typeface="Arial"/>
                      </a:endParaRPr>
                    </a:p>
                  </a:txBody>
                  <a:tcPr anchor="t" marL="68400" marR="68400">
                    <a:lnL w="12240">
                      <a:solidFill>
                        <a:srgbClr val="a5a5a5"/>
                      </a:solidFill>
                    </a:lnL>
                    <a:lnR w="12240">
                      <a:solidFill>
                        <a:srgbClr val="a5a5a5"/>
                      </a:solidFill>
                    </a:lnR>
                    <a:lnT w="12240">
                      <a:solidFill>
                        <a:srgbClr val="a5a5a5"/>
                      </a:solidFill>
                    </a:lnT>
                    <a:lnB w="12240">
                      <a:solidFill>
                        <a:srgbClr val="a5a5a5"/>
                      </a:solidFill>
                    </a:lnB>
                    <a:solidFill>
                      <a:schemeClr val="accent3"/>
                    </a:solidFill>
                  </a:tcPr>
                </a:tc>
              </a:tr>
              <a:tr h="618840">
                <a:tc>
                  <a:txBody>
                    <a:bodyPr anchor="t">
                      <a:noAutofit/>
                    </a:bodyPr>
                    <a:p>
                      <a:pPr>
                        <a:lnSpc>
                          <a:spcPct val="100000"/>
                        </a:lnSpc>
                      </a:pPr>
                      <a:r>
                        <a:rPr b="0" lang="en-US" sz="2000" spc="-1" strike="noStrike">
                          <a:solidFill>
                            <a:srgbClr val="000000"/>
                          </a:solidFill>
                          <a:latin typeface="Calibri"/>
                        </a:rPr>
                        <a:t>GAMUAH PADJINOU RYANE JOY</a:t>
                      </a:r>
                      <a:endParaRPr b="0" lang="en-US" sz="2000" spc="-1" strike="noStrike">
                        <a:solidFill>
                          <a:srgbClr val="000000"/>
                        </a:solidFill>
                        <a:latin typeface="Arial"/>
                      </a:endParaRPr>
                    </a:p>
                  </a:txBody>
                  <a:tcPr anchor="t" marL="91440" marR="91440">
                    <a:lnL w="12240">
                      <a:solidFill>
                        <a:srgbClr val="a5a5a5"/>
                      </a:solidFill>
                    </a:lnL>
                    <a:lnR w="12240">
                      <a:solidFill>
                        <a:srgbClr val="a5a5a5"/>
                      </a:solidFill>
                    </a:lnR>
                    <a:lnT w="12240">
                      <a:solidFill>
                        <a:srgbClr val="a5a5a5"/>
                      </a:solidFill>
                    </a:lnT>
                    <a:lnB w="12240">
                      <a:solidFill>
                        <a:srgbClr val="a5a5a5"/>
                      </a:solidFill>
                    </a:lnB>
                    <a:noFill/>
                  </a:tcPr>
                </a:tc>
                <a:tc>
                  <a:txBody>
                    <a:bodyPr lIns="68400" rIns="68400" tIns="0" bIns="0" anchor="t">
                      <a:noAutofit/>
                    </a:bodyPr>
                    <a:p>
                      <a:pPr>
                        <a:lnSpc>
                          <a:spcPct val="150000"/>
                        </a:lnSpc>
                      </a:pPr>
                      <a:r>
                        <a:rPr b="0" lang="en-US" sz="2000" spc="-1" strike="noStrike">
                          <a:solidFill>
                            <a:srgbClr val="000000"/>
                          </a:solidFill>
                          <a:latin typeface="Calibri"/>
                        </a:rPr>
                        <a:t>FE20A044</a:t>
                      </a:r>
                      <a:endParaRPr b="0" lang="en-US" sz="2000" spc="-1" strike="noStrike">
                        <a:solidFill>
                          <a:srgbClr val="000000"/>
                        </a:solidFill>
                        <a:latin typeface="Arial"/>
                      </a:endParaRPr>
                    </a:p>
                  </a:txBody>
                  <a:tcPr anchor="t" marL="68400" marR="68400">
                    <a:lnL w="12240">
                      <a:solidFill>
                        <a:srgbClr val="a5a5a5"/>
                      </a:solidFill>
                    </a:lnL>
                    <a:lnR w="12240">
                      <a:solidFill>
                        <a:srgbClr val="a5a5a5"/>
                      </a:solidFill>
                    </a:lnR>
                    <a:lnT w="12240">
                      <a:solidFill>
                        <a:srgbClr val="a5a5a5"/>
                      </a:solidFill>
                    </a:lnT>
                    <a:lnB w="12240">
                      <a:solidFill>
                        <a:srgbClr val="a5a5a5"/>
                      </a:solidFill>
                    </a:lnB>
                    <a:noFill/>
                  </a:tcPr>
                </a:tc>
              </a:tr>
              <a:tr h="618840">
                <a:tc>
                  <a:txBody>
                    <a:bodyPr lIns="68400" rIns="68400" tIns="0" bIns="0" anchor="t">
                      <a:noAutofit/>
                    </a:bodyPr>
                    <a:p>
                      <a:pPr>
                        <a:lnSpc>
                          <a:spcPct val="150000"/>
                        </a:lnSpc>
                      </a:pPr>
                      <a:r>
                        <a:rPr b="0" lang="en-US" sz="2000" spc="-1" strike="noStrike">
                          <a:solidFill>
                            <a:srgbClr val="000000"/>
                          </a:solidFill>
                          <a:latin typeface="Calibri"/>
                        </a:rPr>
                        <a:t>MOSONGO ADINA SAKWE NANGERI</a:t>
                      </a:r>
                      <a:endParaRPr b="0" lang="en-US" sz="2000" spc="-1" strike="noStrike">
                        <a:solidFill>
                          <a:srgbClr val="000000"/>
                        </a:solidFill>
                        <a:latin typeface="Arial"/>
                      </a:endParaRPr>
                    </a:p>
                  </a:txBody>
                  <a:tcPr anchor="t" marL="68400" marR="68400">
                    <a:lnL w="12240">
                      <a:solidFill>
                        <a:srgbClr val="a5a5a5"/>
                      </a:solidFill>
                    </a:lnL>
                    <a:lnR w="12240">
                      <a:solidFill>
                        <a:srgbClr val="a5a5a5"/>
                      </a:solidFill>
                    </a:lnR>
                    <a:lnT w="12240">
                      <a:solidFill>
                        <a:srgbClr val="a5a5a5"/>
                      </a:solidFill>
                    </a:lnT>
                    <a:lnB w="12240">
                      <a:solidFill>
                        <a:srgbClr val="a5a5a5"/>
                      </a:solidFill>
                    </a:lnB>
                    <a:solidFill>
                      <a:schemeClr val="accent3"/>
                    </a:solidFill>
                  </a:tcPr>
                </a:tc>
                <a:tc>
                  <a:txBody>
                    <a:bodyPr lIns="68400" rIns="68400" tIns="0" bIns="0" anchor="t">
                      <a:noAutofit/>
                    </a:bodyPr>
                    <a:p>
                      <a:pPr>
                        <a:lnSpc>
                          <a:spcPct val="150000"/>
                        </a:lnSpc>
                      </a:pPr>
                      <a:r>
                        <a:rPr b="0" lang="en-US" sz="2000" spc="-1" strike="noStrike">
                          <a:solidFill>
                            <a:srgbClr val="000000"/>
                          </a:solidFill>
                          <a:latin typeface="Calibri"/>
                        </a:rPr>
                        <a:t>FE20A066</a:t>
                      </a:r>
                      <a:endParaRPr b="0" lang="en-US" sz="2000" spc="-1" strike="noStrike">
                        <a:solidFill>
                          <a:srgbClr val="000000"/>
                        </a:solidFill>
                        <a:latin typeface="Arial"/>
                      </a:endParaRPr>
                    </a:p>
                  </a:txBody>
                  <a:tcPr anchor="t" marL="68400" marR="68400">
                    <a:lnL w="12240">
                      <a:solidFill>
                        <a:srgbClr val="a5a5a5"/>
                      </a:solidFill>
                    </a:lnL>
                    <a:lnR w="12240">
                      <a:solidFill>
                        <a:srgbClr val="a5a5a5"/>
                      </a:solidFill>
                    </a:lnR>
                    <a:lnT w="12240">
                      <a:solidFill>
                        <a:srgbClr val="a5a5a5"/>
                      </a:solidFill>
                    </a:lnT>
                    <a:lnB w="12240">
                      <a:solidFill>
                        <a:srgbClr val="a5a5a5"/>
                      </a:solidFill>
                    </a:lnB>
                    <a:solidFill>
                      <a:schemeClr val="accent3"/>
                    </a:solidFill>
                  </a:tcPr>
                </a:tc>
              </a:tr>
              <a:tr h="618840">
                <a:tc>
                  <a:txBody>
                    <a:bodyPr lIns="68400" rIns="68400" tIns="0" bIns="0" anchor="t">
                      <a:noAutofit/>
                    </a:bodyPr>
                    <a:p>
                      <a:pPr>
                        <a:lnSpc>
                          <a:spcPct val="150000"/>
                        </a:lnSpc>
                      </a:pPr>
                      <a:r>
                        <a:rPr b="0" lang="en-US" sz="2000" spc="-1" strike="noStrike">
                          <a:solidFill>
                            <a:srgbClr val="000000"/>
                          </a:solidFill>
                          <a:latin typeface="Calibri"/>
                        </a:rPr>
                        <a:t>NDALEGH NOELA LUM MBAH</a:t>
                      </a:r>
                      <a:endParaRPr b="0" lang="en-US" sz="2000" spc="-1" strike="noStrike">
                        <a:solidFill>
                          <a:srgbClr val="000000"/>
                        </a:solidFill>
                        <a:latin typeface="Arial"/>
                      </a:endParaRPr>
                    </a:p>
                  </a:txBody>
                  <a:tcPr anchor="t" marL="68400" marR="68400">
                    <a:lnL w="12240">
                      <a:solidFill>
                        <a:srgbClr val="a5a5a5"/>
                      </a:solidFill>
                    </a:lnL>
                    <a:lnR w="12240">
                      <a:solidFill>
                        <a:srgbClr val="a5a5a5"/>
                      </a:solidFill>
                    </a:lnR>
                    <a:lnT w="12240">
                      <a:solidFill>
                        <a:srgbClr val="a5a5a5"/>
                      </a:solidFill>
                    </a:lnT>
                    <a:lnB w="12240">
                      <a:solidFill>
                        <a:srgbClr val="a5a5a5"/>
                      </a:solidFill>
                    </a:lnB>
                    <a:noFill/>
                  </a:tcPr>
                </a:tc>
                <a:tc>
                  <a:txBody>
                    <a:bodyPr lIns="68400" rIns="68400" tIns="0" bIns="0" anchor="t">
                      <a:noAutofit/>
                    </a:bodyPr>
                    <a:p>
                      <a:pPr>
                        <a:lnSpc>
                          <a:spcPct val="150000"/>
                        </a:lnSpc>
                      </a:pPr>
                      <a:r>
                        <a:rPr b="0" lang="en-US" sz="2000" spc="-1" strike="noStrike">
                          <a:solidFill>
                            <a:srgbClr val="000000"/>
                          </a:solidFill>
                          <a:latin typeface="Calibri"/>
                        </a:rPr>
                        <a:t>FE20A070</a:t>
                      </a:r>
                      <a:endParaRPr b="0" lang="en-US" sz="2000" spc="-1" strike="noStrike">
                        <a:solidFill>
                          <a:srgbClr val="000000"/>
                        </a:solidFill>
                        <a:latin typeface="Arial"/>
                      </a:endParaRPr>
                    </a:p>
                  </a:txBody>
                  <a:tcPr anchor="t" marL="68400" marR="68400">
                    <a:lnL w="12240">
                      <a:solidFill>
                        <a:srgbClr val="a5a5a5"/>
                      </a:solidFill>
                    </a:lnL>
                    <a:lnR w="12240">
                      <a:solidFill>
                        <a:srgbClr val="a5a5a5"/>
                      </a:solidFill>
                    </a:lnR>
                    <a:lnT w="12240">
                      <a:solidFill>
                        <a:srgbClr val="a5a5a5"/>
                      </a:solidFill>
                    </a:lnT>
                    <a:lnB w="12240">
                      <a:solidFill>
                        <a:srgbClr val="a5a5a5"/>
                      </a:solidFill>
                    </a:lnB>
                    <a:noFill/>
                  </a:tcPr>
                </a:tc>
              </a:tr>
              <a:tr h="618840">
                <a:tc>
                  <a:txBody>
                    <a:bodyPr lIns="68400" rIns="68400" tIns="0" bIns="0" anchor="t">
                      <a:noAutofit/>
                    </a:bodyPr>
                    <a:p>
                      <a:pPr>
                        <a:lnSpc>
                          <a:spcPct val="150000"/>
                        </a:lnSpc>
                      </a:pPr>
                      <a:r>
                        <a:rPr b="0" lang="en-US" sz="2000" spc="-1" strike="noStrike">
                          <a:solidFill>
                            <a:srgbClr val="000000"/>
                          </a:solidFill>
                          <a:latin typeface="Calibri"/>
                        </a:rPr>
                        <a:t>RACHEAL NKONGHO TAFONGOH</a:t>
                      </a:r>
                      <a:endParaRPr b="0" lang="en-US" sz="2000" spc="-1" strike="noStrike">
                        <a:solidFill>
                          <a:srgbClr val="000000"/>
                        </a:solidFill>
                        <a:latin typeface="Arial"/>
                      </a:endParaRPr>
                    </a:p>
                  </a:txBody>
                  <a:tcPr anchor="t" marL="68400" marR="68400">
                    <a:lnL w="12240">
                      <a:solidFill>
                        <a:srgbClr val="a5a5a5"/>
                      </a:solidFill>
                    </a:lnL>
                    <a:lnR w="12240">
                      <a:solidFill>
                        <a:srgbClr val="a5a5a5"/>
                      </a:solidFill>
                    </a:lnR>
                    <a:lnT w="12240">
                      <a:solidFill>
                        <a:srgbClr val="a5a5a5"/>
                      </a:solidFill>
                    </a:lnT>
                    <a:lnB w="12240">
                      <a:solidFill>
                        <a:srgbClr val="a5a5a5"/>
                      </a:solidFill>
                    </a:lnB>
                    <a:solidFill>
                      <a:schemeClr val="accent3"/>
                    </a:solidFill>
                  </a:tcPr>
                </a:tc>
                <a:tc>
                  <a:txBody>
                    <a:bodyPr lIns="68400" rIns="68400" tIns="0" bIns="0" anchor="t">
                      <a:noAutofit/>
                    </a:bodyPr>
                    <a:p>
                      <a:pPr>
                        <a:lnSpc>
                          <a:spcPct val="150000"/>
                        </a:lnSpc>
                      </a:pPr>
                      <a:r>
                        <a:rPr b="0" lang="en-US" sz="2000" spc="-1" strike="noStrike">
                          <a:solidFill>
                            <a:srgbClr val="000000"/>
                          </a:solidFill>
                          <a:latin typeface="Calibri"/>
                        </a:rPr>
                        <a:t>FE20A100</a:t>
                      </a:r>
                      <a:endParaRPr b="0" lang="en-US" sz="2000" spc="-1" strike="noStrike">
                        <a:solidFill>
                          <a:srgbClr val="000000"/>
                        </a:solidFill>
                        <a:latin typeface="Arial"/>
                      </a:endParaRPr>
                    </a:p>
                  </a:txBody>
                  <a:tcPr anchor="t" marL="68400" marR="68400">
                    <a:lnL w="12240">
                      <a:solidFill>
                        <a:srgbClr val="a5a5a5"/>
                      </a:solidFill>
                    </a:lnL>
                    <a:lnR w="12240">
                      <a:solidFill>
                        <a:srgbClr val="a5a5a5"/>
                      </a:solidFill>
                    </a:lnR>
                    <a:lnT w="12240">
                      <a:solidFill>
                        <a:srgbClr val="a5a5a5"/>
                      </a:solidFill>
                    </a:lnT>
                    <a:lnB w="12240">
                      <a:solidFill>
                        <a:srgbClr val="a5a5a5"/>
                      </a:solidFill>
                    </a:lnB>
                    <a:solidFill>
                      <a:schemeClr val="accent3"/>
                    </a:solidFill>
                  </a:tcPr>
                </a:tc>
              </a:tr>
            </a:tbl>
          </a:graphicData>
        </a:graphic>
      </p:graphicFrame>
      <p:sp>
        <p:nvSpPr>
          <p:cNvPr id="128" name="Title 1"/>
          <p:cNvSpPr/>
          <p:nvPr/>
        </p:nvSpPr>
        <p:spPr>
          <a:xfrm>
            <a:off x="0" y="0"/>
            <a:ext cx="12191760" cy="780480"/>
          </a:xfrm>
          <a:prstGeom prst="rect">
            <a:avLst/>
          </a:prstGeom>
          <a:solidFill>
            <a:srgbClr val="024a09"/>
          </a:solidFill>
          <a:ln w="0">
            <a:noFill/>
          </a:ln>
        </p:spPr>
        <p:style>
          <a:lnRef idx="0"/>
          <a:fillRef idx="0"/>
          <a:effectRef idx="0"/>
          <a:fontRef idx="minor"/>
        </p:style>
        <p:txBody>
          <a:bodyPr lIns="90000" rIns="90000" tIns="45000" bIns="45000" anchor="t">
            <a:noAutofit/>
          </a:bodyPr>
          <a:p>
            <a:pPr algn="ctr">
              <a:lnSpc>
                <a:spcPct val="107000"/>
              </a:lnSpc>
              <a:spcBef>
                <a:spcPts val="1199"/>
              </a:spcBef>
            </a:pPr>
            <a:r>
              <a:rPr b="0" lang="en-US" sz="3600" spc="-1" strike="noStrike" cap="all">
                <a:solidFill>
                  <a:srgbClr val="ffffff"/>
                </a:solidFill>
                <a:latin typeface="comic"/>
                <a:ea typeface="Times New Roman"/>
              </a:rPr>
              <a:t>Group members</a:t>
            </a:r>
            <a:endParaRPr b="0" lang="en-US" sz="36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itle 1"/>
          <p:cNvSpPr/>
          <p:nvPr/>
        </p:nvSpPr>
        <p:spPr>
          <a:xfrm>
            <a:off x="0" y="0"/>
            <a:ext cx="12191760" cy="780480"/>
          </a:xfrm>
          <a:prstGeom prst="rect">
            <a:avLst/>
          </a:prstGeom>
          <a:solidFill>
            <a:srgbClr val="024a09"/>
          </a:solidFill>
          <a:ln w="0">
            <a:noFill/>
          </a:ln>
        </p:spPr>
        <p:style>
          <a:lnRef idx="0"/>
          <a:fillRef idx="0"/>
          <a:effectRef idx="0"/>
          <a:fontRef idx="minor"/>
        </p:style>
        <p:txBody>
          <a:bodyPr lIns="90000" rIns="90000" tIns="45000" bIns="45000" anchor="t">
            <a:noAutofit/>
          </a:bodyPr>
          <a:p>
            <a:pPr algn="ctr">
              <a:lnSpc>
                <a:spcPct val="107000"/>
              </a:lnSpc>
              <a:spcBef>
                <a:spcPts val="1199"/>
              </a:spcBef>
            </a:pPr>
            <a:r>
              <a:rPr b="0" lang="en-US" sz="3600" spc="-1" strike="noStrike" cap="all">
                <a:solidFill>
                  <a:srgbClr val="ffffff"/>
                </a:solidFill>
                <a:latin typeface="comic"/>
                <a:ea typeface="Times New Roman"/>
              </a:rPr>
              <a:t>TABLE OF CONTENTS</a:t>
            </a:r>
            <a:endParaRPr b="0" lang="en-US" sz="3600" spc="-1" strike="noStrike">
              <a:solidFill>
                <a:srgbClr val="ffffff"/>
              </a:solidFill>
              <a:latin typeface="Arial"/>
            </a:endParaRPr>
          </a:p>
        </p:txBody>
      </p:sp>
      <p:sp>
        <p:nvSpPr>
          <p:cNvPr id="130" name="TextBox 3"/>
          <p:cNvSpPr/>
          <p:nvPr/>
        </p:nvSpPr>
        <p:spPr>
          <a:xfrm>
            <a:off x="4461840" y="1201680"/>
            <a:ext cx="6157440" cy="5117040"/>
          </a:xfrm>
          <a:prstGeom prst="rect">
            <a:avLst/>
          </a:prstGeom>
          <a:noFill/>
          <a:ln w="0">
            <a:noFill/>
          </a:ln>
        </p:spPr>
        <p:style>
          <a:lnRef idx="0"/>
          <a:fillRef idx="0"/>
          <a:effectRef idx="0"/>
          <a:fontRef idx="minor"/>
        </p:style>
        <p:txBody>
          <a:bodyPr wrap="none" lIns="90000" rIns="90000" tIns="45000" bIns="45000" anchor="t">
            <a:spAutoFit/>
          </a:bodyPr>
          <a:p>
            <a:pPr marL="285840" indent="-285840">
              <a:lnSpc>
                <a:spcPct val="150000"/>
              </a:lnSpc>
              <a:buClr>
                <a:srgbClr val="000000"/>
              </a:buClr>
              <a:buFont typeface="Wingdings" charset="2"/>
              <a:buChar char=""/>
            </a:pPr>
            <a:r>
              <a:rPr b="1" lang="en-US" sz="2200" spc="-1" strike="noStrike">
                <a:solidFill>
                  <a:srgbClr val="000000"/>
                </a:solidFill>
                <a:latin typeface="Times New Roman"/>
              </a:rPr>
              <a:t>SELLAM DATABASE OVERVIEW</a:t>
            </a:r>
            <a:endParaRPr b="0" lang="en-US" sz="2200" spc="-1" strike="noStrike">
              <a:solidFill>
                <a:srgbClr val="000000"/>
              </a:solidFill>
              <a:latin typeface="Arial"/>
            </a:endParaRPr>
          </a:p>
          <a:p>
            <a:pPr marL="285840" indent="-285840">
              <a:lnSpc>
                <a:spcPct val="150000"/>
              </a:lnSpc>
              <a:buClr>
                <a:srgbClr val="000000"/>
              </a:buClr>
              <a:buFont typeface="Wingdings" charset="2"/>
              <a:buChar char=""/>
            </a:pPr>
            <a:r>
              <a:rPr b="1" lang="en-US" sz="2200" spc="-1" strike="noStrike">
                <a:solidFill>
                  <a:srgbClr val="000000"/>
                </a:solidFill>
                <a:latin typeface="Times New Roman"/>
              </a:rPr>
              <a:t>INTRODUCTION</a:t>
            </a:r>
            <a:endParaRPr b="0" lang="en-US" sz="2200" spc="-1" strike="noStrike">
              <a:solidFill>
                <a:srgbClr val="000000"/>
              </a:solidFill>
              <a:latin typeface="Arial"/>
            </a:endParaRPr>
          </a:p>
          <a:p>
            <a:pPr marL="285840" indent="-285840">
              <a:lnSpc>
                <a:spcPct val="150000"/>
              </a:lnSpc>
              <a:buClr>
                <a:srgbClr val="000000"/>
              </a:buClr>
              <a:buFont typeface="Wingdings" charset="2"/>
              <a:buChar char=""/>
            </a:pPr>
            <a:r>
              <a:rPr b="1" lang="en-US" sz="2200" spc="-1" strike="noStrike">
                <a:solidFill>
                  <a:srgbClr val="000000"/>
                </a:solidFill>
                <a:latin typeface="Times New Roman"/>
              </a:rPr>
              <a:t>CLASS DIAGRAM</a:t>
            </a:r>
            <a:endParaRPr b="0" lang="en-US" sz="2200" spc="-1" strike="noStrike">
              <a:solidFill>
                <a:srgbClr val="000000"/>
              </a:solidFill>
              <a:latin typeface="Arial"/>
            </a:endParaRPr>
          </a:p>
          <a:p>
            <a:pPr marL="285840" indent="-285840">
              <a:lnSpc>
                <a:spcPct val="150000"/>
              </a:lnSpc>
              <a:buClr>
                <a:srgbClr val="000000"/>
              </a:buClr>
              <a:buFont typeface="Wingdings" charset="2"/>
              <a:buChar char=""/>
            </a:pPr>
            <a:r>
              <a:rPr b="1" lang="en-US" sz="2200" spc="-1" strike="noStrike">
                <a:solidFill>
                  <a:srgbClr val="000000"/>
                </a:solidFill>
                <a:latin typeface="Times New Roman"/>
              </a:rPr>
              <a:t>ENTITY RELATIONSHIP DIAGRAM</a:t>
            </a:r>
            <a:endParaRPr b="0" lang="en-US" sz="2200" spc="-1" strike="noStrike">
              <a:solidFill>
                <a:srgbClr val="000000"/>
              </a:solidFill>
              <a:latin typeface="Arial"/>
            </a:endParaRPr>
          </a:p>
          <a:p>
            <a:pPr marL="285840" indent="-285840">
              <a:lnSpc>
                <a:spcPct val="150000"/>
              </a:lnSpc>
              <a:buClr>
                <a:srgbClr val="000000"/>
              </a:buClr>
              <a:buFont typeface="Wingdings" charset="2"/>
              <a:buChar char=""/>
            </a:pPr>
            <a:r>
              <a:rPr b="1" lang="en-US" sz="2200" spc="-1" strike="noStrike">
                <a:solidFill>
                  <a:srgbClr val="000000"/>
                </a:solidFill>
                <a:latin typeface="Times New Roman"/>
              </a:rPr>
              <a:t>DATABASE STRUCTURE AND DATA TYPES</a:t>
            </a:r>
            <a:endParaRPr b="0" lang="en-US" sz="2200" spc="-1" strike="noStrike">
              <a:solidFill>
                <a:srgbClr val="000000"/>
              </a:solidFill>
              <a:latin typeface="Arial"/>
            </a:endParaRPr>
          </a:p>
          <a:p>
            <a:pPr lvl="1" marL="743040" indent="-285840">
              <a:lnSpc>
                <a:spcPct val="150000"/>
              </a:lnSpc>
              <a:buClr>
                <a:srgbClr val="000000"/>
              </a:buClr>
              <a:buFont typeface="Wingdings" charset="2"/>
              <a:buChar char=""/>
            </a:pPr>
            <a:r>
              <a:rPr b="1" lang="en-US" sz="2000" spc="-1" strike="noStrike">
                <a:solidFill>
                  <a:srgbClr val="000000"/>
                </a:solidFill>
                <a:latin typeface="Times New Roman"/>
              </a:rPr>
              <a:t> </a:t>
            </a:r>
            <a:r>
              <a:rPr b="1" lang="en-US" sz="1800" spc="-1" strike="noStrike">
                <a:solidFill>
                  <a:srgbClr val="000000"/>
                </a:solidFill>
                <a:latin typeface="Times New Roman"/>
              </a:rPr>
              <a:t>VENDOR TABLE</a:t>
            </a:r>
            <a:endParaRPr b="0" lang="en-US" sz="1800" spc="-1" strike="noStrike">
              <a:solidFill>
                <a:srgbClr val="000000"/>
              </a:solidFill>
              <a:latin typeface="Arial"/>
            </a:endParaRPr>
          </a:p>
          <a:p>
            <a:pPr lvl="1" marL="743040" indent="-285840">
              <a:lnSpc>
                <a:spcPct val="150000"/>
              </a:lnSpc>
              <a:buClr>
                <a:srgbClr val="000000"/>
              </a:buClr>
              <a:buFont typeface="Wingdings" charset="2"/>
              <a:buChar char=""/>
            </a:pPr>
            <a:r>
              <a:rPr b="1" lang="en-US" sz="1800" spc="-1" strike="noStrike">
                <a:solidFill>
                  <a:srgbClr val="000000"/>
                </a:solidFill>
                <a:latin typeface="Times New Roman"/>
              </a:rPr>
              <a:t>PRODUCTS TABLE</a:t>
            </a:r>
            <a:endParaRPr b="0" lang="en-US" sz="1800" spc="-1" strike="noStrike">
              <a:solidFill>
                <a:srgbClr val="000000"/>
              </a:solidFill>
              <a:latin typeface="Arial"/>
            </a:endParaRPr>
          </a:p>
          <a:p>
            <a:pPr lvl="1" marL="743040" indent="-285840">
              <a:lnSpc>
                <a:spcPct val="150000"/>
              </a:lnSpc>
              <a:buClr>
                <a:srgbClr val="000000"/>
              </a:buClr>
              <a:buFont typeface="Wingdings" charset="2"/>
              <a:buChar char=""/>
            </a:pPr>
            <a:r>
              <a:rPr b="1" lang="en-US" sz="1800" spc="-1" strike="noStrike">
                <a:solidFill>
                  <a:srgbClr val="000000"/>
                </a:solidFill>
                <a:latin typeface="Times New Roman"/>
              </a:rPr>
              <a:t>MARKET TABLE</a:t>
            </a:r>
            <a:endParaRPr b="0" lang="en-US" sz="1800" spc="-1" strike="noStrike">
              <a:solidFill>
                <a:srgbClr val="000000"/>
              </a:solidFill>
              <a:latin typeface="Arial"/>
            </a:endParaRPr>
          </a:p>
          <a:p>
            <a:pPr lvl="1" marL="743040" indent="-285840">
              <a:lnSpc>
                <a:spcPct val="150000"/>
              </a:lnSpc>
              <a:buClr>
                <a:srgbClr val="000000"/>
              </a:buClr>
              <a:buFont typeface="Wingdings" charset="2"/>
              <a:buChar char=""/>
            </a:pPr>
            <a:r>
              <a:rPr b="1" lang="en-US" sz="1800" spc="-1" strike="noStrike">
                <a:solidFill>
                  <a:srgbClr val="000000"/>
                </a:solidFill>
                <a:latin typeface="Times New Roman"/>
              </a:rPr>
              <a:t>SHOP TABLE</a:t>
            </a:r>
            <a:endParaRPr b="0" lang="en-US" sz="1800" spc="-1" strike="noStrike">
              <a:solidFill>
                <a:srgbClr val="000000"/>
              </a:solidFill>
              <a:latin typeface="Arial"/>
            </a:endParaRPr>
          </a:p>
          <a:p>
            <a:pPr lvl="1" marL="743040" indent="-285840">
              <a:lnSpc>
                <a:spcPct val="150000"/>
              </a:lnSpc>
              <a:buClr>
                <a:srgbClr val="000000"/>
              </a:buClr>
              <a:buFont typeface="Wingdings" charset="2"/>
              <a:buChar char=""/>
            </a:pPr>
            <a:r>
              <a:rPr b="1" lang="en-US" sz="1800" spc="-1" strike="noStrike">
                <a:solidFill>
                  <a:srgbClr val="000000"/>
                </a:solidFill>
                <a:latin typeface="Times New Roman"/>
              </a:rPr>
              <a:t>SHOP PRODUCTS TABLE</a:t>
            </a:r>
            <a:endParaRPr b="0" lang="en-US" sz="1800" spc="-1" strike="noStrike">
              <a:solidFill>
                <a:srgbClr val="000000"/>
              </a:solidFill>
              <a:latin typeface="Arial"/>
            </a:endParaRPr>
          </a:p>
          <a:p>
            <a:pPr lvl="1" marL="743040" indent="-285840">
              <a:lnSpc>
                <a:spcPct val="150000"/>
              </a:lnSpc>
              <a:buClr>
                <a:srgbClr val="000000"/>
              </a:buClr>
              <a:buFont typeface="Wingdings" charset="2"/>
              <a:buChar char=""/>
            </a:pPr>
            <a:r>
              <a:rPr b="1" lang="en-US" sz="1800" spc="-1" strike="noStrike">
                <a:solidFill>
                  <a:srgbClr val="000000"/>
                </a:solidFill>
                <a:latin typeface="Times New Roman"/>
              </a:rPr>
              <a:t>MARKET PRODUCTS TABLE</a:t>
            </a:r>
            <a:endParaRPr b="0" lang="en-US" sz="1800" spc="-1" strike="noStrike">
              <a:solidFill>
                <a:srgbClr val="000000"/>
              </a:solidFill>
              <a:latin typeface="Arial"/>
            </a:endParaRPr>
          </a:p>
        </p:txBody>
      </p:sp>
      <p:pic>
        <p:nvPicPr>
          <p:cNvPr id="131" name="Picture 5" descr=""/>
          <p:cNvPicPr/>
          <p:nvPr/>
        </p:nvPicPr>
        <p:blipFill>
          <a:blip r:embed="rId1"/>
          <a:stretch/>
        </p:blipFill>
        <p:spPr>
          <a:xfrm>
            <a:off x="-142920" y="1201680"/>
            <a:ext cx="4570560" cy="322128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pic>
        <p:nvPicPr>
          <p:cNvPr id="132" name="Picture 2" descr=""/>
          <p:cNvPicPr/>
          <p:nvPr/>
        </p:nvPicPr>
        <p:blipFill>
          <a:blip r:embed="rId2"/>
          <a:stretch/>
        </p:blipFill>
        <p:spPr>
          <a:xfrm>
            <a:off x="1397160" y="791640"/>
            <a:ext cx="2869560" cy="5542200"/>
          </a:xfrm>
          <a:prstGeom prst="rect">
            <a:avLst/>
          </a:prstGeom>
          <a:ln w="0">
            <a:noFill/>
          </a:ln>
        </p:spPr>
      </p:pic>
      <p:sp>
        <p:nvSpPr>
          <p:cNvPr id="133" name="TextBox 3"/>
          <p:cNvSpPr/>
          <p:nvPr/>
        </p:nvSpPr>
        <p:spPr>
          <a:xfrm>
            <a:off x="5852160" y="0"/>
            <a:ext cx="6339600" cy="6857640"/>
          </a:xfrm>
          <a:prstGeom prst="rect">
            <a:avLst/>
          </a:prstGeom>
          <a:solidFill>
            <a:srgbClr val="024a09"/>
          </a:solidFill>
          <a:ln w="0">
            <a:noFill/>
          </a:ln>
        </p:spPr>
        <p:style>
          <a:lnRef idx="0"/>
          <a:fillRef idx="0"/>
          <a:effectRef idx="0"/>
          <a:fontRef idx="minor"/>
        </p:style>
        <p:txBody>
          <a:bodyPr lIns="90000" rIns="90000" tIns="45000" bIns="45000" anchor="t">
            <a:spAutoFit/>
          </a:bodyPr>
          <a:p>
            <a:pPr>
              <a:lnSpc>
                <a:spcPct val="100000"/>
              </a:lnSpc>
            </a:pPr>
            <a:endParaRPr b="0" lang="en-US" sz="1800" spc="-1" strike="noStrike">
              <a:solidFill>
                <a:srgbClr val="000000"/>
              </a:solidFill>
              <a:latin typeface="Calibri"/>
            </a:endParaRPr>
          </a:p>
        </p:txBody>
      </p:sp>
      <p:sp>
        <p:nvSpPr>
          <p:cNvPr id="134" name="TextBox 4"/>
          <p:cNvSpPr/>
          <p:nvPr/>
        </p:nvSpPr>
        <p:spPr>
          <a:xfrm>
            <a:off x="6933960" y="1328760"/>
            <a:ext cx="2589120" cy="8208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4800" spc="-1" strike="noStrike">
                <a:solidFill>
                  <a:srgbClr val="ffffff"/>
                </a:solidFill>
                <a:latin typeface="Stencil"/>
              </a:rPr>
              <a:t>SELLAM</a:t>
            </a:r>
            <a:endParaRPr b="0" lang="en-US" sz="4800" spc="-1" strike="noStrike">
              <a:solidFill>
                <a:srgbClr val="000000"/>
              </a:solidFill>
              <a:latin typeface="Arial"/>
            </a:endParaRPr>
          </a:p>
        </p:txBody>
      </p:sp>
      <p:pic>
        <p:nvPicPr>
          <p:cNvPr id="135" name="Picture 8" descr=""/>
          <p:cNvPicPr/>
          <p:nvPr/>
        </p:nvPicPr>
        <p:blipFill>
          <a:blip r:embed="rId3"/>
          <a:stretch/>
        </p:blipFill>
        <p:spPr>
          <a:xfrm>
            <a:off x="6105240" y="1006200"/>
            <a:ext cx="879480" cy="1153080"/>
          </a:xfrm>
          <a:prstGeom prst="rect">
            <a:avLst/>
          </a:prstGeom>
          <a:ln w="0">
            <a:noFill/>
          </a:ln>
        </p:spPr>
      </p:pic>
      <p:sp>
        <p:nvSpPr>
          <p:cNvPr id="136" name="TextBox 1"/>
          <p:cNvSpPr/>
          <p:nvPr/>
        </p:nvSpPr>
        <p:spPr>
          <a:xfrm>
            <a:off x="6279480" y="2159640"/>
            <a:ext cx="5738040" cy="31388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000" spc="-1" strike="noStrike">
                <a:solidFill>
                  <a:srgbClr val="ffffff"/>
                </a:solidFill>
                <a:latin typeface="Times New Roman"/>
              </a:rPr>
              <a:t>The Sellam app is a market management application which functions on the use of a centralized database with a relational database architecture.</a:t>
            </a: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a:p>
            <a:pPr>
              <a:lnSpc>
                <a:spcPct val="100000"/>
              </a:lnSpc>
            </a:pPr>
            <a:r>
              <a:rPr b="0" lang="en-US" sz="2000" spc="-1" strike="noStrike">
                <a:solidFill>
                  <a:srgbClr val="ffffff"/>
                </a:solidFill>
                <a:latin typeface="Times New Roman"/>
              </a:rPr>
              <a:t>This is brought about by the non-complexity of data, the similarities in market structure, operations and products (hence no need for distributed database) and also the relationships which exists between the objects of the system including buyers, vendors, shops and products (hence the relational database schema)</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itle 1"/>
          <p:cNvSpPr/>
          <p:nvPr/>
        </p:nvSpPr>
        <p:spPr>
          <a:xfrm>
            <a:off x="0" y="0"/>
            <a:ext cx="12191760" cy="768240"/>
          </a:xfrm>
          <a:prstGeom prst="rect">
            <a:avLst/>
          </a:prstGeom>
          <a:solidFill>
            <a:srgbClr val="024a09"/>
          </a:solidFill>
          <a:ln w="0">
            <a:noFill/>
          </a:ln>
        </p:spPr>
        <p:style>
          <a:lnRef idx="0"/>
          <a:fillRef idx="0"/>
          <a:effectRef idx="0"/>
          <a:fontRef idx="minor"/>
        </p:style>
        <p:txBody>
          <a:bodyPr lIns="90000" rIns="90000" tIns="45000" bIns="45000" anchor="t">
            <a:noAutofit/>
          </a:bodyPr>
          <a:p>
            <a:pPr algn="ctr">
              <a:lnSpc>
                <a:spcPct val="107000"/>
              </a:lnSpc>
              <a:spcBef>
                <a:spcPts val="1199"/>
              </a:spcBef>
            </a:pPr>
            <a:r>
              <a:rPr b="0" lang="en-US" sz="4000" spc="-1" strike="noStrike" cap="all">
                <a:solidFill>
                  <a:srgbClr val="ffffff"/>
                </a:solidFill>
                <a:latin typeface="comic"/>
                <a:ea typeface="Times New Roman"/>
              </a:rPr>
              <a:t>INTRODUCTION</a:t>
            </a:r>
            <a:endParaRPr b="0" lang="en-US" sz="4000" spc="-1" strike="noStrike">
              <a:solidFill>
                <a:srgbClr val="ffffff"/>
              </a:solidFill>
              <a:latin typeface="Arial"/>
            </a:endParaRPr>
          </a:p>
        </p:txBody>
      </p:sp>
      <p:sp>
        <p:nvSpPr>
          <p:cNvPr id="138" name="TextBox 4"/>
          <p:cNvSpPr/>
          <p:nvPr/>
        </p:nvSpPr>
        <p:spPr>
          <a:xfrm>
            <a:off x="2582640" y="1709280"/>
            <a:ext cx="9020880" cy="1079640"/>
          </a:xfrm>
          <a:prstGeom prst="rect">
            <a:avLst/>
          </a:prstGeom>
          <a:noFill/>
          <a:ln w="0">
            <a:noFill/>
          </a:ln>
        </p:spPr>
        <p:style>
          <a:lnRef idx="0"/>
          <a:fillRef idx="0"/>
          <a:effectRef idx="0"/>
          <a:fontRef idx="minor"/>
        </p:style>
        <p:txBody>
          <a:bodyPr lIns="90000" rIns="90000" tIns="45000" bIns="45000" anchor="t">
            <a:spAutoFit/>
          </a:bodyPr>
          <a:p>
            <a:pPr marL="343080" indent="-343080">
              <a:lnSpc>
                <a:spcPct val="100000"/>
              </a:lnSpc>
              <a:buClr>
                <a:srgbClr val="000000"/>
              </a:buClr>
              <a:buFont typeface="Wingdings" charset="2"/>
              <a:buChar char=""/>
            </a:pPr>
            <a:r>
              <a:rPr b="0" lang="en-US" sz="3200" spc="-1" strike="noStrike">
                <a:solidFill>
                  <a:srgbClr val="000000"/>
                </a:solidFill>
                <a:latin typeface="Times New Roman"/>
                <a:ea typeface="Calibri"/>
              </a:rPr>
              <a:t>What is a database?</a:t>
            </a:r>
            <a:endParaRPr b="0" lang="en-US" sz="3200" spc="-1" strike="noStrike">
              <a:solidFill>
                <a:srgbClr val="000000"/>
              </a:solidFill>
              <a:latin typeface="Arial"/>
            </a:endParaRPr>
          </a:p>
          <a:p>
            <a:pPr algn="just">
              <a:lnSpc>
                <a:spcPct val="150000"/>
              </a:lnSpc>
              <a:spcAft>
                <a:spcPts val="799"/>
              </a:spcAft>
            </a:pPr>
            <a:r>
              <a:rPr b="0" lang="en-US" sz="2200" spc="-1" strike="noStrike">
                <a:solidFill>
                  <a:srgbClr val="000000"/>
                </a:solidFill>
                <a:latin typeface="Times New Roman"/>
                <a:ea typeface="Calibri"/>
              </a:rPr>
              <a:t>In order to design the database, the data to be stored must be identified.</a:t>
            </a:r>
            <a:endParaRPr b="0" lang="en-US" sz="2200" spc="-1" strike="noStrike">
              <a:solidFill>
                <a:srgbClr val="000000"/>
              </a:solidFill>
              <a:latin typeface="Arial"/>
            </a:endParaRPr>
          </a:p>
        </p:txBody>
      </p:sp>
      <p:pic>
        <p:nvPicPr>
          <p:cNvPr id="139" name="Picture 3" descr=""/>
          <p:cNvPicPr/>
          <p:nvPr/>
        </p:nvPicPr>
        <p:blipFill>
          <a:blip r:embed="rId1"/>
          <a:stretch/>
        </p:blipFill>
        <p:spPr>
          <a:xfrm>
            <a:off x="816480" y="1265400"/>
            <a:ext cx="1341720" cy="1596600"/>
          </a:xfrm>
          <a:prstGeom prst="rect">
            <a:avLst/>
          </a:prstGeom>
          <a:ln w="0">
            <a:noFill/>
          </a:ln>
        </p:spPr>
      </p:pic>
      <p:pic>
        <p:nvPicPr>
          <p:cNvPr id="140" name="Picture 2" descr=""/>
          <p:cNvPicPr/>
          <p:nvPr/>
        </p:nvPicPr>
        <p:blipFill>
          <a:blip r:embed="rId2"/>
          <a:stretch/>
        </p:blipFill>
        <p:spPr>
          <a:xfrm>
            <a:off x="2740320" y="3021840"/>
            <a:ext cx="619200" cy="619200"/>
          </a:xfrm>
          <a:prstGeom prst="rect">
            <a:avLst/>
          </a:prstGeom>
          <a:ln w="0">
            <a:noFill/>
          </a:ln>
        </p:spPr>
      </p:pic>
      <p:sp>
        <p:nvSpPr>
          <p:cNvPr id="141" name="TextBox 5"/>
          <p:cNvSpPr/>
          <p:nvPr/>
        </p:nvSpPr>
        <p:spPr>
          <a:xfrm>
            <a:off x="3384000" y="3100680"/>
            <a:ext cx="3808440" cy="4554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lang="en-US" sz="2400" spc="-1" strike="noStrike">
                <a:solidFill>
                  <a:srgbClr val="000000"/>
                </a:solidFill>
                <a:latin typeface="Times New Roman"/>
              </a:rPr>
              <a:t>STEP 1:</a:t>
            </a:r>
            <a:r>
              <a:rPr b="0" lang="en-US" sz="2400" spc="-1" strike="noStrike">
                <a:solidFill>
                  <a:srgbClr val="000000"/>
                </a:solidFill>
                <a:latin typeface="Times New Roman"/>
              </a:rPr>
              <a:t> CLASS DIAGRAM</a:t>
            </a:r>
            <a:endParaRPr b="0" lang="en-US" sz="2400" spc="-1" strike="noStrike">
              <a:solidFill>
                <a:srgbClr val="000000"/>
              </a:solidFill>
              <a:latin typeface="Arial"/>
            </a:endParaRPr>
          </a:p>
        </p:txBody>
      </p:sp>
      <p:pic>
        <p:nvPicPr>
          <p:cNvPr id="142" name="Picture 6" descr=""/>
          <p:cNvPicPr/>
          <p:nvPr/>
        </p:nvPicPr>
        <p:blipFill>
          <a:blip r:embed="rId3"/>
          <a:stretch/>
        </p:blipFill>
        <p:spPr>
          <a:xfrm>
            <a:off x="3634560" y="4132800"/>
            <a:ext cx="619200" cy="619200"/>
          </a:xfrm>
          <a:prstGeom prst="rect">
            <a:avLst/>
          </a:prstGeom>
          <a:ln w="0">
            <a:noFill/>
          </a:ln>
        </p:spPr>
      </p:pic>
      <p:sp>
        <p:nvSpPr>
          <p:cNvPr id="143" name="TextBox 7"/>
          <p:cNvSpPr/>
          <p:nvPr/>
        </p:nvSpPr>
        <p:spPr>
          <a:xfrm>
            <a:off x="4251600" y="4211640"/>
            <a:ext cx="7066800" cy="4554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lang="en-US" sz="2400" spc="-1" strike="noStrike">
                <a:solidFill>
                  <a:srgbClr val="000000"/>
                </a:solidFill>
                <a:latin typeface="Times New Roman"/>
              </a:rPr>
              <a:t>STEP 2:</a:t>
            </a:r>
            <a:r>
              <a:rPr b="0" lang="en-US" sz="2400" spc="-1" strike="noStrike">
                <a:solidFill>
                  <a:srgbClr val="000000"/>
                </a:solidFill>
                <a:latin typeface="Times New Roman"/>
              </a:rPr>
              <a:t> E</a:t>
            </a:r>
            <a:r>
              <a:rPr b="0" lang="en-US" sz="2400" spc="-1" strike="noStrike">
                <a:solidFill>
                  <a:srgbClr val="000000"/>
                </a:solidFill>
                <a:latin typeface="Times New Roman"/>
                <a:ea typeface="Calibri"/>
              </a:rPr>
              <a:t>ntity Relationship Diagram (ER-DIAGRAM)</a:t>
            </a:r>
            <a:endParaRPr b="0" lang="en-US" sz="2400" spc="-1" strike="noStrike">
              <a:solidFill>
                <a:srgbClr val="000000"/>
              </a:solidFill>
              <a:latin typeface="Arial"/>
            </a:endParaRPr>
          </a:p>
        </p:txBody>
      </p:sp>
      <p:pic>
        <p:nvPicPr>
          <p:cNvPr id="144" name="Picture 8" descr=""/>
          <p:cNvPicPr/>
          <p:nvPr/>
        </p:nvPicPr>
        <p:blipFill>
          <a:blip r:embed="rId4"/>
          <a:stretch/>
        </p:blipFill>
        <p:spPr>
          <a:xfrm>
            <a:off x="4254120" y="5243760"/>
            <a:ext cx="619200" cy="619200"/>
          </a:xfrm>
          <a:prstGeom prst="rect">
            <a:avLst/>
          </a:prstGeom>
          <a:ln w="0">
            <a:noFill/>
          </a:ln>
        </p:spPr>
      </p:pic>
      <p:sp>
        <p:nvSpPr>
          <p:cNvPr id="145" name="TextBox 9"/>
          <p:cNvSpPr/>
          <p:nvPr/>
        </p:nvSpPr>
        <p:spPr>
          <a:xfrm>
            <a:off x="4887720" y="5322600"/>
            <a:ext cx="3630240" cy="4554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lang="en-US" sz="2400" spc="-1" strike="noStrike">
                <a:solidFill>
                  <a:srgbClr val="000000"/>
                </a:solidFill>
                <a:latin typeface="Times New Roman"/>
              </a:rPr>
              <a:t>STEP 3:</a:t>
            </a:r>
            <a:r>
              <a:rPr b="0" lang="en-US" sz="2400" spc="-1" strike="noStrike">
                <a:solidFill>
                  <a:srgbClr val="000000"/>
                </a:solidFill>
                <a:latin typeface="Times New Roman"/>
              </a:rPr>
              <a:t> R</a:t>
            </a:r>
            <a:r>
              <a:rPr b="0" lang="en-US" sz="2400" spc="-1" strike="noStrike">
                <a:solidFill>
                  <a:srgbClr val="000000"/>
                </a:solidFill>
                <a:latin typeface="Times New Roman"/>
                <a:ea typeface="Calibri"/>
              </a:rPr>
              <a:t>elational Schema</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itle 1"/>
          <p:cNvSpPr/>
          <p:nvPr/>
        </p:nvSpPr>
        <p:spPr>
          <a:xfrm>
            <a:off x="0" y="0"/>
            <a:ext cx="12191760" cy="780480"/>
          </a:xfrm>
          <a:prstGeom prst="rect">
            <a:avLst/>
          </a:prstGeom>
          <a:solidFill>
            <a:srgbClr val="024a09"/>
          </a:solidFill>
          <a:ln w="0">
            <a:noFill/>
          </a:ln>
        </p:spPr>
        <p:style>
          <a:lnRef idx="0"/>
          <a:fillRef idx="0"/>
          <a:effectRef idx="0"/>
          <a:fontRef idx="minor"/>
        </p:style>
        <p:txBody>
          <a:bodyPr lIns="90000" rIns="90000" tIns="45000" bIns="45000" anchor="t">
            <a:noAutofit/>
          </a:bodyPr>
          <a:p>
            <a:pPr algn="ctr">
              <a:lnSpc>
                <a:spcPct val="107000"/>
              </a:lnSpc>
              <a:spcBef>
                <a:spcPts val="1199"/>
              </a:spcBef>
            </a:pPr>
            <a:r>
              <a:rPr b="0" lang="en-US" sz="4000" spc="-1" strike="noStrike" cap="all">
                <a:solidFill>
                  <a:srgbClr val="ffffff"/>
                </a:solidFill>
                <a:latin typeface="comic"/>
                <a:ea typeface="Times New Roman"/>
              </a:rPr>
              <a:t>Class diagram</a:t>
            </a:r>
            <a:endParaRPr b="0" lang="en-US" sz="4000" spc="-1" strike="noStrike">
              <a:solidFill>
                <a:srgbClr val="ffffff"/>
              </a:solidFill>
              <a:latin typeface="Arial"/>
            </a:endParaRPr>
          </a:p>
        </p:txBody>
      </p:sp>
      <p:sp>
        <p:nvSpPr>
          <p:cNvPr id="147" name="Picture 2"/>
          <p:cNvSpPr/>
          <p:nvPr/>
        </p:nvSpPr>
        <p:spPr>
          <a:xfrm>
            <a:off x="3750480" y="1019880"/>
            <a:ext cx="8030520" cy="5407200"/>
          </a:xfrm>
          <a:prstGeom prst="roundRect">
            <a:avLst>
              <a:gd name="adj" fmla="val 8594"/>
            </a:avLst>
          </a:prstGeom>
          <a:blipFill rotWithShape="0">
            <a:blip r:embed="rId1"/>
            <a:srcRect/>
            <a:stretch/>
          </a:blipFill>
          <a:ln w="0">
            <a:noFill/>
          </a:ln>
          <a:effectLst>
            <a:reflection algn="bl" blurRad="12700" dir="5400000" dist="5000" endPos="28000" rotWithShape="0" stA="38000" sy="-100000"/>
          </a:effectLst>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48" name="TextBox 3"/>
          <p:cNvSpPr/>
          <p:nvPr/>
        </p:nvSpPr>
        <p:spPr>
          <a:xfrm>
            <a:off x="754920" y="2090160"/>
            <a:ext cx="2836080" cy="2649960"/>
          </a:xfrm>
          <a:prstGeom prst="rect">
            <a:avLst/>
          </a:prstGeom>
          <a:noFill/>
          <a:ln w="0">
            <a:noFill/>
          </a:ln>
        </p:spPr>
        <p:style>
          <a:lnRef idx="0"/>
          <a:fillRef idx="0"/>
          <a:effectRef idx="0"/>
          <a:fontRef idx="minor"/>
        </p:style>
        <p:txBody>
          <a:bodyPr lIns="90000" rIns="90000" tIns="45000" bIns="45000" anchor="t">
            <a:spAutoFit/>
          </a:bodyPr>
          <a:p>
            <a:pPr marL="343080" indent="-343080">
              <a:lnSpc>
                <a:spcPct val="100000"/>
              </a:lnSpc>
              <a:buClr>
                <a:srgbClr val="000000"/>
              </a:buClr>
              <a:buFont typeface="Wingdings" charset="2"/>
              <a:buChar char=""/>
            </a:pPr>
            <a:r>
              <a:rPr b="0" lang="en-US" sz="2400" spc="-1" strike="noStrike">
                <a:solidFill>
                  <a:srgbClr val="000000"/>
                </a:solidFill>
                <a:latin typeface="Times New Roman"/>
                <a:ea typeface="Calibri"/>
              </a:rPr>
              <a:t>The class diagram shows the different entities in the application, and the inter-relationship between them.</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itle 1"/>
          <p:cNvSpPr/>
          <p:nvPr/>
        </p:nvSpPr>
        <p:spPr>
          <a:xfrm>
            <a:off x="0" y="0"/>
            <a:ext cx="12191760" cy="780480"/>
          </a:xfrm>
          <a:prstGeom prst="rect">
            <a:avLst/>
          </a:prstGeom>
          <a:solidFill>
            <a:srgbClr val="024a09"/>
          </a:solidFill>
          <a:ln w="0">
            <a:noFill/>
          </a:ln>
        </p:spPr>
        <p:style>
          <a:lnRef idx="0"/>
          <a:fillRef idx="0"/>
          <a:effectRef idx="0"/>
          <a:fontRef idx="minor"/>
        </p:style>
        <p:txBody>
          <a:bodyPr lIns="90000" rIns="90000" tIns="45000" bIns="45000" anchor="t">
            <a:noAutofit/>
          </a:bodyPr>
          <a:p>
            <a:pPr algn="ctr">
              <a:lnSpc>
                <a:spcPct val="107000"/>
              </a:lnSpc>
              <a:spcBef>
                <a:spcPts val="1199"/>
              </a:spcBef>
            </a:pPr>
            <a:r>
              <a:rPr b="0" lang="en-US" sz="4000" spc="-1" strike="noStrike" cap="all">
                <a:solidFill>
                  <a:srgbClr val="ffffff"/>
                </a:solidFill>
                <a:latin typeface="comic"/>
                <a:ea typeface="Times New Roman"/>
              </a:rPr>
              <a:t>ENTITIY RELATIONAL DIAGRAM (er DIAGRAM)</a:t>
            </a:r>
            <a:endParaRPr b="0" lang="en-US" sz="4000" spc="-1" strike="noStrike">
              <a:solidFill>
                <a:srgbClr val="ffffff"/>
              </a:solidFill>
              <a:latin typeface="Arial"/>
            </a:endParaRPr>
          </a:p>
        </p:txBody>
      </p:sp>
      <p:sp>
        <p:nvSpPr>
          <p:cNvPr id="150" name="Picture 2"/>
          <p:cNvSpPr/>
          <p:nvPr/>
        </p:nvSpPr>
        <p:spPr>
          <a:xfrm>
            <a:off x="688320" y="1117800"/>
            <a:ext cx="6890760" cy="5326200"/>
          </a:xfrm>
          <a:prstGeom prst="snip2DiagRect">
            <a:avLst>
              <a:gd name="adj1" fmla="val 0"/>
              <a:gd name="adj2" fmla="val 16667"/>
            </a:avLst>
          </a:prstGeom>
          <a:blipFill rotWithShape="0">
            <a:blip r:embed="rId1"/>
            <a:srcRect/>
            <a:stretch/>
          </a:blipFill>
          <a:ln cap="sq" w="88900">
            <a:solidFill>
              <a:srgbClr val="ffffff"/>
            </a:solidFill>
            <a:miter/>
          </a:ln>
          <a:effectLst>
            <a:outerShdw algn="tl" blurRad="88920" rotWithShape="0">
              <a:srgbClr val="000000">
                <a:alpha val="45000"/>
              </a:srgbClr>
            </a:outerShdw>
          </a:effectLst>
          <a:scene3d>
            <a:camera prst="orthographicFront"/>
            <a:lightRig dir="t" rig="twoPt">
              <a:rot lat="0" lon="0" rev="7200000"/>
            </a:lightRig>
          </a:scene3d>
          <a:sp3d>
            <a:bevelT w="25400" h="19050"/>
            <a:contourClr>
              <a:srgbClr val="ffffff"/>
            </a:contourClr>
          </a:sp3d>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51" name="TextBox 3"/>
          <p:cNvSpPr/>
          <p:nvPr/>
        </p:nvSpPr>
        <p:spPr>
          <a:xfrm>
            <a:off x="7698960" y="1503720"/>
            <a:ext cx="4015080" cy="4580280"/>
          </a:xfrm>
          <a:prstGeom prst="rect">
            <a:avLst/>
          </a:prstGeom>
          <a:noFill/>
          <a:ln w="0">
            <a:noFill/>
          </a:ln>
        </p:spPr>
        <p:style>
          <a:lnRef idx="0"/>
          <a:fillRef idx="0"/>
          <a:effectRef idx="0"/>
          <a:fontRef idx="minor"/>
        </p:style>
        <p:txBody>
          <a:bodyPr lIns="90000" rIns="90000" tIns="45000" bIns="45000" anchor="t">
            <a:spAutoFit/>
          </a:bodyPr>
          <a:p>
            <a:pPr marL="343080" indent="-343080" algn="just">
              <a:lnSpc>
                <a:spcPct val="100000"/>
              </a:lnSpc>
              <a:buClr>
                <a:srgbClr val="000000"/>
              </a:buClr>
              <a:buFont typeface="Symbol"/>
              <a:buChar char=""/>
            </a:pPr>
            <a:r>
              <a:rPr b="0" lang="en-US" sz="1800" spc="-1" strike="noStrike">
                <a:solidFill>
                  <a:srgbClr val="000000"/>
                </a:solidFill>
                <a:latin typeface="Times New Roman"/>
                <a:ea typeface="Calibri"/>
              </a:rPr>
              <a:t>A buyer searches for one or more products, and a product can be requested by one or more buyers.</a:t>
            </a:r>
            <a:endParaRPr b="0" lang="en-US" sz="1800" spc="-1" strike="noStrike">
              <a:solidFill>
                <a:srgbClr val="000000"/>
              </a:solidFill>
              <a:latin typeface="Arial"/>
            </a:endParaRPr>
          </a:p>
          <a:p>
            <a:pPr marL="343080" indent="-343080" algn="just">
              <a:lnSpc>
                <a:spcPct val="100000"/>
              </a:lnSpc>
              <a:buClr>
                <a:srgbClr val="000000"/>
              </a:buClr>
              <a:buFont typeface="Symbol"/>
              <a:buChar char=""/>
            </a:pPr>
            <a:r>
              <a:rPr b="0" lang="en-US" sz="1800" spc="-1" strike="noStrike">
                <a:solidFill>
                  <a:srgbClr val="000000"/>
                </a:solidFill>
                <a:latin typeface="Times New Roman"/>
                <a:ea typeface="Calibri"/>
              </a:rPr>
              <a:t>A product can be available in zero or more markets, and a market has at least one product.</a:t>
            </a:r>
            <a:endParaRPr b="0" lang="en-US" sz="1800" spc="-1" strike="noStrike">
              <a:solidFill>
                <a:srgbClr val="000000"/>
              </a:solidFill>
              <a:latin typeface="Arial"/>
            </a:endParaRPr>
          </a:p>
          <a:p>
            <a:pPr marL="343080" indent="-343080" algn="just">
              <a:lnSpc>
                <a:spcPct val="100000"/>
              </a:lnSpc>
              <a:buClr>
                <a:srgbClr val="000000"/>
              </a:buClr>
              <a:buFont typeface="Symbol"/>
              <a:buChar char=""/>
            </a:pPr>
            <a:r>
              <a:rPr b="0" lang="en-US" sz="1800" spc="-1" strike="noStrike">
                <a:solidFill>
                  <a:srgbClr val="000000"/>
                </a:solidFill>
                <a:latin typeface="Times New Roman"/>
                <a:ea typeface="Calibri"/>
              </a:rPr>
              <a:t>A market has one or more shops, but a shop can be found in one and only one market.</a:t>
            </a:r>
            <a:endParaRPr b="0" lang="en-US" sz="1800" spc="-1" strike="noStrike">
              <a:solidFill>
                <a:srgbClr val="000000"/>
              </a:solidFill>
              <a:latin typeface="Arial"/>
            </a:endParaRPr>
          </a:p>
          <a:p>
            <a:pPr marL="343080" indent="-343080" algn="just">
              <a:lnSpc>
                <a:spcPct val="100000"/>
              </a:lnSpc>
              <a:buClr>
                <a:srgbClr val="000000"/>
              </a:buClr>
              <a:buFont typeface="Symbol"/>
              <a:buChar char=""/>
            </a:pPr>
            <a:r>
              <a:rPr b="0" lang="en-US" sz="1800" spc="-1" strike="noStrike">
                <a:solidFill>
                  <a:srgbClr val="000000"/>
                </a:solidFill>
                <a:latin typeface="Times New Roman"/>
                <a:ea typeface="Calibri"/>
              </a:rPr>
              <a:t>A vendor may own one or more shops, and a shop is owned by only one vendor.</a:t>
            </a:r>
            <a:endParaRPr b="0" lang="en-US" sz="1800" spc="-1" strike="noStrike">
              <a:solidFill>
                <a:srgbClr val="000000"/>
              </a:solidFill>
              <a:latin typeface="Arial"/>
            </a:endParaRPr>
          </a:p>
          <a:p>
            <a:pPr marL="343080" indent="-343080" algn="just">
              <a:lnSpc>
                <a:spcPct val="100000"/>
              </a:lnSpc>
              <a:spcAft>
                <a:spcPts val="799"/>
              </a:spcAft>
              <a:buClr>
                <a:srgbClr val="000000"/>
              </a:buClr>
              <a:buFont typeface="Symbol"/>
              <a:buChar char=""/>
            </a:pPr>
            <a:r>
              <a:rPr b="0" lang="en-US" sz="1800" spc="-1" strike="noStrike">
                <a:solidFill>
                  <a:srgbClr val="000000"/>
                </a:solidFill>
                <a:latin typeface="Times New Roman"/>
                <a:ea typeface="Calibri"/>
              </a:rPr>
              <a:t>A product can be found in zero or more shops, and a shop can sell one or more products.</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itle 1"/>
          <p:cNvSpPr/>
          <p:nvPr/>
        </p:nvSpPr>
        <p:spPr>
          <a:xfrm>
            <a:off x="0" y="0"/>
            <a:ext cx="12191760" cy="780480"/>
          </a:xfrm>
          <a:prstGeom prst="rect">
            <a:avLst/>
          </a:prstGeom>
          <a:solidFill>
            <a:srgbClr val="024a09"/>
          </a:solidFill>
          <a:ln w="0">
            <a:noFill/>
          </a:ln>
        </p:spPr>
        <p:style>
          <a:lnRef idx="0"/>
          <a:fillRef idx="0"/>
          <a:effectRef idx="0"/>
          <a:fontRef idx="minor"/>
        </p:style>
        <p:txBody>
          <a:bodyPr lIns="90000" rIns="90000" tIns="45000" bIns="45000" anchor="t">
            <a:noAutofit/>
          </a:bodyPr>
          <a:p>
            <a:pPr algn="ctr">
              <a:lnSpc>
                <a:spcPct val="107000"/>
              </a:lnSpc>
              <a:spcBef>
                <a:spcPts val="1199"/>
              </a:spcBef>
            </a:pPr>
            <a:r>
              <a:rPr b="0" lang="en-US" sz="3600" spc="-1" strike="noStrike" cap="all">
                <a:solidFill>
                  <a:srgbClr val="ffffff"/>
                </a:solidFill>
                <a:latin typeface="comic"/>
                <a:ea typeface="Times New Roman"/>
              </a:rPr>
              <a:t>DATABASE STRUCTURE AND DATA TYPES</a:t>
            </a:r>
            <a:endParaRPr b="0" lang="en-US" sz="3600" spc="-1" strike="noStrike">
              <a:solidFill>
                <a:srgbClr val="ffffff"/>
              </a:solidFill>
              <a:latin typeface="Arial"/>
            </a:endParaRPr>
          </a:p>
        </p:txBody>
      </p:sp>
      <p:sp>
        <p:nvSpPr>
          <p:cNvPr id="153" name="TextBox 2"/>
          <p:cNvSpPr/>
          <p:nvPr/>
        </p:nvSpPr>
        <p:spPr>
          <a:xfrm>
            <a:off x="577440" y="862920"/>
            <a:ext cx="11241360" cy="759960"/>
          </a:xfrm>
          <a:prstGeom prst="rect">
            <a:avLst/>
          </a:prstGeom>
          <a:noFill/>
          <a:ln w="0">
            <a:noFill/>
          </a:ln>
        </p:spPr>
        <p:style>
          <a:lnRef idx="0"/>
          <a:fillRef idx="0"/>
          <a:effectRef idx="0"/>
          <a:fontRef idx="minor"/>
        </p:style>
        <p:txBody>
          <a:bodyPr lIns="90000" rIns="90000" tIns="45000" bIns="45000" anchor="t">
            <a:spAutoFit/>
          </a:bodyPr>
          <a:p>
            <a:pPr marL="343080" indent="-343080" algn="just">
              <a:lnSpc>
                <a:spcPct val="100000"/>
              </a:lnSpc>
              <a:buClr>
                <a:srgbClr val="000000"/>
              </a:buClr>
              <a:buFont typeface="Wingdings" charset="2"/>
              <a:buChar char=""/>
            </a:pPr>
            <a:r>
              <a:rPr b="1" lang="en-US" sz="2200" spc="-1" strike="noStrike">
                <a:solidFill>
                  <a:srgbClr val="000000"/>
                </a:solidFill>
                <a:latin typeface="Times New Roman"/>
                <a:ea typeface="Calibri"/>
              </a:rPr>
              <a:t>VENDORS TABLE</a:t>
            </a:r>
            <a:endParaRPr b="0" lang="en-US" sz="2200" spc="-1" strike="noStrike">
              <a:solidFill>
                <a:srgbClr val="000000"/>
              </a:solidFill>
              <a:latin typeface="Arial"/>
            </a:endParaRPr>
          </a:p>
          <a:p>
            <a:pPr marL="685800" algn="just">
              <a:lnSpc>
                <a:spcPct val="100000"/>
              </a:lnSpc>
            </a:pPr>
            <a:r>
              <a:rPr b="0" lang="en-US" sz="2200" spc="-1" strike="noStrike">
                <a:solidFill>
                  <a:srgbClr val="000000"/>
                </a:solidFill>
                <a:latin typeface="Times New Roman"/>
                <a:ea typeface="Calibri"/>
              </a:rPr>
              <a:t>Here, we keep track of the vendor’s name, gender (Default set), password and contact.</a:t>
            </a:r>
            <a:endParaRPr b="0" lang="en-US" sz="2200" spc="-1" strike="noStrike">
              <a:solidFill>
                <a:srgbClr val="000000"/>
              </a:solidFill>
              <a:latin typeface="Arial"/>
            </a:endParaRPr>
          </a:p>
        </p:txBody>
      </p:sp>
      <p:pic>
        <p:nvPicPr>
          <p:cNvPr id="154" name="Picture 4" descr=""/>
          <p:cNvPicPr/>
          <p:nvPr/>
        </p:nvPicPr>
        <p:blipFill>
          <a:blip r:embed="rId1"/>
          <a:stretch/>
        </p:blipFill>
        <p:spPr>
          <a:xfrm>
            <a:off x="1559880" y="1815120"/>
            <a:ext cx="2286360" cy="4479120"/>
          </a:xfrm>
          <a:prstGeom prst="rect">
            <a:avLst/>
          </a:prstGeom>
          <a:ln w="0">
            <a:noFill/>
          </a:ln>
        </p:spPr>
      </p:pic>
      <p:pic>
        <p:nvPicPr>
          <p:cNvPr id="155" name="Picture 5" descr=""/>
          <p:cNvPicPr/>
          <p:nvPr/>
        </p:nvPicPr>
        <p:blipFill>
          <a:blip r:embed="rId2"/>
          <a:stretch/>
        </p:blipFill>
        <p:spPr>
          <a:xfrm>
            <a:off x="7593480" y="2260440"/>
            <a:ext cx="2667960" cy="3174480"/>
          </a:xfrm>
          <a:prstGeom prst="rect">
            <a:avLst/>
          </a:prstGeom>
          <a:ln w="0">
            <a:noFill/>
          </a:ln>
        </p:spPr>
      </p:pic>
      <p:cxnSp>
        <p:nvCxnSpPr>
          <p:cNvPr id="156" name="Connector: Curved 6"/>
          <p:cNvCxnSpPr/>
          <p:nvPr/>
        </p:nvCxnSpPr>
        <p:spPr>
          <a:xfrm>
            <a:off x="3846600" y="2900520"/>
            <a:ext cx="3892680" cy="371520"/>
          </a:xfrm>
          <a:prstGeom prst="curvedConnector2">
            <a:avLst/>
          </a:prstGeom>
          <a:ln w="57150">
            <a:solidFill>
              <a:srgbClr val="70ad47">
                <a:lumMod val="50000"/>
              </a:srgbClr>
            </a:solidFill>
            <a:tailEnd len="med" type="triangle" w="med"/>
          </a:ln>
        </p:spPr>
      </p:cxnSp>
      <p:cxnSp>
        <p:nvCxnSpPr>
          <p:cNvPr id="157" name="Connector: Curved 7"/>
          <p:cNvCxnSpPr/>
          <p:nvPr/>
        </p:nvCxnSpPr>
        <p:spPr>
          <a:xfrm flipV="1">
            <a:off x="3846600" y="3924360"/>
            <a:ext cx="3892680" cy="482760"/>
          </a:xfrm>
          <a:prstGeom prst="curvedConnector2">
            <a:avLst/>
          </a:prstGeom>
          <a:ln w="57150">
            <a:solidFill>
              <a:srgbClr val="70ad47">
                <a:lumMod val="50000"/>
              </a:srgbClr>
            </a:solidFill>
            <a:tailEnd len="med" type="triangle" w="med"/>
          </a:ln>
        </p:spPr>
      </p:cxnSp>
      <p:cxnSp>
        <p:nvCxnSpPr>
          <p:cNvPr id="158" name="Connector: Curved 10"/>
          <p:cNvCxnSpPr/>
          <p:nvPr/>
        </p:nvCxnSpPr>
        <p:spPr>
          <a:xfrm flipV="1">
            <a:off x="3846600" y="4597560"/>
            <a:ext cx="3892680" cy="810720"/>
          </a:xfrm>
          <a:prstGeom prst="curvedConnector2">
            <a:avLst/>
          </a:prstGeom>
          <a:ln w="57150">
            <a:solidFill>
              <a:srgbClr val="70ad47">
                <a:lumMod val="50000"/>
              </a:srgbClr>
            </a:solidFill>
            <a:tailEnd len="med" type="triangle" w="med"/>
          </a:ln>
        </p:spPr>
      </p:cxnSp>
      <p:sp>
        <p:nvSpPr>
          <p:cNvPr id="159" name="TextBox 12"/>
          <p:cNvSpPr/>
          <p:nvPr/>
        </p:nvSpPr>
        <p:spPr>
          <a:xfrm>
            <a:off x="8186760" y="5408280"/>
            <a:ext cx="1481040" cy="51624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2800" spc="-1" strike="noStrike">
                <a:solidFill>
                  <a:srgbClr val="000000"/>
                </a:solidFill>
                <a:latin typeface="Times New Roman"/>
              </a:rPr>
              <a:t>Database</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TextBox 1"/>
          <p:cNvSpPr/>
          <p:nvPr/>
        </p:nvSpPr>
        <p:spPr>
          <a:xfrm>
            <a:off x="621000" y="888480"/>
            <a:ext cx="11241360" cy="759960"/>
          </a:xfrm>
          <a:prstGeom prst="rect">
            <a:avLst/>
          </a:prstGeom>
          <a:noFill/>
          <a:ln w="0">
            <a:noFill/>
          </a:ln>
        </p:spPr>
        <p:style>
          <a:lnRef idx="0"/>
          <a:fillRef idx="0"/>
          <a:effectRef idx="0"/>
          <a:fontRef idx="minor"/>
        </p:style>
        <p:txBody>
          <a:bodyPr lIns="90000" rIns="90000" tIns="45000" bIns="45000" anchor="t">
            <a:spAutoFit/>
          </a:bodyPr>
          <a:p>
            <a:pPr marL="343080" indent="-343080" algn="just">
              <a:lnSpc>
                <a:spcPct val="100000"/>
              </a:lnSpc>
              <a:buClr>
                <a:srgbClr val="000000"/>
              </a:buClr>
              <a:buFont typeface="Wingdings" charset="2"/>
              <a:buChar char=""/>
            </a:pPr>
            <a:r>
              <a:rPr b="1" lang="en-US" sz="2200" spc="-1" strike="noStrike">
                <a:solidFill>
                  <a:srgbClr val="000000"/>
                </a:solidFill>
                <a:latin typeface="Times New Roman"/>
                <a:ea typeface="Calibri"/>
              </a:rPr>
              <a:t>PRODUCTS TABLE</a:t>
            </a:r>
            <a:endParaRPr b="0" lang="en-US" sz="2200" spc="-1" strike="noStrike">
              <a:solidFill>
                <a:srgbClr val="000000"/>
              </a:solidFill>
              <a:latin typeface="Arial"/>
            </a:endParaRPr>
          </a:p>
          <a:p>
            <a:pPr marL="457200" algn="just">
              <a:lnSpc>
                <a:spcPct val="100000"/>
              </a:lnSpc>
            </a:pPr>
            <a:r>
              <a:rPr b="0" lang="en-US" sz="2200" spc="-1" strike="noStrike">
                <a:solidFill>
                  <a:srgbClr val="000000"/>
                </a:solidFill>
                <a:latin typeface="Times New Roman"/>
                <a:ea typeface="Calibri"/>
              </a:rPr>
              <a:t>The product name, category and average price (system calculated) are stored in this table.</a:t>
            </a:r>
            <a:endParaRPr b="0" lang="en-US" sz="2200" spc="-1" strike="noStrike">
              <a:solidFill>
                <a:srgbClr val="000000"/>
              </a:solidFill>
              <a:latin typeface="Arial"/>
            </a:endParaRPr>
          </a:p>
        </p:txBody>
      </p:sp>
      <p:pic>
        <p:nvPicPr>
          <p:cNvPr id="161" name="Picture 4" descr=""/>
          <p:cNvPicPr/>
          <p:nvPr/>
        </p:nvPicPr>
        <p:blipFill>
          <a:blip r:embed="rId1"/>
          <a:stretch/>
        </p:blipFill>
        <p:spPr>
          <a:xfrm>
            <a:off x="1529640" y="1796400"/>
            <a:ext cx="2472120" cy="4865760"/>
          </a:xfrm>
          <a:prstGeom prst="rect">
            <a:avLst/>
          </a:prstGeom>
          <a:ln w="0">
            <a:noFill/>
          </a:ln>
        </p:spPr>
      </p:pic>
      <p:pic>
        <p:nvPicPr>
          <p:cNvPr id="162" name="Picture 5" descr=""/>
          <p:cNvPicPr/>
          <p:nvPr/>
        </p:nvPicPr>
        <p:blipFill>
          <a:blip r:embed="rId2"/>
          <a:stretch/>
        </p:blipFill>
        <p:spPr>
          <a:xfrm>
            <a:off x="7580160" y="1989360"/>
            <a:ext cx="1914120" cy="2277720"/>
          </a:xfrm>
          <a:prstGeom prst="rect">
            <a:avLst/>
          </a:prstGeom>
          <a:ln w="0">
            <a:noFill/>
          </a:ln>
        </p:spPr>
      </p:pic>
      <p:cxnSp>
        <p:nvCxnSpPr>
          <p:cNvPr id="163" name="Connector: Curved 7"/>
          <p:cNvCxnSpPr/>
          <p:nvPr/>
        </p:nvCxnSpPr>
        <p:spPr>
          <a:xfrm flipV="1">
            <a:off x="4002120" y="3071160"/>
            <a:ext cx="3578400" cy="186120"/>
          </a:xfrm>
          <a:prstGeom prst="curvedConnector2">
            <a:avLst/>
          </a:prstGeom>
          <a:ln w="57150">
            <a:solidFill>
              <a:srgbClr val="70ad47">
                <a:lumMod val="50000"/>
              </a:srgbClr>
            </a:solidFill>
            <a:tailEnd len="med" type="triangle" w="med"/>
          </a:ln>
        </p:spPr>
      </p:cxnSp>
      <p:cxnSp>
        <p:nvCxnSpPr>
          <p:cNvPr id="164" name="Connector: Curved 8"/>
          <p:cNvCxnSpPr/>
          <p:nvPr/>
        </p:nvCxnSpPr>
        <p:spPr>
          <a:xfrm flipV="1">
            <a:off x="4002120" y="3678840"/>
            <a:ext cx="3578400" cy="185760"/>
          </a:xfrm>
          <a:prstGeom prst="curvedConnector2">
            <a:avLst/>
          </a:prstGeom>
          <a:ln w="57150">
            <a:solidFill>
              <a:srgbClr val="70ad47">
                <a:lumMod val="50000"/>
              </a:srgbClr>
            </a:solidFill>
            <a:tailEnd len="med" type="triangle" w="med"/>
          </a:ln>
        </p:spPr>
      </p:cxnSp>
      <p:pic>
        <p:nvPicPr>
          <p:cNvPr id="165" name="Picture 12" descr=""/>
          <p:cNvPicPr/>
          <p:nvPr/>
        </p:nvPicPr>
        <p:blipFill>
          <a:blip r:embed="rId3"/>
          <a:stretch/>
        </p:blipFill>
        <p:spPr>
          <a:xfrm>
            <a:off x="6496560" y="4527720"/>
            <a:ext cx="2881440" cy="2005920"/>
          </a:xfrm>
          <a:prstGeom prst="rect">
            <a:avLst/>
          </a:prstGeom>
          <a:ln w="0">
            <a:noFill/>
          </a:ln>
        </p:spPr>
      </p:pic>
      <p:cxnSp>
        <p:nvCxnSpPr>
          <p:cNvPr id="166" name="Connector: Curved 14"/>
          <p:cNvCxnSpPr/>
          <p:nvPr/>
        </p:nvCxnSpPr>
        <p:spPr>
          <a:xfrm rot="10800000">
            <a:off x="4107960" y="4899600"/>
            <a:ext cx="3127320" cy="686160"/>
          </a:xfrm>
          <a:prstGeom prst="curvedConnector2">
            <a:avLst/>
          </a:prstGeom>
          <a:ln w="57150">
            <a:solidFill>
              <a:srgbClr val="70ad47">
                <a:lumMod val="50000"/>
              </a:srgbClr>
            </a:solidFill>
            <a:tailEnd len="med" type="triangle" w="med"/>
          </a:ln>
        </p:spPr>
      </p:cxnSp>
      <p:sp>
        <p:nvSpPr>
          <p:cNvPr id="167" name="TextBox 15"/>
          <p:cNvSpPr/>
          <p:nvPr/>
        </p:nvSpPr>
        <p:spPr>
          <a:xfrm>
            <a:off x="9666720" y="3309840"/>
            <a:ext cx="1299600" cy="4554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2400" spc="-1" strike="noStrike">
                <a:solidFill>
                  <a:srgbClr val="000000"/>
                </a:solidFill>
                <a:latin typeface="Times New Roman"/>
              </a:rPr>
              <a:t>Database</a:t>
            </a:r>
            <a:endParaRPr b="0" lang="en-US" sz="2400" spc="-1" strike="noStrike">
              <a:solidFill>
                <a:srgbClr val="000000"/>
              </a:solidFill>
              <a:latin typeface="Arial"/>
            </a:endParaRPr>
          </a:p>
        </p:txBody>
      </p:sp>
      <p:sp>
        <p:nvSpPr>
          <p:cNvPr id="168" name="TextBox 16"/>
          <p:cNvSpPr/>
          <p:nvPr/>
        </p:nvSpPr>
        <p:spPr>
          <a:xfrm>
            <a:off x="8614800" y="5175720"/>
            <a:ext cx="2318040" cy="821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400" spc="-1" strike="noStrike">
                <a:solidFill>
                  <a:srgbClr val="000000"/>
                </a:solidFill>
                <a:latin typeface="Times New Roman"/>
              </a:rPr>
              <a:t>Product Image repository</a:t>
            </a:r>
            <a:endParaRPr b="0" lang="en-US" sz="2400" spc="-1" strike="noStrike">
              <a:solidFill>
                <a:srgbClr val="000000"/>
              </a:solidFill>
              <a:latin typeface="Arial"/>
            </a:endParaRPr>
          </a:p>
        </p:txBody>
      </p:sp>
      <p:sp>
        <p:nvSpPr>
          <p:cNvPr id="169" name="Title 1"/>
          <p:cNvSpPr/>
          <p:nvPr/>
        </p:nvSpPr>
        <p:spPr>
          <a:xfrm>
            <a:off x="0" y="0"/>
            <a:ext cx="12191760" cy="780480"/>
          </a:xfrm>
          <a:prstGeom prst="rect">
            <a:avLst/>
          </a:prstGeom>
          <a:solidFill>
            <a:srgbClr val="024a09"/>
          </a:solidFill>
          <a:ln w="0">
            <a:noFill/>
          </a:ln>
        </p:spPr>
        <p:style>
          <a:lnRef idx="0"/>
          <a:fillRef idx="0"/>
          <a:effectRef idx="0"/>
          <a:fontRef idx="minor"/>
        </p:style>
        <p:txBody>
          <a:bodyPr lIns="90000" rIns="90000" tIns="45000" bIns="45000" anchor="t">
            <a:noAutofit/>
          </a:bodyPr>
          <a:p>
            <a:pPr algn="ctr">
              <a:lnSpc>
                <a:spcPct val="107000"/>
              </a:lnSpc>
              <a:spcBef>
                <a:spcPts val="1199"/>
              </a:spcBef>
            </a:pPr>
            <a:r>
              <a:rPr b="0" lang="en-US" sz="3600" spc="-1" strike="noStrike" cap="all">
                <a:solidFill>
                  <a:srgbClr val="ffffff"/>
                </a:solidFill>
                <a:latin typeface="comic"/>
                <a:ea typeface="Times New Roman"/>
              </a:rPr>
              <a:t>DATABASE STRUCTURE AND DATA TYPES</a:t>
            </a:r>
            <a:endParaRPr b="0" lang="en-US" sz="36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482</TotalTime>
  <Application>LibreOffice/7.4.2.3$Linux_X86_64 LibreOffice_project/40$Build-3</Application>
  <AppVersion>15.0000</AppVersion>
  <Words>551</Words>
  <Paragraphs>79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2023-06-02T20:27:00Z</dcterms:created>
  <dc:creator>user</dc:creator>
  <dc:description/>
  <dc:language>en-US</dc:language>
  <cp:lastModifiedBy/>
  <dcterms:modified xsi:type="dcterms:W3CDTF">2023-06-03T20:22:52Z</dcterms:modified>
  <cp:revision>84</cp:revision>
  <dc:subject/>
  <dc:titl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14</vt:i4>
  </property>
</Properties>
</file>