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4A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827BC4-0ADB-4DFB-9F54-9515E615BC9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69860-477D-4F7B-A22B-A0C3A1403C12}" type="slidenum">
              <a:rPr lang="en-US" smtClean="0"/>
              <a:t>‹#›</a:t>
            </a:fld>
            <a:endParaRPr lang="en-US"/>
          </a:p>
        </p:txBody>
      </p:sp>
    </p:spTree>
    <p:extLst>
      <p:ext uri="{BB962C8B-B14F-4D97-AF65-F5344CB8AC3E}">
        <p14:creationId xmlns:p14="http://schemas.microsoft.com/office/powerpoint/2010/main" val="272533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27BC4-0ADB-4DFB-9F54-9515E615BC9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69860-477D-4F7B-A22B-A0C3A1403C12}" type="slidenum">
              <a:rPr lang="en-US" smtClean="0"/>
              <a:t>‹#›</a:t>
            </a:fld>
            <a:endParaRPr lang="en-US"/>
          </a:p>
        </p:txBody>
      </p:sp>
    </p:spTree>
    <p:extLst>
      <p:ext uri="{BB962C8B-B14F-4D97-AF65-F5344CB8AC3E}">
        <p14:creationId xmlns:p14="http://schemas.microsoft.com/office/powerpoint/2010/main" val="2539698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27BC4-0ADB-4DFB-9F54-9515E615BC9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69860-477D-4F7B-A22B-A0C3A1403C12}" type="slidenum">
              <a:rPr lang="en-US" smtClean="0"/>
              <a:t>‹#›</a:t>
            </a:fld>
            <a:endParaRPr lang="en-US"/>
          </a:p>
        </p:txBody>
      </p:sp>
    </p:spTree>
    <p:extLst>
      <p:ext uri="{BB962C8B-B14F-4D97-AF65-F5344CB8AC3E}">
        <p14:creationId xmlns:p14="http://schemas.microsoft.com/office/powerpoint/2010/main" val="126489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27BC4-0ADB-4DFB-9F54-9515E615BC9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69860-477D-4F7B-A22B-A0C3A1403C12}" type="slidenum">
              <a:rPr lang="en-US" smtClean="0"/>
              <a:t>‹#›</a:t>
            </a:fld>
            <a:endParaRPr lang="en-US"/>
          </a:p>
        </p:txBody>
      </p:sp>
    </p:spTree>
    <p:extLst>
      <p:ext uri="{BB962C8B-B14F-4D97-AF65-F5344CB8AC3E}">
        <p14:creationId xmlns:p14="http://schemas.microsoft.com/office/powerpoint/2010/main" val="28123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827BC4-0ADB-4DFB-9F54-9515E615BC9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69860-477D-4F7B-A22B-A0C3A1403C12}" type="slidenum">
              <a:rPr lang="en-US" smtClean="0"/>
              <a:t>‹#›</a:t>
            </a:fld>
            <a:endParaRPr lang="en-US"/>
          </a:p>
        </p:txBody>
      </p:sp>
    </p:spTree>
    <p:extLst>
      <p:ext uri="{BB962C8B-B14F-4D97-AF65-F5344CB8AC3E}">
        <p14:creationId xmlns:p14="http://schemas.microsoft.com/office/powerpoint/2010/main" val="398959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827BC4-0ADB-4DFB-9F54-9515E615BC94}"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69860-477D-4F7B-A22B-A0C3A1403C12}" type="slidenum">
              <a:rPr lang="en-US" smtClean="0"/>
              <a:t>‹#›</a:t>
            </a:fld>
            <a:endParaRPr lang="en-US"/>
          </a:p>
        </p:txBody>
      </p:sp>
    </p:spTree>
    <p:extLst>
      <p:ext uri="{BB962C8B-B14F-4D97-AF65-F5344CB8AC3E}">
        <p14:creationId xmlns:p14="http://schemas.microsoft.com/office/powerpoint/2010/main" val="174428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27BC4-0ADB-4DFB-9F54-9515E615BC94}" type="datetimeFigureOut">
              <a:rPr lang="en-US" smtClean="0"/>
              <a:t>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A69860-477D-4F7B-A22B-A0C3A1403C12}" type="slidenum">
              <a:rPr lang="en-US" smtClean="0"/>
              <a:t>‹#›</a:t>
            </a:fld>
            <a:endParaRPr lang="en-US"/>
          </a:p>
        </p:txBody>
      </p:sp>
    </p:spTree>
    <p:extLst>
      <p:ext uri="{BB962C8B-B14F-4D97-AF65-F5344CB8AC3E}">
        <p14:creationId xmlns:p14="http://schemas.microsoft.com/office/powerpoint/2010/main" val="1170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27BC4-0ADB-4DFB-9F54-9515E615BC94}"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A69860-477D-4F7B-A22B-A0C3A1403C12}" type="slidenum">
              <a:rPr lang="en-US" smtClean="0"/>
              <a:t>‹#›</a:t>
            </a:fld>
            <a:endParaRPr lang="en-US"/>
          </a:p>
        </p:txBody>
      </p:sp>
    </p:spTree>
    <p:extLst>
      <p:ext uri="{BB962C8B-B14F-4D97-AF65-F5344CB8AC3E}">
        <p14:creationId xmlns:p14="http://schemas.microsoft.com/office/powerpoint/2010/main" val="242980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27BC4-0ADB-4DFB-9F54-9515E615BC94}" type="datetimeFigureOut">
              <a:rPr lang="en-US" smtClean="0"/>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A69860-477D-4F7B-A22B-A0C3A1403C12}" type="slidenum">
              <a:rPr lang="en-US" smtClean="0"/>
              <a:t>‹#›</a:t>
            </a:fld>
            <a:endParaRPr lang="en-US"/>
          </a:p>
        </p:txBody>
      </p:sp>
    </p:spTree>
    <p:extLst>
      <p:ext uri="{BB962C8B-B14F-4D97-AF65-F5344CB8AC3E}">
        <p14:creationId xmlns:p14="http://schemas.microsoft.com/office/powerpoint/2010/main" val="25835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827BC4-0ADB-4DFB-9F54-9515E615BC94}"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69860-477D-4F7B-A22B-A0C3A1403C12}" type="slidenum">
              <a:rPr lang="en-US" smtClean="0"/>
              <a:t>‹#›</a:t>
            </a:fld>
            <a:endParaRPr lang="en-US"/>
          </a:p>
        </p:txBody>
      </p:sp>
    </p:spTree>
    <p:extLst>
      <p:ext uri="{BB962C8B-B14F-4D97-AF65-F5344CB8AC3E}">
        <p14:creationId xmlns:p14="http://schemas.microsoft.com/office/powerpoint/2010/main" val="402032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827BC4-0ADB-4DFB-9F54-9515E615BC94}"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69860-477D-4F7B-A22B-A0C3A1403C12}" type="slidenum">
              <a:rPr lang="en-US" smtClean="0"/>
              <a:t>‹#›</a:t>
            </a:fld>
            <a:endParaRPr lang="en-US"/>
          </a:p>
        </p:txBody>
      </p:sp>
    </p:spTree>
    <p:extLst>
      <p:ext uri="{BB962C8B-B14F-4D97-AF65-F5344CB8AC3E}">
        <p14:creationId xmlns:p14="http://schemas.microsoft.com/office/powerpoint/2010/main" val="291656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27BC4-0ADB-4DFB-9F54-9515E615BC94}" type="datetimeFigureOut">
              <a:rPr lang="en-US" smtClean="0"/>
              <a:t>6/3/2023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A69860-477D-4F7B-A22B-A0C3A1403C12}" type="slidenum">
              <a:rPr lang="en-US" smtClean="0"/>
              <a:t>‹#›</a:t>
            </a:fld>
            <a:endParaRPr lang="en-US"/>
          </a:p>
        </p:txBody>
      </p:sp>
    </p:spTree>
    <p:extLst>
      <p:ext uri="{BB962C8B-B14F-4D97-AF65-F5344CB8AC3E}">
        <p14:creationId xmlns:p14="http://schemas.microsoft.com/office/powerpoint/2010/main" val="165107692"/>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948B-71A5-4A9F-A34C-8D9E90CA8D65}"/>
              </a:ext>
            </a:extLst>
          </p:cNvPr>
          <p:cNvSpPr>
            <a:spLocks noGrp="1"/>
          </p:cNvSpPr>
          <p:nvPr>
            <p:ph type="ctrTitle"/>
          </p:nvPr>
        </p:nvSpPr>
        <p:spPr>
          <a:xfrm>
            <a:off x="1086483" y="1371600"/>
            <a:ext cx="8689976" cy="1607125"/>
          </a:xfrm>
        </p:spPr>
        <p:txBody>
          <a:bodyPr>
            <a:normAutofit fontScale="90000"/>
          </a:bodyPr>
          <a:lstStyle/>
          <a:p>
            <a:pPr algn="l"/>
            <a:r>
              <a:rPr lang="en-US" dirty="0">
                <a:latin typeface="Algerian" panose="04020705040A02060702" pitchFamily="82" charset="0"/>
              </a:rPr>
              <a:t>INTERNET AND MOBILE PROGRAMMING</a:t>
            </a:r>
          </a:p>
        </p:txBody>
      </p:sp>
      <p:sp>
        <p:nvSpPr>
          <p:cNvPr id="3" name="Subtitle 2">
            <a:extLst>
              <a:ext uri="{FF2B5EF4-FFF2-40B4-BE49-F238E27FC236}">
                <a16:creationId xmlns:a16="http://schemas.microsoft.com/office/drawing/2014/main" id="{FD03D132-4BFF-4E00-87C4-E191DB8677C5}"/>
              </a:ext>
            </a:extLst>
          </p:cNvPr>
          <p:cNvSpPr>
            <a:spLocks noGrp="1"/>
          </p:cNvSpPr>
          <p:nvPr>
            <p:ph type="subTitle" idx="1"/>
          </p:nvPr>
        </p:nvSpPr>
        <p:spPr>
          <a:xfrm>
            <a:off x="1086483" y="3165618"/>
            <a:ext cx="9144000" cy="1974418"/>
          </a:xfrm>
        </p:spPr>
        <p:txBody>
          <a:bodyPr>
            <a:normAutofit/>
          </a:bodyPr>
          <a:lstStyle/>
          <a:p>
            <a:pPr algn="l"/>
            <a:r>
              <a:rPr lang="en-US" sz="2800" dirty="0">
                <a:solidFill>
                  <a:schemeClr val="tx1">
                    <a:lumMod val="65000"/>
                    <a:lumOff val="35000"/>
                  </a:schemeClr>
                </a:solidFill>
                <a:latin typeface="Bahnschrift SemiBold" panose="020B0502040204020203" pitchFamily="34" charset="0"/>
              </a:rPr>
              <a:t>PROJECT: DESIGN AND IMPLEMENTATION OF A MARKET MANAGEMENT SYSTEM</a:t>
            </a:r>
          </a:p>
          <a:p>
            <a:pPr algn="l"/>
            <a:r>
              <a:rPr lang="en-US" sz="2800" dirty="0">
                <a:solidFill>
                  <a:schemeClr val="tx1">
                    <a:lumMod val="65000"/>
                    <a:lumOff val="35000"/>
                  </a:schemeClr>
                </a:solidFill>
                <a:latin typeface="Bahnschrift SemiBold" panose="020B0502040204020203" pitchFamily="34" charset="0"/>
              </a:rPr>
              <a:t>TASK 5: DATABASE DESIGN AND IMPLEMENTATION</a:t>
            </a:r>
          </a:p>
        </p:txBody>
      </p:sp>
      <p:sp>
        <p:nvSpPr>
          <p:cNvPr id="4" name="TextBox 3">
            <a:extLst>
              <a:ext uri="{FF2B5EF4-FFF2-40B4-BE49-F238E27FC236}">
                <a16:creationId xmlns:a16="http://schemas.microsoft.com/office/drawing/2014/main" id="{FD707042-C609-4793-9161-53583C3C8A81}"/>
              </a:ext>
            </a:extLst>
          </p:cNvPr>
          <p:cNvSpPr txBox="1"/>
          <p:nvPr/>
        </p:nvSpPr>
        <p:spPr>
          <a:xfrm flipH="1">
            <a:off x="1086483" y="5361710"/>
            <a:ext cx="2836028" cy="646331"/>
          </a:xfrm>
          <a:prstGeom prst="rect">
            <a:avLst/>
          </a:prstGeom>
          <a:noFill/>
        </p:spPr>
        <p:txBody>
          <a:bodyPr wrap="square" rtlCol="0">
            <a:spAutoFit/>
          </a:bodyPr>
          <a:lstStyle/>
          <a:p>
            <a:r>
              <a:rPr lang="en-US" dirty="0">
                <a:latin typeface="Bahnschrift SemiBold" panose="020B0502040204020203" pitchFamily="34" charset="0"/>
              </a:rPr>
              <a:t>COURSE INSTRUCTOR:</a:t>
            </a:r>
          </a:p>
          <a:p>
            <a:r>
              <a:rPr lang="en-US" dirty="0">
                <a:latin typeface="Bahnschrift SemiBold" panose="020B0502040204020203" pitchFamily="34" charset="0"/>
              </a:rPr>
              <a:t>Dr. Nkemeni Valery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0653" y="590329"/>
            <a:ext cx="1879659" cy="1879659"/>
          </a:xfrm>
          <a:prstGeom prst="rect">
            <a:avLst/>
          </a:prstGeom>
        </p:spPr>
      </p:pic>
    </p:spTree>
    <p:extLst>
      <p:ext uri="{BB962C8B-B14F-4D97-AF65-F5344CB8AC3E}">
        <p14:creationId xmlns:p14="http://schemas.microsoft.com/office/powerpoint/2010/main" val="3488897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C2A830-2A45-4A5F-96DE-25F32CB16107}"/>
              </a:ext>
            </a:extLst>
          </p:cNvPr>
          <p:cNvSpPr txBox="1"/>
          <p:nvPr/>
        </p:nvSpPr>
        <p:spPr>
          <a:xfrm>
            <a:off x="709849" y="925089"/>
            <a:ext cx="11241634" cy="769441"/>
          </a:xfrm>
          <a:prstGeom prst="rect">
            <a:avLst/>
          </a:prstGeom>
          <a:noFill/>
        </p:spPr>
        <p:txBody>
          <a:bodyPr wrap="square" rtlCol="0">
            <a:spAutoFit/>
          </a:bodyPr>
          <a:lstStyle/>
          <a:p>
            <a:pPr marL="342900" marR="0" lvl="0" indent="-342900" algn="just">
              <a:spcBef>
                <a:spcPts val="0"/>
              </a:spcBef>
              <a:spcAft>
                <a:spcPts val="0"/>
              </a:spcAft>
              <a:buFont typeface="Wingdings" panose="05000000000000000000" pitchFamily="2" charset="2"/>
              <a:buChar char="Ø"/>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MARKET TABLE</a:t>
            </a:r>
          </a:p>
          <a:p>
            <a:pPr marL="457200" marR="0"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market name and its location are recorded in this table.</a:t>
            </a:r>
          </a:p>
        </p:txBody>
      </p:sp>
      <p:sp>
        <p:nvSpPr>
          <p:cNvPr id="3" name="Title 1">
            <a:extLst>
              <a:ext uri="{FF2B5EF4-FFF2-40B4-BE49-F238E27FC236}">
                <a16:creationId xmlns:a16="http://schemas.microsoft.com/office/drawing/2014/main" id="{1DE15BE6-FC43-46F7-9D25-B89686E6C5CD}"/>
              </a:ext>
            </a:extLst>
          </p:cNvPr>
          <p:cNvSpPr txBox="1">
            <a:spLocks/>
          </p:cNvSpPr>
          <p:nvPr/>
        </p:nvSpPr>
        <p:spPr>
          <a:xfrm>
            <a:off x="1" y="0"/>
            <a:ext cx="12192000" cy="780792"/>
          </a:xfrm>
          <a:prstGeom prst="rect">
            <a:avLst/>
          </a:prstGeom>
          <a:solidFill>
            <a:srgbClr val="024A09"/>
          </a:solidFill>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a:lnSpc>
                <a:spcPct val="107000"/>
              </a:lnSpc>
              <a:spcBef>
                <a:spcPts val="1200"/>
              </a:spcBef>
              <a:spcAft>
                <a:spcPts val="0"/>
              </a:spcAft>
            </a:pPr>
            <a:r>
              <a:rPr lang="en-US" kern="0" dirty="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rPr>
              <a:t>DATABASE STRUCTURE AND DATA TYPES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849" y="2534194"/>
            <a:ext cx="2503613" cy="2503613"/>
          </a:xfrm>
          <a:prstGeom prst="ellipse">
            <a:avLst/>
          </a:prstGeom>
          <a:ln w="63500" cap="rnd">
            <a:solidFill>
              <a:schemeClr val="accent6">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772" y="1689812"/>
            <a:ext cx="3348944" cy="1884687"/>
          </a:xfrm>
          <a:prstGeom prst="ellipse">
            <a:avLst/>
          </a:prstGeom>
          <a:ln w="63500" cap="rnd">
            <a:solidFill>
              <a:schemeClr val="accent6">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019792" y="4402183"/>
            <a:ext cx="3439885" cy="1934935"/>
          </a:xfrm>
          <a:prstGeom prst="ellipse">
            <a:avLst/>
          </a:prstGeom>
          <a:ln w="63500" cap="rnd">
            <a:solidFill>
              <a:schemeClr val="accent6">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8EB70DAC-89FA-447D-ACC5-84090033C0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7681" y="2976849"/>
            <a:ext cx="1657892" cy="1972780"/>
          </a:xfrm>
          <a:prstGeom prst="rect">
            <a:avLst/>
          </a:prstGeom>
        </p:spPr>
      </p:pic>
      <p:sp>
        <p:nvSpPr>
          <p:cNvPr id="8" name="TextBox 7"/>
          <p:cNvSpPr txBox="1"/>
          <p:nvPr/>
        </p:nvSpPr>
        <p:spPr>
          <a:xfrm>
            <a:off x="1340844" y="5310082"/>
            <a:ext cx="1241622" cy="369332"/>
          </a:xfrm>
          <a:prstGeom prst="rect">
            <a:avLst/>
          </a:prstGeom>
          <a:noFill/>
        </p:spPr>
        <p:txBody>
          <a:bodyPr wrap="none" rtlCol="0">
            <a:spAutoFit/>
          </a:bodyPr>
          <a:lstStyle/>
          <a:p>
            <a:r>
              <a:rPr lang="en-US" dirty="0" smtClean="0"/>
              <a:t>[OIC, Buea]</a:t>
            </a:r>
            <a:endParaRPr lang="en-US" dirty="0"/>
          </a:p>
        </p:txBody>
      </p:sp>
      <p:sp>
        <p:nvSpPr>
          <p:cNvPr id="9" name="TextBox 8"/>
          <p:cNvSpPr txBox="1"/>
          <p:nvPr/>
        </p:nvSpPr>
        <p:spPr>
          <a:xfrm>
            <a:off x="9074096" y="3593907"/>
            <a:ext cx="1498295" cy="369332"/>
          </a:xfrm>
          <a:prstGeom prst="rect">
            <a:avLst/>
          </a:prstGeom>
          <a:noFill/>
        </p:spPr>
        <p:txBody>
          <a:bodyPr wrap="none" rtlCol="0">
            <a:spAutoFit/>
          </a:bodyPr>
          <a:lstStyle/>
          <a:p>
            <a:r>
              <a:rPr lang="en-US" dirty="0" smtClean="0"/>
              <a:t>[MUEA, Buea]</a:t>
            </a:r>
            <a:endParaRPr lang="en-US" dirty="0"/>
          </a:p>
        </p:txBody>
      </p:sp>
      <p:sp>
        <p:nvSpPr>
          <p:cNvPr id="10" name="TextBox 9"/>
          <p:cNvSpPr txBox="1"/>
          <p:nvPr/>
        </p:nvSpPr>
        <p:spPr>
          <a:xfrm>
            <a:off x="8633629" y="6325687"/>
            <a:ext cx="2212209" cy="369332"/>
          </a:xfrm>
          <a:prstGeom prst="rect">
            <a:avLst/>
          </a:prstGeom>
          <a:noFill/>
        </p:spPr>
        <p:txBody>
          <a:bodyPr wrap="none" rtlCol="0">
            <a:spAutoFit/>
          </a:bodyPr>
          <a:lstStyle/>
          <a:p>
            <a:r>
              <a:rPr lang="en-US" dirty="0" smtClean="0"/>
              <a:t>[GREAT SOPPO, Buea]</a:t>
            </a:r>
            <a:endParaRPr lang="en-US" dirty="0"/>
          </a:p>
        </p:txBody>
      </p:sp>
      <p:cxnSp>
        <p:nvCxnSpPr>
          <p:cNvPr id="12" name="Curved Connector 11"/>
          <p:cNvCxnSpPr/>
          <p:nvPr/>
        </p:nvCxnSpPr>
        <p:spPr>
          <a:xfrm rot="10800000" flipV="1">
            <a:off x="5616627" y="2571445"/>
            <a:ext cx="2403165" cy="325285"/>
          </a:xfrm>
          <a:prstGeom prst="curvedConnector2">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p:nvPr/>
        </p:nvCxnSpPr>
        <p:spPr>
          <a:xfrm rot="10800000">
            <a:off x="6352652" y="4563866"/>
            <a:ext cx="1574219" cy="771525"/>
          </a:xfrm>
          <a:prstGeom prst="curvedConnector3">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flipV="1">
            <a:off x="3306383" y="3786000"/>
            <a:ext cx="1574219" cy="1"/>
          </a:xfrm>
          <a:prstGeom prst="curvedConnector3">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18932DF-D3DA-4837-8552-0F4D6AB9A67B}"/>
              </a:ext>
            </a:extLst>
          </p:cNvPr>
          <p:cNvSpPr txBox="1"/>
          <p:nvPr/>
        </p:nvSpPr>
        <p:spPr>
          <a:xfrm>
            <a:off x="5049989" y="4935282"/>
            <a:ext cx="112402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Database</a:t>
            </a:r>
          </a:p>
        </p:txBody>
      </p:sp>
    </p:spTree>
    <p:extLst>
      <p:ext uri="{BB962C8B-B14F-4D97-AF65-F5344CB8AC3E}">
        <p14:creationId xmlns:p14="http://schemas.microsoft.com/office/powerpoint/2010/main" val="80653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A3504-DF81-4C83-92C4-2F81DDE41148}"/>
              </a:ext>
            </a:extLst>
          </p:cNvPr>
          <p:cNvSpPr txBox="1"/>
          <p:nvPr/>
        </p:nvSpPr>
        <p:spPr>
          <a:xfrm>
            <a:off x="590579" y="888557"/>
            <a:ext cx="11241634" cy="1107996"/>
          </a:xfrm>
          <a:prstGeom prst="rect">
            <a:avLst/>
          </a:prstGeom>
          <a:noFill/>
        </p:spPr>
        <p:txBody>
          <a:bodyPr wrap="square" rtlCol="0">
            <a:spAutoFit/>
          </a:bodyPr>
          <a:lstStyle/>
          <a:p>
            <a:pPr marL="342900" marR="0" lvl="0" indent="-342900" algn="just">
              <a:spcBef>
                <a:spcPts val="0"/>
              </a:spcBef>
              <a:spcAft>
                <a:spcPts val="0"/>
              </a:spcAft>
              <a:buFont typeface="Wingdings" panose="05000000000000000000" pitchFamily="2" charset="2"/>
              <a:buChar char="Ø"/>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SHOP TABLE</a:t>
            </a:r>
          </a:p>
          <a:p>
            <a:pPr marL="457200" marR="0"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shop name, vendor name, and market name are stored in this table. The vendor name and market name are referenced from the VENDORS table and MARKET TABLE.</a:t>
            </a:r>
          </a:p>
        </p:txBody>
      </p:sp>
      <p:pic>
        <p:nvPicPr>
          <p:cNvPr id="4" name="Picture 3">
            <a:extLst>
              <a:ext uri="{FF2B5EF4-FFF2-40B4-BE49-F238E27FC236}">
                <a16:creationId xmlns:a16="http://schemas.microsoft.com/office/drawing/2014/main" id="{1207A08F-B40D-48CB-AB55-BE22F4732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509" y="2107096"/>
            <a:ext cx="2339865" cy="4434291"/>
          </a:xfrm>
          <a:prstGeom prst="rect">
            <a:avLst/>
          </a:prstGeom>
        </p:spPr>
      </p:pic>
      <p:pic>
        <p:nvPicPr>
          <p:cNvPr id="5" name="Picture 4">
            <a:extLst>
              <a:ext uri="{FF2B5EF4-FFF2-40B4-BE49-F238E27FC236}">
                <a16:creationId xmlns:a16="http://schemas.microsoft.com/office/drawing/2014/main" id="{D701C884-0F55-4521-8741-43EDE75E2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339" y="2346492"/>
            <a:ext cx="2198558" cy="2616136"/>
          </a:xfrm>
          <a:prstGeom prst="rect">
            <a:avLst/>
          </a:prstGeom>
        </p:spPr>
      </p:pic>
      <p:cxnSp>
        <p:nvCxnSpPr>
          <p:cNvPr id="7" name="Connector: Curved 6">
            <a:extLst>
              <a:ext uri="{FF2B5EF4-FFF2-40B4-BE49-F238E27FC236}">
                <a16:creationId xmlns:a16="http://schemas.microsoft.com/office/drawing/2014/main" id="{C6CB1C9E-72FB-4F05-B5E1-8748C89E3B61}"/>
              </a:ext>
            </a:extLst>
          </p:cNvPr>
          <p:cNvCxnSpPr/>
          <p:nvPr/>
        </p:nvCxnSpPr>
        <p:spPr>
          <a:xfrm>
            <a:off x="3922641" y="3757264"/>
            <a:ext cx="3591341" cy="12700"/>
          </a:xfrm>
          <a:prstGeom prst="curvedConnector3">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479327F4-C66F-42EA-831A-77C3F6955C62}"/>
              </a:ext>
            </a:extLst>
          </p:cNvPr>
          <p:cNvCxnSpPr/>
          <p:nvPr/>
        </p:nvCxnSpPr>
        <p:spPr>
          <a:xfrm>
            <a:off x="3922642" y="4240695"/>
            <a:ext cx="3591341" cy="129928"/>
          </a:xfrm>
          <a:prstGeom prst="curvedConnector3">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33628C0D-19FF-4C85-ACE5-4721A108645F}"/>
              </a:ext>
            </a:extLst>
          </p:cNvPr>
          <p:cNvCxnSpPr>
            <a:cxnSpLocks/>
          </p:cNvCxnSpPr>
          <p:nvPr/>
        </p:nvCxnSpPr>
        <p:spPr>
          <a:xfrm flipV="1">
            <a:off x="3922640" y="2993508"/>
            <a:ext cx="3591341" cy="214455"/>
          </a:xfrm>
          <a:prstGeom prst="curvedConnector3">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283B713-8374-4EE3-AD47-D5448D43FDB5}"/>
              </a:ext>
            </a:extLst>
          </p:cNvPr>
          <p:cNvSpPr txBox="1"/>
          <p:nvPr/>
        </p:nvSpPr>
        <p:spPr>
          <a:xfrm>
            <a:off x="9646555" y="2443312"/>
            <a:ext cx="131157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Database</a:t>
            </a:r>
          </a:p>
        </p:txBody>
      </p:sp>
      <p:sp>
        <p:nvSpPr>
          <p:cNvPr id="14" name="TextBox 13">
            <a:extLst>
              <a:ext uri="{FF2B5EF4-FFF2-40B4-BE49-F238E27FC236}">
                <a16:creationId xmlns:a16="http://schemas.microsoft.com/office/drawing/2014/main" id="{A21B45D0-A038-45EC-BAA6-B2529B05F100}"/>
              </a:ext>
            </a:extLst>
          </p:cNvPr>
          <p:cNvSpPr txBox="1"/>
          <p:nvPr/>
        </p:nvSpPr>
        <p:spPr>
          <a:xfrm>
            <a:off x="7642680" y="5525724"/>
            <a:ext cx="2003875"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For a particular vendor in a particular market</a:t>
            </a:r>
          </a:p>
        </p:txBody>
      </p:sp>
      <p:sp>
        <p:nvSpPr>
          <p:cNvPr id="15" name="Arrow: Down 14">
            <a:extLst>
              <a:ext uri="{FF2B5EF4-FFF2-40B4-BE49-F238E27FC236}">
                <a16:creationId xmlns:a16="http://schemas.microsoft.com/office/drawing/2014/main" id="{A4B471CD-2D7B-47B8-A5EA-1442AEC3BCC7}"/>
              </a:ext>
            </a:extLst>
          </p:cNvPr>
          <p:cNvSpPr/>
          <p:nvPr/>
        </p:nvSpPr>
        <p:spPr>
          <a:xfrm>
            <a:off x="8403038" y="5073171"/>
            <a:ext cx="484632" cy="452553"/>
          </a:xfrm>
          <a:prstGeom prst="downArrow">
            <a:avLst/>
          </a:prstGeom>
          <a:solidFill>
            <a:schemeClr val="accent6">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E443933C-C884-4434-948D-FB50553F5BD0}"/>
              </a:ext>
            </a:extLst>
          </p:cNvPr>
          <p:cNvSpPr txBox="1">
            <a:spLocks/>
          </p:cNvSpPr>
          <p:nvPr/>
        </p:nvSpPr>
        <p:spPr>
          <a:xfrm>
            <a:off x="1" y="0"/>
            <a:ext cx="12192000" cy="780792"/>
          </a:xfrm>
          <a:prstGeom prst="rect">
            <a:avLst/>
          </a:prstGeom>
          <a:solidFill>
            <a:srgbClr val="024A09"/>
          </a:solidFill>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a:lnSpc>
                <a:spcPct val="107000"/>
              </a:lnSpc>
              <a:spcBef>
                <a:spcPts val="1200"/>
              </a:spcBef>
              <a:spcAft>
                <a:spcPts val="0"/>
              </a:spcAft>
            </a:pPr>
            <a:r>
              <a:rPr lang="en-US" kern="0" dirty="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rPr>
              <a:t>DATABASE STRUCTURE AND DATA TYPES</a:t>
            </a:r>
          </a:p>
        </p:txBody>
      </p:sp>
    </p:spTree>
    <p:extLst>
      <p:ext uri="{BB962C8B-B14F-4D97-AF65-F5344CB8AC3E}">
        <p14:creationId xmlns:p14="http://schemas.microsoft.com/office/powerpoint/2010/main" val="1558021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C0F7D4-CE24-4BE7-B15B-97D93DCCA705}"/>
              </a:ext>
            </a:extLst>
          </p:cNvPr>
          <p:cNvSpPr txBox="1"/>
          <p:nvPr/>
        </p:nvSpPr>
        <p:spPr>
          <a:xfrm>
            <a:off x="475183" y="782383"/>
            <a:ext cx="11241634" cy="1446550"/>
          </a:xfrm>
          <a:prstGeom prst="rect">
            <a:avLst/>
          </a:prstGeom>
          <a:noFill/>
        </p:spPr>
        <p:txBody>
          <a:bodyPr wrap="square" rtlCol="0">
            <a:spAutoFit/>
          </a:bodyPr>
          <a:lstStyle/>
          <a:p>
            <a:pPr marL="342900" marR="0" lvl="0" indent="-342900" algn="just">
              <a:spcBef>
                <a:spcPts val="0"/>
              </a:spcBef>
              <a:spcAft>
                <a:spcPts val="0"/>
              </a:spcAft>
              <a:buFont typeface="Wingdings" panose="05000000000000000000" pitchFamily="2" charset="2"/>
              <a:buChar char="Ø"/>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SHOP PRODUCTS TABLE</a:t>
            </a:r>
          </a:p>
          <a:p>
            <a:pPr marL="457200" marR="0"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data stored here include the shop name, product name, status of the product (available, limited or not available). The shop name is referenced from the shop table, and the product name is referenced from the product table.</a:t>
            </a:r>
          </a:p>
        </p:txBody>
      </p:sp>
      <p:pic>
        <p:nvPicPr>
          <p:cNvPr id="6" name="Picture 5">
            <a:extLst>
              <a:ext uri="{FF2B5EF4-FFF2-40B4-BE49-F238E27FC236}">
                <a16:creationId xmlns:a16="http://schemas.microsoft.com/office/drawing/2014/main" id="{E68B8A8E-D646-4CB8-81FA-75B577E16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727" y="2284908"/>
            <a:ext cx="1995307" cy="3817126"/>
          </a:xfrm>
          <a:prstGeom prst="rect">
            <a:avLst/>
          </a:prstGeom>
        </p:spPr>
      </p:pic>
      <p:pic>
        <p:nvPicPr>
          <p:cNvPr id="8" name="Picture 7">
            <a:extLst>
              <a:ext uri="{FF2B5EF4-FFF2-40B4-BE49-F238E27FC236}">
                <a16:creationId xmlns:a16="http://schemas.microsoft.com/office/drawing/2014/main" id="{C059BCE5-AAD6-477C-B60A-F4006DB27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085" y="3114261"/>
            <a:ext cx="2127830" cy="3617844"/>
          </a:xfrm>
          <a:prstGeom prst="rect">
            <a:avLst/>
          </a:prstGeom>
        </p:spPr>
      </p:pic>
      <p:cxnSp>
        <p:nvCxnSpPr>
          <p:cNvPr id="10" name="Connector: Curved 9">
            <a:extLst>
              <a:ext uri="{FF2B5EF4-FFF2-40B4-BE49-F238E27FC236}">
                <a16:creationId xmlns:a16="http://schemas.microsoft.com/office/drawing/2014/main" id="{9A41DB2C-3A91-42DE-A42A-AC3BD3D0D93E}"/>
              </a:ext>
            </a:extLst>
          </p:cNvPr>
          <p:cNvCxnSpPr>
            <a:cxnSpLocks/>
            <a:stCxn id="6" idx="3"/>
            <a:endCxn id="8" idx="1"/>
          </p:cNvCxnSpPr>
          <p:nvPr/>
        </p:nvCxnSpPr>
        <p:spPr>
          <a:xfrm>
            <a:off x="2932034" y="4193471"/>
            <a:ext cx="2100051" cy="729712"/>
          </a:xfrm>
          <a:prstGeom prst="curvedConnector3">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4D60B5E-CC0A-41A8-A8F2-577A76B60E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5222" y="2614146"/>
            <a:ext cx="1980612" cy="2415554"/>
          </a:xfrm>
          <a:prstGeom prst="rect">
            <a:avLst/>
          </a:prstGeom>
        </p:spPr>
      </p:pic>
      <p:cxnSp>
        <p:nvCxnSpPr>
          <p:cNvPr id="14" name="Connector: Curved 13">
            <a:extLst>
              <a:ext uri="{FF2B5EF4-FFF2-40B4-BE49-F238E27FC236}">
                <a16:creationId xmlns:a16="http://schemas.microsoft.com/office/drawing/2014/main" id="{038BE1BE-F8C6-4272-9A27-24F049B8157B}"/>
              </a:ext>
            </a:extLst>
          </p:cNvPr>
          <p:cNvCxnSpPr>
            <a:cxnSpLocks/>
            <a:stCxn id="8" idx="3"/>
            <a:endCxn id="12" idx="1"/>
          </p:cNvCxnSpPr>
          <p:nvPr/>
        </p:nvCxnSpPr>
        <p:spPr>
          <a:xfrm flipV="1">
            <a:off x="7159915" y="3821923"/>
            <a:ext cx="1995307" cy="1101260"/>
          </a:xfrm>
          <a:prstGeom prst="curvedConnector3">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0B8812F-D043-4F3E-A7E5-A5BE53FA02BC}"/>
              </a:ext>
            </a:extLst>
          </p:cNvPr>
          <p:cNvSpPr txBox="1"/>
          <p:nvPr/>
        </p:nvSpPr>
        <p:spPr>
          <a:xfrm>
            <a:off x="9434674" y="2131194"/>
            <a:ext cx="149752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Database</a:t>
            </a:r>
          </a:p>
        </p:txBody>
      </p:sp>
      <p:sp>
        <p:nvSpPr>
          <p:cNvPr id="16" name="TextBox 15">
            <a:extLst>
              <a:ext uri="{FF2B5EF4-FFF2-40B4-BE49-F238E27FC236}">
                <a16:creationId xmlns:a16="http://schemas.microsoft.com/office/drawing/2014/main" id="{4E65B440-4C2E-4579-8E73-CA6E5822C35E}"/>
              </a:ext>
            </a:extLst>
          </p:cNvPr>
          <p:cNvSpPr txBox="1"/>
          <p:nvPr/>
        </p:nvSpPr>
        <p:spPr>
          <a:xfrm>
            <a:off x="9364710" y="5594203"/>
            <a:ext cx="1875868"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For a particular product of a particular shop</a:t>
            </a:r>
          </a:p>
        </p:txBody>
      </p:sp>
      <p:sp>
        <p:nvSpPr>
          <p:cNvPr id="17" name="Arrow: Down 16">
            <a:extLst>
              <a:ext uri="{FF2B5EF4-FFF2-40B4-BE49-F238E27FC236}">
                <a16:creationId xmlns:a16="http://schemas.microsoft.com/office/drawing/2014/main" id="{C0A58173-BBA2-4F8A-A64C-1FCB1DFF5AC8}"/>
              </a:ext>
            </a:extLst>
          </p:cNvPr>
          <p:cNvSpPr/>
          <p:nvPr/>
        </p:nvSpPr>
        <p:spPr>
          <a:xfrm>
            <a:off x="9916329" y="5141650"/>
            <a:ext cx="484632" cy="452553"/>
          </a:xfrm>
          <a:prstGeom prst="downArrow">
            <a:avLst/>
          </a:prstGeom>
          <a:solidFill>
            <a:schemeClr val="accent6">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8EEEE072-A61F-4EA1-A25B-266492BD26C4}"/>
              </a:ext>
            </a:extLst>
          </p:cNvPr>
          <p:cNvSpPr txBox="1">
            <a:spLocks/>
          </p:cNvSpPr>
          <p:nvPr/>
        </p:nvSpPr>
        <p:spPr>
          <a:xfrm>
            <a:off x="1" y="0"/>
            <a:ext cx="12192000" cy="780792"/>
          </a:xfrm>
          <a:prstGeom prst="rect">
            <a:avLst/>
          </a:prstGeom>
          <a:solidFill>
            <a:srgbClr val="024A09"/>
          </a:solidFill>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a:lnSpc>
                <a:spcPct val="107000"/>
              </a:lnSpc>
              <a:spcBef>
                <a:spcPts val="1200"/>
              </a:spcBef>
              <a:spcAft>
                <a:spcPts val="0"/>
              </a:spcAft>
            </a:pPr>
            <a:r>
              <a:rPr lang="en-US" kern="0" dirty="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rPr>
              <a:t>DATABASE STRUCTURE AND DATA TYPES</a:t>
            </a:r>
          </a:p>
        </p:txBody>
      </p:sp>
    </p:spTree>
    <p:extLst>
      <p:ext uri="{BB962C8B-B14F-4D97-AF65-F5344CB8AC3E}">
        <p14:creationId xmlns:p14="http://schemas.microsoft.com/office/powerpoint/2010/main" val="1424689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E30737-C026-43A0-A6A0-1B2D373A664B}"/>
              </a:ext>
            </a:extLst>
          </p:cNvPr>
          <p:cNvSpPr txBox="1"/>
          <p:nvPr/>
        </p:nvSpPr>
        <p:spPr>
          <a:xfrm>
            <a:off x="577327" y="885335"/>
            <a:ext cx="11241634" cy="1210588"/>
          </a:xfrm>
          <a:prstGeom prst="rect">
            <a:avLst/>
          </a:prstGeom>
          <a:noFill/>
        </p:spPr>
        <p:txBody>
          <a:bodyPr wrap="square" rtlCol="0">
            <a:spAutoFit/>
          </a:bodyPr>
          <a:lstStyle/>
          <a:p>
            <a:pPr marL="342900" marR="0" lvl="0" indent="-342900" algn="just">
              <a:spcBef>
                <a:spcPts val="0"/>
              </a:spcBef>
              <a:spcAft>
                <a:spcPts val="800"/>
              </a:spcAft>
              <a:buFont typeface="Wingdings" panose="05000000000000000000" pitchFamily="2" charset="2"/>
              <a:buChar char="Ø"/>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MARKET PRODUCTS TABLE</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It stores the market name, and the product name. They are referenced from the market and 	product tables respectively.</a:t>
            </a:r>
            <a:endParaRPr lang="en-US" sz="22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F7FCB74A-537D-47EF-B5D6-97E9324E2C46}"/>
              </a:ext>
            </a:extLst>
          </p:cNvPr>
          <p:cNvSpPr txBox="1">
            <a:spLocks/>
          </p:cNvSpPr>
          <p:nvPr/>
        </p:nvSpPr>
        <p:spPr>
          <a:xfrm>
            <a:off x="1" y="0"/>
            <a:ext cx="12192000" cy="780792"/>
          </a:xfrm>
          <a:prstGeom prst="rect">
            <a:avLst/>
          </a:prstGeom>
          <a:solidFill>
            <a:srgbClr val="024A09"/>
          </a:solidFill>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a:lnSpc>
                <a:spcPct val="107000"/>
              </a:lnSpc>
              <a:spcBef>
                <a:spcPts val="1200"/>
              </a:spcBef>
              <a:spcAft>
                <a:spcPts val="0"/>
              </a:spcAft>
            </a:pPr>
            <a:r>
              <a:rPr lang="en-US" kern="0" dirty="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rPr>
              <a:t>DATABASE STRUCTURE AND DATA TYPES</a:t>
            </a:r>
          </a:p>
        </p:txBody>
      </p:sp>
      <p:pic>
        <p:nvPicPr>
          <p:cNvPr id="5" name="Picture 4">
            <a:extLst>
              <a:ext uri="{FF2B5EF4-FFF2-40B4-BE49-F238E27FC236}">
                <a16:creationId xmlns:a16="http://schemas.microsoft.com/office/drawing/2014/main" id="{84D60B5E-CC0A-41A8-A8F2-577A76B60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554" y="3015002"/>
            <a:ext cx="1576547" cy="19227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303" y="2500911"/>
            <a:ext cx="2866210" cy="2866210"/>
          </a:xfrm>
          <a:prstGeom prst="ellipse">
            <a:avLst/>
          </a:prstGeom>
          <a:ln>
            <a:noFill/>
          </a:ln>
          <a:effectLst>
            <a:softEdge rad="112500"/>
          </a:effectLst>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814869" y="3647659"/>
            <a:ext cx="1290100" cy="1290100"/>
          </a:xfrm>
          <a:prstGeom prst="rect">
            <a:avLst/>
          </a:prstGeom>
        </p:spPr>
      </p:pic>
      <p:cxnSp>
        <p:nvCxnSpPr>
          <p:cNvPr id="11" name="Curved Connector 10"/>
          <p:cNvCxnSpPr/>
          <p:nvPr/>
        </p:nvCxnSpPr>
        <p:spPr>
          <a:xfrm>
            <a:off x="4898571" y="3984172"/>
            <a:ext cx="2939143" cy="12700"/>
          </a:xfrm>
          <a:prstGeom prst="curvedConnector3">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8932DF-D3DA-4837-8552-0F4D6AB9A67B}"/>
              </a:ext>
            </a:extLst>
          </p:cNvPr>
          <p:cNvSpPr txBox="1"/>
          <p:nvPr/>
        </p:nvSpPr>
        <p:spPr>
          <a:xfrm>
            <a:off x="8178814" y="5003072"/>
            <a:ext cx="112402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Database</a:t>
            </a:r>
          </a:p>
        </p:txBody>
      </p:sp>
      <p:sp>
        <p:nvSpPr>
          <p:cNvPr id="13" name="TextBox 12"/>
          <p:cNvSpPr txBox="1"/>
          <p:nvPr/>
        </p:nvSpPr>
        <p:spPr>
          <a:xfrm>
            <a:off x="2203557" y="5397136"/>
            <a:ext cx="2325701" cy="369332"/>
          </a:xfrm>
          <a:prstGeom prst="rect">
            <a:avLst/>
          </a:prstGeom>
          <a:noFill/>
        </p:spPr>
        <p:txBody>
          <a:bodyPr wrap="none" rtlCol="0">
            <a:spAutoFit/>
          </a:bodyPr>
          <a:lstStyle/>
          <a:p>
            <a:r>
              <a:rPr lang="en-US" dirty="0" smtClean="0"/>
              <a:t>[SMALL SOPPO, Beans]</a:t>
            </a:r>
            <a:endParaRPr lang="en-US" dirty="0"/>
          </a:p>
        </p:txBody>
      </p:sp>
    </p:spTree>
    <p:extLst>
      <p:ext uri="{BB962C8B-B14F-4D97-AF65-F5344CB8AC3E}">
        <p14:creationId xmlns:p14="http://schemas.microsoft.com/office/powerpoint/2010/main" val="1591844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04456" y="1502229"/>
            <a:ext cx="2485901" cy="2080591"/>
          </a:xfrm>
          <a:prstGeom prst="rect">
            <a:avLst/>
          </a:prstGeom>
        </p:spPr>
      </p:pic>
    </p:spTree>
    <p:extLst>
      <p:ext uri="{BB962C8B-B14F-4D97-AF65-F5344CB8AC3E}">
        <p14:creationId xmlns:p14="http://schemas.microsoft.com/office/powerpoint/2010/main" val="3388244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8DE57238-0268-4C70-B8DD-633FF56D2903}"/>
              </a:ext>
            </a:extLst>
          </p:cNvPr>
          <p:cNvGraphicFramePr>
            <a:graphicFrameLocks noGrp="1"/>
          </p:cNvGraphicFramePr>
          <p:nvPr>
            <p:ph idx="1"/>
            <p:extLst>
              <p:ext uri="{D42A27DB-BD31-4B8C-83A1-F6EECF244321}">
                <p14:modId xmlns:p14="http://schemas.microsoft.com/office/powerpoint/2010/main" val="559571420"/>
              </p:ext>
            </p:extLst>
          </p:nvPr>
        </p:nvGraphicFramePr>
        <p:xfrm>
          <a:off x="914401" y="1750527"/>
          <a:ext cx="10363200" cy="3657497"/>
        </p:xfrm>
        <a:graphic>
          <a:graphicData uri="http://schemas.openxmlformats.org/drawingml/2006/table">
            <a:tbl>
              <a:tblPr firstRow="1" bandRow="1">
                <a:tableStyleId>{8799B23B-EC83-4686-B30A-512413B5E67A}</a:tableStyleId>
              </a:tblPr>
              <a:tblGrid>
                <a:gridCol w="5181600">
                  <a:extLst>
                    <a:ext uri="{9D8B030D-6E8A-4147-A177-3AD203B41FA5}">
                      <a16:colId xmlns:a16="http://schemas.microsoft.com/office/drawing/2014/main" val="1779057012"/>
                    </a:ext>
                  </a:extLst>
                </a:gridCol>
                <a:gridCol w="5181600">
                  <a:extLst>
                    <a:ext uri="{9D8B030D-6E8A-4147-A177-3AD203B41FA5}">
                      <a16:colId xmlns:a16="http://schemas.microsoft.com/office/drawing/2014/main" val="2641090061"/>
                    </a:ext>
                  </a:extLst>
                </a:gridCol>
              </a:tblGrid>
              <a:tr h="562247">
                <a:tc>
                  <a:txBody>
                    <a:bodyPr/>
                    <a:lstStyle/>
                    <a:p>
                      <a:r>
                        <a:rPr lang="en-US" dirty="0"/>
                        <a:t>NAME</a:t>
                      </a:r>
                    </a:p>
                  </a:txBody>
                  <a:tcPr/>
                </a:tc>
                <a:tc>
                  <a:txBody>
                    <a:bodyPr/>
                    <a:lstStyle/>
                    <a:p>
                      <a:r>
                        <a:rPr lang="en-US" dirty="0"/>
                        <a:t>MATRICULE</a:t>
                      </a:r>
                    </a:p>
                  </a:txBody>
                  <a:tcPr/>
                </a:tc>
                <a:extLst>
                  <a:ext uri="{0D108BD9-81ED-4DB2-BD59-A6C34878D82A}">
                    <a16:rowId xmlns:a16="http://schemas.microsoft.com/office/drawing/2014/main" val="3678969235"/>
                  </a:ext>
                </a:extLst>
              </a:tr>
              <a:tr h="619050">
                <a:tc>
                  <a:txBody>
                    <a:bodyPr/>
                    <a:lstStyle/>
                    <a:p>
                      <a:pPr marL="0" marR="0">
                        <a:lnSpc>
                          <a:spcPct val="150000"/>
                        </a:lnSpc>
                        <a:spcBef>
                          <a:spcPts val="0"/>
                        </a:spcBef>
                        <a:spcAft>
                          <a:spcPts val="0"/>
                        </a:spcAft>
                      </a:pPr>
                      <a:r>
                        <a:rPr lang="en-US" sz="2000" dirty="0">
                          <a:effectLst/>
                        </a:rPr>
                        <a:t>FORMASIT CHIJOH FOKUNAG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dirty="0">
                          <a:effectLst/>
                        </a:rPr>
                        <a:t>FE20A041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0496591"/>
                  </a:ext>
                </a:extLst>
              </a:tr>
              <a:tr h="619050">
                <a:tc>
                  <a:txBody>
                    <a:bodyPr/>
                    <a:lstStyle/>
                    <a:p>
                      <a:r>
                        <a:rPr lang="en-US" sz="2000" kern="1200" dirty="0">
                          <a:effectLst/>
                        </a:rPr>
                        <a:t>GAMUAH PADJINOU RYANE JOY</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a:lnSpc>
                          <a:spcPct val="150000"/>
                        </a:lnSpc>
                        <a:spcBef>
                          <a:spcPts val="0"/>
                        </a:spcBef>
                        <a:spcAft>
                          <a:spcPts val="0"/>
                        </a:spcAft>
                      </a:pPr>
                      <a:r>
                        <a:rPr lang="en-US" sz="2000" dirty="0">
                          <a:effectLst/>
                        </a:rPr>
                        <a:t>FE20A044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6915413"/>
                  </a:ext>
                </a:extLst>
              </a:tr>
              <a:tr h="619050">
                <a:tc>
                  <a:txBody>
                    <a:bodyPr/>
                    <a:lstStyle/>
                    <a:p>
                      <a:pPr marL="0" marR="0">
                        <a:lnSpc>
                          <a:spcPct val="150000"/>
                        </a:lnSpc>
                        <a:spcBef>
                          <a:spcPts val="0"/>
                        </a:spcBef>
                        <a:spcAft>
                          <a:spcPts val="0"/>
                        </a:spcAft>
                      </a:pPr>
                      <a:r>
                        <a:rPr lang="en-US" sz="2000" dirty="0">
                          <a:effectLst/>
                        </a:rPr>
                        <a:t>MOSONGO ADINA SAKWE NANGERI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dirty="0">
                          <a:effectLst/>
                        </a:rPr>
                        <a:t>FE20A066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639239"/>
                  </a:ext>
                </a:extLst>
              </a:tr>
              <a:tr h="619050">
                <a:tc>
                  <a:txBody>
                    <a:bodyPr/>
                    <a:lstStyle/>
                    <a:p>
                      <a:pPr marL="0" marR="0">
                        <a:lnSpc>
                          <a:spcPct val="150000"/>
                        </a:lnSpc>
                        <a:spcBef>
                          <a:spcPts val="0"/>
                        </a:spcBef>
                        <a:spcAft>
                          <a:spcPts val="0"/>
                        </a:spcAft>
                      </a:pPr>
                      <a:r>
                        <a:rPr lang="en-US" sz="2000" dirty="0">
                          <a:effectLst/>
                        </a:rPr>
                        <a:t>NDALEGH NOELA LUM MBAH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dirty="0">
                          <a:effectLst/>
                        </a:rPr>
                        <a:t>FE20A070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6494141"/>
                  </a:ext>
                </a:extLst>
              </a:tr>
              <a:tr h="619050">
                <a:tc>
                  <a:txBody>
                    <a:bodyPr/>
                    <a:lstStyle/>
                    <a:p>
                      <a:pPr marL="0" marR="0">
                        <a:lnSpc>
                          <a:spcPct val="150000"/>
                        </a:lnSpc>
                        <a:spcBef>
                          <a:spcPts val="0"/>
                        </a:spcBef>
                        <a:spcAft>
                          <a:spcPts val="0"/>
                        </a:spcAft>
                      </a:pPr>
                      <a:r>
                        <a:rPr lang="en-US" sz="2000" dirty="0">
                          <a:effectLst/>
                        </a:rPr>
                        <a:t>RACHEAL NKONGHO TAFONGOH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dirty="0">
                          <a:effectLst/>
                        </a:rPr>
                        <a:t>FE20A100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5093890"/>
                  </a:ext>
                </a:extLst>
              </a:tr>
            </a:tbl>
          </a:graphicData>
        </a:graphic>
      </p:graphicFrame>
      <p:sp>
        <p:nvSpPr>
          <p:cNvPr id="4" name="Title 1">
            <a:extLst>
              <a:ext uri="{FF2B5EF4-FFF2-40B4-BE49-F238E27FC236}">
                <a16:creationId xmlns:a16="http://schemas.microsoft.com/office/drawing/2014/main" id="{F3DC81DB-AE1B-4C06-821E-0B630A6774BF}"/>
              </a:ext>
            </a:extLst>
          </p:cNvPr>
          <p:cNvSpPr txBox="1">
            <a:spLocks/>
          </p:cNvSpPr>
          <p:nvPr/>
        </p:nvSpPr>
        <p:spPr>
          <a:xfrm>
            <a:off x="1" y="0"/>
            <a:ext cx="12192000" cy="780792"/>
          </a:xfrm>
          <a:prstGeom prst="rect">
            <a:avLst/>
          </a:prstGeom>
          <a:solidFill>
            <a:srgbClr val="024A09"/>
          </a:solidFill>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a:lnSpc>
                <a:spcPct val="107000"/>
              </a:lnSpc>
              <a:spcBef>
                <a:spcPts val="1200"/>
              </a:spcBef>
              <a:spcAft>
                <a:spcPts val="0"/>
              </a:spcAft>
            </a:pPr>
            <a:r>
              <a:rPr lang="en-US" kern="0" dirty="0" smtClean="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rPr>
              <a:t>Group members</a:t>
            </a:r>
            <a:endParaRPr lang="en-US" kern="0" dirty="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16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81DB-AE1B-4C06-821E-0B630A6774BF}"/>
              </a:ext>
            </a:extLst>
          </p:cNvPr>
          <p:cNvSpPr txBox="1">
            <a:spLocks/>
          </p:cNvSpPr>
          <p:nvPr/>
        </p:nvSpPr>
        <p:spPr>
          <a:xfrm>
            <a:off x="1" y="0"/>
            <a:ext cx="12192000" cy="780792"/>
          </a:xfrm>
          <a:prstGeom prst="rect">
            <a:avLst/>
          </a:prstGeom>
          <a:solidFill>
            <a:srgbClr val="024A09"/>
          </a:solidFill>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a:lnSpc>
                <a:spcPct val="107000"/>
              </a:lnSpc>
              <a:spcBef>
                <a:spcPts val="1200"/>
              </a:spcBef>
              <a:spcAft>
                <a:spcPts val="0"/>
              </a:spcAft>
            </a:pPr>
            <a:r>
              <a:rPr lang="en-US" kern="0" dirty="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rPr>
              <a:t>TABLE OF CONTENTS</a:t>
            </a:r>
          </a:p>
        </p:txBody>
      </p:sp>
      <p:sp>
        <p:nvSpPr>
          <p:cNvPr id="4" name="TextBox 3"/>
          <p:cNvSpPr txBox="1"/>
          <p:nvPr/>
        </p:nvSpPr>
        <p:spPr>
          <a:xfrm>
            <a:off x="4428309" y="1201783"/>
            <a:ext cx="6224909" cy="5346144"/>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2200" b="1" dirty="0" smtClean="0">
                <a:latin typeface="Times New Roman" panose="02020603050405020304" pitchFamily="18" charset="0"/>
                <a:cs typeface="Times New Roman" panose="02020603050405020304" pitchFamily="18" charset="0"/>
              </a:rPr>
              <a:t>SELLAM DATABASE OVERVIEW</a:t>
            </a:r>
          </a:p>
          <a:p>
            <a:pPr marL="285750" indent="-285750">
              <a:lnSpc>
                <a:spcPct val="150000"/>
              </a:lnSpc>
              <a:buFont typeface="Wingdings" panose="05000000000000000000" pitchFamily="2" charset="2"/>
              <a:buChar char="Ø"/>
            </a:pPr>
            <a:r>
              <a:rPr lang="en-US" sz="2200" b="1" dirty="0" smtClean="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US" sz="2200" b="1" dirty="0" smtClean="0">
                <a:latin typeface="Times New Roman" panose="02020603050405020304" pitchFamily="18" charset="0"/>
                <a:cs typeface="Times New Roman" panose="02020603050405020304" pitchFamily="18" charset="0"/>
              </a:rPr>
              <a:t>CLASS DIAGRAM</a:t>
            </a:r>
          </a:p>
          <a:p>
            <a:pPr marL="285750" indent="-285750">
              <a:lnSpc>
                <a:spcPct val="150000"/>
              </a:lnSpc>
              <a:buFont typeface="Wingdings" panose="05000000000000000000" pitchFamily="2" charset="2"/>
              <a:buChar char="Ø"/>
            </a:pPr>
            <a:r>
              <a:rPr lang="en-US" sz="2200" b="1" dirty="0" smtClean="0">
                <a:latin typeface="Times New Roman" panose="02020603050405020304" pitchFamily="18" charset="0"/>
                <a:cs typeface="Times New Roman" panose="02020603050405020304" pitchFamily="18" charset="0"/>
              </a:rPr>
              <a:t>ENTITY RELATIONSHIP DIAGRAM</a:t>
            </a:r>
          </a:p>
          <a:p>
            <a:pPr marL="285750" indent="-285750">
              <a:lnSpc>
                <a:spcPct val="150000"/>
              </a:lnSpc>
              <a:buFont typeface="Wingdings" panose="05000000000000000000" pitchFamily="2" charset="2"/>
              <a:buChar char="Ø"/>
            </a:pPr>
            <a:r>
              <a:rPr lang="en-US" sz="2200" b="1" dirty="0" smtClean="0">
                <a:latin typeface="Times New Roman" panose="02020603050405020304" pitchFamily="18" charset="0"/>
                <a:cs typeface="Times New Roman" panose="02020603050405020304" pitchFamily="18" charset="0"/>
              </a:rPr>
              <a:t>DATABASE STRUCTURE AND DATA TYPES</a:t>
            </a:r>
          </a:p>
          <a:p>
            <a:pPr marL="742950" lvl="1"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VENDOR TABLE</a:t>
            </a:r>
          </a:p>
          <a:p>
            <a:pPr marL="742950" lvl="1" indent="-285750">
              <a:lnSpc>
                <a:spcPct val="150000"/>
              </a:lnSpc>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PRODUCTS TABLE</a:t>
            </a:r>
          </a:p>
          <a:p>
            <a:pPr marL="742950" lvl="1" indent="-285750">
              <a:lnSpc>
                <a:spcPct val="150000"/>
              </a:lnSpc>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MARKET TABLE</a:t>
            </a:r>
          </a:p>
          <a:p>
            <a:pPr marL="742950" lvl="1" indent="-285750">
              <a:lnSpc>
                <a:spcPct val="150000"/>
              </a:lnSpc>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SHOP TABLE</a:t>
            </a:r>
          </a:p>
          <a:p>
            <a:pPr marL="742950" lvl="1" indent="-285750">
              <a:lnSpc>
                <a:spcPct val="150000"/>
              </a:lnSpc>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SHOP PRODUCTS TABLE</a:t>
            </a:r>
          </a:p>
          <a:p>
            <a:pPr marL="742950" lvl="1" indent="-285750">
              <a:lnSpc>
                <a:spcPct val="150000"/>
              </a:lnSpc>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MARKET PRODUCTS TABLE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82" y="1201783"/>
            <a:ext cx="4571091" cy="3221531"/>
          </a:xfrm>
          <a:prstGeom prst="rect">
            <a:avLst/>
          </a:prstGeom>
        </p:spPr>
      </p:pic>
    </p:spTree>
    <p:extLst>
      <p:ext uri="{BB962C8B-B14F-4D97-AF65-F5344CB8AC3E}">
        <p14:creationId xmlns:p14="http://schemas.microsoft.com/office/powerpoint/2010/main" val="1818819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D8A5D-1F9E-4D54-81F7-89940D4D4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249" y="791818"/>
            <a:ext cx="2869951" cy="5542722"/>
          </a:xfrm>
          <a:prstGeom prst="rect">
            <a:avLst/>
          </a:prstGeom>
        </p:spPr>
      </p:pic>
      <p:sp>
        <p:nvSpPr>
          <p:cNvPr id="4" name="TextBox 3">
            <a:extLst>
              <a:ext uri="{FF2B5EF4-FFF2-40B4-BE49-F238E27FC236}">
                <a16:creationId xmlns:a16="http://schemas.microsoft.com/office/drawing/2014/main" id="{7D352CE4-5955-46FA-B8B5-8AA76166BEF6}"/>
              </a:ext>
            </a:extLst>
          </p:cNvPr>
          <p:cNvSpPr txBox="1"/>
          <p:nvPr/>
        </p:nvSpPr>
        <p:spPr>
          <a:xfrm>
            <a:off x="5852160" y="0"/>
            <a:ext cx="6339840" cy="6857999"/>
          </a:xfrm>
          <a:prstGeom prst="rect">
            <a:avLst/>
          </a:prstGeom>
          <a:solidFill>
            <a:srgbClr val="024A09"/>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CA427D3B-F8EB-4F11-810C-7DDDD1DC80C5}"/>
              </a:ext>
            </a:extLst>
          </p:cNvPr>
          <p:cNvSpPr txBox="1"/>
          <p:nvPr/>
        </p:nvSpPr>
        <p:spPr>
          <a:xfrm>
            <a:off x="7023014" y="1328720"/>
            <a:ext cx="2411238" cy="830997"/>
          </a:xfrm>
          <a:prstGeom prst="rect">
            <a:avLst/>
          </a:prstGeom>
          <a:noFill/>
        </p:spPr>
        <p:txBody>
          <a:bodyPr wrap="none" rtlCol="0">
            <a:spAutoFit/>
          </a:bodyPr>
          <a:lstStyle/>
          <a:p>
            <a:r>
              <a:rPr lang="en-US" sz="4800" dirty="0">
                <a:solidFill>
                  <a:schemeClr val="bg1"/>
                </a:solidFill>
                <a:latin typeface="Stencil" panose="040409050D0802020404" pitchFamily="82" charset="0"/>
              </a:rPr>
              <a:t>SELLAM</a:t>
            </a:r>
          </a:p>
        </p:txBody>
      </p:sp>
      <p:pic>
        <p:nvPicPr>
          <p:cNvPr id="9" name="Picture 8">
            <a:extLst>
              <a:ext uri="{FF2B5EF4-FFF2-40B4-BE49-F238E27FC236}">
                <a16:creationId xmlns:a16="http://schemas.microsoft.com/office/drawing/2014/main" id="{4C09FAE4-8D21-4803-9376-44A4ABB208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5225" y="1006133"/>
            <a:ext cx="879852" cy="1153584"/>
          </a:xfrm>
          <a:prstGeom prst="rect">
            <a:avLst/>
          </a:prstGeom>
        </p:spPr>
      </p:pic>
      <p:sp>
        <p:nvSpPr>
          <p:cNvPr id="2" name="TextBox 1"/>
          <p:cNvSpPr txBox="1"/>
          <p:nvPr/>
        </p:nvSpPr>
        <p:spPr>
          <a:xfrm>
            <a:off x="6279397" y="2159717"/>
            <a:ext cx="5738431" cy="3170099"/>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The Sellam app is a market management application which functions on the use of a centralized database with a relational database architecture.</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smtClean="0">
                <a:solidFill>
                  <a:schemeClr val="bg1"/>
                </a:solidFill>
                <a:latin typeface="Times New Roman" panose="02020603050405020304" pitchFamily="18" charset="0"/>
                <a:cs typeface="Times New Roman" panose="02020603050405020304" pitchFamily="18" charset="0"/>
              </a:rPr>
              <a:t>This is brought about by the non-complexity of data, the similarities in market structure, operations and products (hence no need for distributed database) and also the relationships which exists between the objects of the system including buyers, vendors, shops and products (hence the relational database schema)</a:t>
            </a:r>
          </a:p>
        </p:txBody>
      </p:sp>
    </p:spTree>
    <p:extLst>
      <p:ext uri="{BB962C8B-B14F-4D97-AF65-F5344CB8AC3E}">
        <p14:creationId xmlns:p14="http://schemas.microsoft.com/office/powerpoint/2010/main" val="448623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66FF-4E3E-4868-A0FB-2206B53E3795}"/>
              </a:ext>
            </a:extLst>
          </p:cNvPr>
          <p:cNvSpPr txBox="1">
            <a:spLocks/>
          </p:cNvSpPr>
          <p:nvPr/>
        </p:nvSpPr>
        <p:spPr>
          <a:xfrm>
            <a:off x="0" y="0"/>
            <a:ext cx="12192000" cy="768626"/>
          </a:xfrm>
          <a:prstGeom prst="rect">
            <a:avLst/>
          </a:prstGeom>
          <a:solidFill>
            <a:srgbClr val="024A09"/>
          </a:solidFill>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a:lnSpc>
                <a:spcPct val="107000"/>
              </a:lnSpc>
              <a:spcBef>
                <a:spcPts val="1200"/>
              </a:spcBef>
              <a:spcAft>
                <a:spcPts val="0"/>
              </a:spcAft>
            </a:pPr>
            <a:r>
              <a:rPr lang="en-US" sz="4000" kern="0" dirty="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6281472E-F213-4EC8-9B09-478AE923BB51}"/>
              </a:ext>
            </a:extLst>
          </p:cNvPr>
          <p:cNvSpPr txBox="1"/>
          <p:nvPr/>
        </p:nvSpPr>
        <p:spPr>
          <a:xfrm>
            <a:off x="2582578" y="1709260"/>
            <a:ext cx="9021133" cy="1092607"/>
          </a:xfrm>
          <a:prstGeom prst="rect">
            <a:avLst/>
          </a:prstGeom>
          <a:noFill/>
        </p:spPr>
        <p:txBody>
          <a:bodyPr wrap="square" rtlCol="0">
            <a:spAutoFit/>
          </a:bodyPr>
          <a:lstStyle/>
          <a:p>
            <a:pPr marL="342900" indent="-342900">
              <a:buFont typeface="Wingdings" panose="05000000000000000000" pitchFamily="2" charset="2"/>
              <a:buChar char="Ø"/>
            </a:pP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What is a database?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200" dirty="0" smtClean="0">
                <a:effectLst/>
                <a:latin typeface="Times New Roman" panose="02020603050405020304" pitchFamily="18" charset="0"/>
                <a:ea typeface="Calibri" panose="020F0502020204030204" pitchFamily="34" charset="0"/>
                <a:cs typeface="Times New Roman" panose="02020603050405020304" pitchFamily="18" charset="0"/>
              </a:rPr>
              <a:t>In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order to design the database, the data to be stored must be identified</a:t>
            </a:r>
            <a:r>
              <a:rPr lang="en-US"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7F99AD8-A48E-410B-BAC0-D10812D59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339" y="1265520"/>
            <a:ext cx="1342056" cy="1596956"/>
          </a:xfrm>
          <a:prstGeom prst="rect">
            <a:avLst/>
          </a:prstGeom>
        </p:spPr>
      </p:pic>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740476" y="3021803"/>
            <a:ext cx="619671" cy="619671"/>
          </a:xfrm>
          <a:prstGeom prst="rect">
            <a:avLst/>
          </a:prstGeom>
        </p:spPr>
      </p:pic>
      <p:sp>
        <p:nvSpPr>
          <p:cNvPr id="6" name="TextBox 5"/>
          <p:cNvSpPr txBox="1"/>
          <p:nvPr/>
        </p:nvSpPr>
        <p:spPr>
          <a:xfrm>
            <a:off x="3360147" y="3100806"/>
            <a:ext cx="385618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STEP 1:</a:t>
            </a:r>
            <a:r>
              <a:rPr lang="en-US" sz="2400" dirty="0" smtClean="0">
                <a:latin typeface="Times New Roman" panose="02020603050405020304" pitchFamily="18" charset="0"/>
                <a:cs typeface="Times New Roman" panose="02020603050405020304" pitchFamily="18" charset="0"/>
              </a:rPr>
              <a:t> CLASS DIAGRAM</a:t>
            </a:r>
            <a:endParaRPr lang="en-US" sz="24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634467" y="4132740"/>
            <a:ext cx="619671" cy="619671"/>
          </a:xfrm>
          <a:prstGeom prst="rect">
            <a:avLst/>
          </a:prstGeom>
        </p:spPr>
      </p:pic>
      <p:sp>
        <p:nvSpPr>
          <p:cNvPr id="8" name="TextBox 7"/>
          <p:cNvSpPr txBox="1"/>
          <p:nvPr/>
        </p:nvSpPr>
        <p:spPr>
          <a:xfrm>
            <a:off x="4254138" y="4211744"/>
            <a:ext cx="7062190"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STEP 2:</a:t>
            </a:r>
            <a:r>
              <a:rPr lang="en-US" sz="2400" dirty="0" smtClean="0">
                <a:latin typeface="Times New Roman" panose="02020603050405020304" pitchFamily="18" charset="0"/>
                <a:cs typeface="Times New Roman" panose="02020603050405020304" pitchFamily="18" charset="0"/>
              </a:rPr>
              <a:t> E</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ntity Relationship Diagram </a:t>
            </a:r>
            <a:r>
              <a:rPr lang="en-US" sz="2400" dirty="0">
                <a:latin typeface="Times New Roman" panose="02020603050405020304" pitchFamily="18" charset="0"/>
                <a:ea typeface="Calibri" panose="020F0502020204030204" pitchFamily="34" charset="0"/>
                <a:cs typeface="Times New Roman" panose="02020603050405020304" pitchFamily="18" charset="0"/>
              </a:rPr>
              <a:t>(ER-DIAGRAM)</a:t>
            </a:r>
            <a:endParaRPr lang="en-US" sz="24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254138" y="5243678"/>
            <a:ext cx="619671" cy="619671"/>
          </a:xfrm>
          <a:prstGeom prst="rect">
            <a:avLst/>
          </a:prstGeom>
        </p:spPr>
      </p:pic>
      <p:sp>
        <p:nvSpPr>
          <p:cNvPr id="10" name="TextBox 9"/>
          <p:cNvSpPr txBox="1"/>
          <p:nvPr/>
        </p:nvSpPr>
        <p:spPr>
          <a:xfrm>
            <a:off x="4873809" y="5322680"/>
            <a:ext cx="3659015"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STEP 3:</a:t>
            </a:r>
            <a:r>
              <a:rPr lang="en-US" sz="2400" dirty="0" smtClean="0">
                <a:latin typeface="Times New Roman" panose="02020603050405020304" pitchFamily="18" charset="0"/>
                <a:cs typeface="Times New Roman" panose="02020603050405020304" pitchFamily="18" charset="0"/>
              </a:rPr>
              <a:t> R</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elational Schema</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724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E051-5F75-41D8-831B-AEDB644FDCA3}"/>
              </a:ext>
            </a:extLst>
          </p:cNvPr>
          <p:cNvSpPr txBox="1">
            <a:spLocks/>
          </p:cNvSpPr>
          <p:nvPr/>
        </p:nvSpPr>
        <p:spPr>
          <a:xfrm>
            <a:off x="0" y="0"/>
            <a:ext cx="12192000" cy="780792"/>
          </a:xfrm>
          <a:prstGeom prst="rect">
            <a:avLst/>
          </a:prstGeom>
          <a:solidFill>
            <a:srgbClr val="024A09"/>
          </a:solidFill>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a:lnSpc>
                <a:spcPct val="107000"/>
              </a:lnSpc>
              <a:spcBef>
                <a:spcPts val="1200"/>
              </a:spcBef>
              <a:spcAft>
                <a:spcPts val="0"/>
              </a:spcAft>
            </a:pPr>
            <a:r>
              <a:rPr lang="en-US" sz="4000" kern="0" dirty="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rPr>
              <a:t>Class diagram</a:t>
            </a:r>
          </a:p>
        </p:txBody>
      </p:sp>
      <p:pic>
        <p:nvPicPr>
          <p:cNvPr id="3" name="Picture 2">
            <a:extLst>
              <a:ext uri="{FF2B5EF4-FFF2-40B4-BE49-F238E27FC236}">
                <a16:creationId xmlns:a16="http://schemas.microsoft.com/office/drawing/2014/main" id="{18B132D1-03D8-416C-8E82-71E351F21EBB}"/>
              </a:ext>
            </a:extLst>
          </p:cNvPr>
          <p:cNvPicPr/>
          <p:nvPr/>
        </p:nvPicPr>
        <p:blipFill>
          <a:blip r:embed="rId2">
            <a:extLst>
              <a:ext uri="{28A0092B-C50C-407E-A947-70E740481C1C}">
                <a14:useLocalDpi xmlns:a14="http://schemas.microsoft.com/office/drawing/2010/main" val="0"/>
              </a:ext>
            </a:extLst>
          </a:blip>
          <a:stretch>
            <a:fillRect/>
          </a:stretch>
        </p:blipFill>
        <p:spPr>
          <a:xfrm>
            <a:off x="3750365" y="1019818"/>
            <a:ext cx="8030818" cy="54074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39C0143C-BACC-48B7-920F-3FED719519FA}"/>
              </a:ext>
            </a:extLst>
          </p:cNvPr>
          <p:cNvSpPr txBox="1"/>
          <p:nvPr/>
        </p:nvSpPr>
        <p:spPr>
          <a:xfrm>
            <a:off x="754749" y="2090172"/>
            <a:ext cx="2836590" cy="2677656"/>
          </a:xfrm>
          <a:prstGeom prst="rect">
            <a:avLst/>
          </a:prstGeom>
          <a:noFill/>
        </p:spPr>
        <p:txBody>
          <a:bodyPr wrap="square" rtlCol="0">
            <a:spAutoFit/>
          </a:bodyPr>
          <a:lstStyle/>
          <a:p>
            <a:pPr marL="342900" indent="-342900">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rPr>
              <a:t>The class diagram shows the different entities in the application, and the inter-relationship between them.</a:t>
            </a:r>
            <a:endParaRPr lang="en-US" sz="2400" dirty="0"/>
          </a:p>
        </p:txBody>
      </p:sp>
    </p:spTree>
    <p:extLst>
      <p:ext uri="{BB962C8B-B14F-4D97-AF65-F5344CB8AC3E}">
        <p14:creationId xmlns:p14="http://schemas.microsoft.com/office/powerpoint/2010/main" val="3959061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6048-A0FE-4973-B058-BD7736D5073A}"/>
              </a:ext>
            </a:extLst>
          </p:cNvPr>
          <p:cNvSpPr txBox="1">
            <a:spLocks/>
          </p:cNvSpPr>
          <p:nvPr/>
        </p:nvSpPr>
        <p:spPr>
          <a:xfrm>
            <a:off x="0" y="0"/>
            <a:ext cx="12192000" cy="780792"/>
          </a:xfrm>
          <a:prstGeom prst="rect">
            <a:avLst/>
          </a:prstGeom>
          <a:solidFill>
            <a:srgbClr val="024A09"/>
          </a:solidFill>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a:lnSpc>
                <a:spcPct val="107000"/>
              </a:lnSpc>
              <a:spcBef>
                <a:spcPts val="1200"/>
              </a:spcBef>
              <a:spcAft>
                <a:spcPts val="0"/>
              </a:spcAft>
            </a:pPr>
            <a:r>
              <a:rPr lang="en-US" sz="4000" kern="0" dirty="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rPr>
              <a:t>ENTITIY RELATIONAL DIAGRAM (er DIAGRAM)</a:t>
            </a:r>
          </a:p>
        </p:txBody>
      </p:sp>
      <p:pic>
        <p:nvPicPr>
          <p:cNvPr id="3" name="Picture 2">
            <a:extLst>
              <a:ext uri="{FF2B5EF4-FFF2-40B4-BE49-F238E27FC236}">
                <a16:creationId xmlns:a16="http://schemas.microsoft.com/office/drawing/2014/main" id="{233A28F5-70D9-4497-B39C-E621CDB14D89}"/>
              </a:ext>
            </a:extLst>
          </p:cNvPr>
          <p:cNvPicPr/>
          <p:nvPr/>
        </p:nvPicPr>
        <p:blipFill>
          <a:blip r:embed="rId2">
            <a:extLst>
              <a:ext uri="{28A0092B-C50C-407E-A947-70E740481C1C}">
                <a14:useLocalDpi xmlns:a14="http://schemas.microsoft.com/office/drawing/2010/main" val="0"/>
              </a:ext>
            </a:extLst>
          </a:blip>
          <a:stretch>
            <a:fillRect/>
          </a:stretch>
        </p:blipFill>
        <p:spPr>
          <a:xfrm>
            <a:off x="688488" y="1117904"/>
            <a:ext cx="6891129" cy="532654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C880A229-F5EF-4523-9793-AAC4D3B419CA}"/>
              </a:ext>
            </a:extLst>
          </p:cNvPr>
          <p:cNvSpPr txBox="1"/>
          <p:nvPr/>
        </p:nvSpPr>
        <p:spPr>
          <a:xfrm>
            <a:off x="7698886" y="1503584"/>
            <a:ext cx="4015409" cy="4626908"/>
          </a:xfrm>
          <a:prstGeom prst="rect">
            <a:avLst/>
          </a:prstGeom>
          <a:noFill/>
        </p:spPr>
        <p:txBody>
          <a:bodyPr wrap="square" rtlCol="0">
            <a:spAutoFit/>
          </a:bodyPr>
          <a:lstStyle/>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buyer searches for one or more products, and a product can be requested by one or more buyers.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product can be available in zero or more markets, and a market has at least one product.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market has one or more shops, but a shop can be found in one and only one market.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vendor may own one or more shops, and a shop is owned by only one vendor.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product can be found in zero or more shops, and a shop can sell one or more products.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90776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0201-4F16-4ED6-A3EC-DECA156B662A}"/>
              </a:ext>
            </a:extLst>
          </p:cNvPr>
          <p:cNvSpPr txBox="1">
            <a:spLocks/>
          </p:cNvSpPr>
          <p:nvPr/>
        </p:nvSpPr>
        <p:spPr>
          <a:xfrm>
            <a:off x="1" y="0"/>
            <a:ext cx="12192000" cy="780792"/>
          </a:xfrm>
          <a:prstGeom prst="rect">
            <a:avLst/>
          </a:prstGeom>
          <a:solidFill>
            <a:srgbClr val="024A09"/>
          </a:solidFill>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a:lnSpc>
                <a:spcPct val="107000"/>
              </a:lnSpc>
              <a:spcBef>
                <a:spcPts val="1200"/>
              </a:spcBef>
              <a:spcAft>
                <a:spcPts val="0"/>
              </a:spcAft>
            </a:pPr>
            <a:r>
              <a:rPr lang="en-US" kern="0" dirty="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rPr>
              <a:t>DATABASE STRUCTURE AND DATA TYPES</a:t>
            </a:r>
          </a:p>
        </p:txBody>
      </p:sp>
      <p:sp>
        <p:nvSpPr>
          <p:cNvPr id="3" name="TextBox 2">
            <a:extLst>
              <a:ext uri="{FF2B5EF4-FFF2-40B4-BE49-F238E27FC236}">
                <a16:creationId xmlns:a16="http://schemas.microsoft.com/office/drawing/2014/main" id="{6969353A-E3A0-4894-8A41-ECADA78DAB2D}"/>
              </a:ext>
            </a:extLst>
          </p:cNvPr>
          <p:cNvSpPr txBox="1"/>
          <p:nvPr/>
        </p:nvSpPr>
        <p:spPr>
          <a:xfrm>
            <a:off x="577327" y="862892"/>
            <a:ext cx="11241634" cy="769441"/>
          </a:xfrm>
          <a:prstGeom prst="rect">
            <a:avLst/>
          </a:prstGeom>
          <a:noFill/>
        </p:spPr>
        <p:txBody>
          <a:bodyPr wrap="square" rtlCol="0">
            <a:spAutoFit/>
          </a:bodyPr>
          <a:lstStyle/>
          <a:p>
            <a:pPr marL="342900" marR="0" lvl="0" indent="-342900" algn="just">
              <a:spcBef>
                <a:spcPts val="0"/>
              </a:spcBef>
              <a:spcAft>
                <a:spcPts val="0"/>
              </a:spcAft>
              <a:buFont typeface="Wingdings" panose="05000000000000000000" pitchFamily="2" charset="2"/>
              <a:buChar char="Ø"/>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VENDORS TABLE</a:t>
            </a:r>
          </a:p>
          <a:p>
            <a:pPr marL="685800" marR="0"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Here, we keep track of the vendor’s name, gender (Default set), password and contact.</a:t>
            </a:r>
          </a:p>
        </p:txBody>
      </p:sp>
      <p:pic>
        <p:nvPicPr>
          <p:cNvPr id="5" name="Picture 4">
            <a:extLst>
              <a:ext uri="{FF2B5EF4-FFF2-40B4-BE49-F238E27FC236}">
                <a16:creationId xmlns:a16="http://schemas.microsoft.com/office/drawing/2014/main" id="{1F481F3D-A81A-4E46-96BF-B629B425B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747" y="1815276"/>
            <a:ext cx="2286856" cy="4479507"/>
          </a:xfrm>
          <a:prstGeom prst="rect">
            <a:avLst/>
          </a:prstGeom>
        </p:spPr>
      </p:pic>
      <p:pic>
        <p:nvPicPr>
          <p:cNvPr id="6" name="Picture 5">
            <a:extLst>
              <a:ext uri="{FF2B5EF4-FFF2-40B4-BE49-F238E27FC236}">
                <a16:creationId xmlns:a16="http://schemas.microsoft.com/office/drawing/2014/main" id="{D7F99AD8-A48E-410B-BAC0-D10812D59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3495" y="2260299"/>
            <a:ext cx="2668233" cy="3175018"/>
          </a:xfrm>
          <a:prstGeom prst="rect">
            <a:avLst/>
          </a:prstGeom>
        </p:spPr>
      </p:pic>
      <p:cxnSp>
        <p:nvCxnSpPr>
          <p:cNvPr id="7" name="Connector: Curved 6">
            <a:extLst>
              <a:ext uri="{FF2B5EF4-FFF2-40B4-BE49-F238E27FC236}">
                <a16:creationId xmlns:a16="http://schemas.microsoft.com/office/drawing/2014/main" id="{04461C08-7B38-487F-80CE-FDEF26F4B907}"/>
              </a:ext>
            </a:extLst>
          </p:cNvPr>
          <p:cNvCxnSpPr/>
          <p:nvPr/>
        </p:nvCxnSpPr>
        <p:spPr>
          <a:xfrm>
            <a:off x="3846603" y="2900620"/>
            <a:ext cx="3892667" cy="371061"/>
          </a:xfrm>
          <a:prstGeom prst="curvedConnector3">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B4DF0084-936C-445A-A785-225C04925450}"/>
              </a:ext>
            </a:extLst>
          </p:cNvPr>
          <p:cNvCxnSpPr>
            <a:cxnSpLocks/>
          </p:cNvCxnSpPr>
          <p:nvPr/>
        </p:nvCxnSpPr>
        <p:spPr>
          <a:xfrm flipV="1">
            <a:off x="3846604" y="3924562"/>
            <a:ext cx="3892666" cy="482314"/>
          </a:xfrm>
          <a:prstGeom prst="curvedConnector3">
            <a:avLst>
              <a:gd name="adj1" fmla="val 50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EABD7414-9516-47C6-90BD-428D1B04D6C2}"/>
              </a:ext>
            </a:extLst>
          </p:cNvPr>
          <p:cNvCxnSpPr>
            <a:cxnSpLocks/>
          </p:cNvCxnSpPr>
          <p:nvPr/>
        </p:nvCxnSpPr>
        <p:spPr>
          <a:xfrm flipV="1">
            <a:off x="3846603" y="4597701"/>
            <a:ext cx="3892667" cy="810417"/>
          </a:xfrm>
          <a:prstGeom prst="curvedConnector3">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0CDF681-2833-41F6-83D0-79C232B19B59}"/>
              </a:ext>
            </a:extLst>
          </p:cNvPr>
          <p:cNvSpPr txBox="1"/>
          <p:nvPr/>
        </p:nvSpPr>
        <p:spPr>
          <a:xfrm>
            <a:off x="8178848" y="5408118"/>
            <a:ext cx="149752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Database</a:t>
            </a:r>
          </a:p>
        </p:txBody>
      </p:sp>
    </p:spTree>
    <p:extLst>
      <p:ext uri="{BB962C8B-B14F-4D97-AF65-F5344CB8AC3E}">
        <p14:creationId xmlns:p14="http://schemas.microsoft.com/office/powerpoint/2010/main" val="497891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4807-B5DD-4752-8547-E2327618D048}"/>
              </a:ext>
            </a:extLst>
          </p:cNvPr>
          <p:cNvSpPr txBox="1"/>
          <p:nvPr/>
        </p:nvSpPr>
        <p:spPr>
          <a:xfrm>
            <a:off x="620957" y="888391"/>
            <a:ext cx="11241634" cy="769441"/>
          </a:xfrm>
          <a:prstGeom prst="rect">
            <a:avLst/>
          </a:prstGeom>
          <a:noFill/>
        </p:spPr>
        <p:txBody>
          <a:bodyPr wrap="square" rtlCol="0">
            <a:spAutoFit/>
          </a:bodyPr>
          <a:lstStyle/>
          <a:p>
            <a:pPr marL="342900" marR="0" lvl="0" indent="-342900" algn="just">
              <a:spcBef>
                <a:spcPts val="0"/>
              </a:spcBef>
              <a:spcAft>
                <a:spcPts val="0"/>
              </a:spcAft>
              <a:buFont typeface="Wingdings" panose="05000000000000000000" pitchFamily="2" charset="2"/>
              <a:buChar char="Ø"/>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PRODUCTS TABLE</a:t>
            </a:r>
          </a:p>
          <a:p>
            <a:pPr marL="457200" marR="0"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product name, category and average price (system calculated) are stored in this table.</a:t>
            </a:r>
          </a:p>
        </p:txBody>
      </p:sp>
      <p:pic>
        <p:nvPicPr>
          <p:cNvPr id="5" name="Picture 4">
            <a:extLst>
              <a:ext uri="{FF2B5EF4-FFF2-40B4-BE49-F238E27FC236}">
                <a16:creationId xmlns:a16="http://schemas.microsoft.com/office/drawing/2014/main" id="{AC644151-25DE-47F4-8C7B-6BA56E576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770" y="1796305"/>
            <a:ext cx="2472387" cy="4866109"/>
          </a:xfrm>
          <a:prstGeom prst="rect">
            <a:avLst/>
          </a:prstGeom>
        </p:spPr>
      </p:pic>
      <p:pic>
        <p:nvPicPr>
          <p:cNvPr id="6" name="Picture 5">
            <a:extLst>
              <a:ext uri="{FF2B5EF4-FFF2-40B4-BE49-F238E27FC236}">
                <a16:creationId xmlns:a16="http://schemas.microsoft.com/office/drawing/2014/main" id="{8EB70DAC-89FA-447D-ACC5-84090033C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243" y="1989532"/>
            <a:ext cx="1914329" cy="2277923"/>
          </a:xfrm>
          <a:prstGeom prst="rect">
            <a:avLst/>
          </a:prstGeom>
        </p:spPr>
      </p:pic>
      <p:cxnSp>
        <p:nvCxnSpPr>
          <p:cNvPr id="8" name="Connector: Curved 7">
            <a:extLst>
              <a:ext uri="{FF2B5EF4-FFF2-40B4-BE49-F238E27FC236}">
                <a16:creationId xmlns:a16="http://schemas.microsoft.com/office/drawing/2014/main" id="{C713D614-1FC7-4CE3-86BF-13B65C8F88D1}"/>
              </a:ext>
            </a:extLst>
          </p:cNvPr>
          <p:cNvCxnSpPr/>
          <p:nvPr/>
        </p:nvCxnSpPr>
        <p:spPr>
          <a:xfrm flipV="1">
            <a:off x="4002157" y="3071509"/>
            <a:ext cx="3578086" cy="185530"/>
          </a:xfrm>
          <a:prstGeom prst="curvedConnector3">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66968BB-BB88-41F8-BADB-A315C56C08B6}"/>
              </a:ext>
            </a:extLst>
          </p:cNvPr>
          <p:cNvCxnSpPr/>
          <p:nvPr/>
        </p:nvCxnSpPr>
        <p:spPr>
          <a:xfrm flipV="1">
            <a:off x="4002157" y="3678868"/>
            <a:ext cx="3578086" cy="185530"/>
          </a:xfrm>
          <a:prstGeom prst="curvedConnector3">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39B2DA8-F756-4F2D-ADEC-6F7DD0162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491" y="4527797"/>
            <a:ext cx="2881755" cy="2006123"/>
          </a:xfrm>
          <a:prstGeom prst="rect">
            <a:avLst/>
          </a:prstGeom>
        </p:spPr>
      </p:pic>
      <p:cxnSp>
        <p:nvCxnSpPr>
          <p:cNvPr id="15" name="Connector: Curved 14">
            <a:extLst>
              <a:ext uri="{FF2B5EF4-FFF2-40B4-BE49-F238E27FC236}">
                <a16:creationId xmlns:a16="http://schemas.microsoft.com/office/drawing/2014/main" id="{8F70B498-598B-49E3-AD38-E55D36C46054}"/>
              </a:ext>
            </a:extLst>
          </p:cNvPr>
          <p:cNvCxnSpPr/>
          <p:nvPr/>
        </p:nvCxnSpPr>
        <p:spPr>
          <a:xfrm rot="10800000">
            <a:off x="4108174" y="4900316"/>
            <a:ext cx="3126949" cy="685710"/>
          </a:xfrm>
          <a:prstGeom prst="curvedConnector3">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18932DF-D3DA-4837-8552-0F4D6AB9A67B}"/>
              </a:ext>
            </a:extLst>
          </p:cNvPr>
          <p:cNvSpPr txBox="1"/>
          <p:nvPr/>
        </p:nvSpPr>
        <p:spPr>
          <a:xfrm>
            <a:off x="9660803" y="3309968"/>
            <a:ext cx="131157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Database</a:t>
            </a:r>
          </a:p>
        </p:txBody>
      </p:sp>
      <p:sp>
        <p:nvSpPr>
          <p:cNvPr id="17" name="TextBox 16">
            <a:extLst>
              <a:ext uri="{FF2B5EF4-FFF2-40B4-BE49-F238E27FC236}">
                <a16:creationId xmlns:a16="http://schemas.microsoft.com/office/drawing/2014/main" id="{3AB80D44-D7A6-4566-945C-854D801FD8EF}"/>
              </a:ext>
            </a:extLst>
          </p:cNvPr>
          <p:cNvSpPr txBox="1"/>
          <p:nvPr/>
        </p:nvSpPr>
        <p:spPr>
          <a:xfrm>
            <a:off x="8614756" y="5175808"/>
            <a:ext cx="231828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Product Image repository</a:t>
            </a:r>
          </a:p>
        </p:txBody>
      </p:sp>
      <p:sp>
        <p:nvSpPr>
          <p:cNvPr id="19" name="Title 1">
            <a:extLst>
              <a:ext uri="{FF2B5EF4-FFF2-40B4-BE49-F238E27FC236}">
                <a16:creationId xmlns:a16="http://schemas.microsoft.com/office/drawing/2014/main" id="{6A8D7B62-2F3A-482A-9B93-A8087900DFD1}"/>
              </a:ext>
            </a:extLst>
          </p:cNvPr>
          <p:cNvSpPr txBox="1">
            <a:spLocks/>
          </p:cNvSpPr>
          <p:nvPr/>
        </p:nvSpPr>
        <p:spPr>
          <a:xfrm>
            <a:off x="1" y="0"/>
            <a:ext cx="12192000" cy="780792"/>
          </a:xfrm>
          <a:prstGeom prst="rect">
            <a:avLst/>
          </a:prstGeom>
          <a:solidFill>
            <a:srgbClr val="024A09"/>
          </a:solidFill>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a:lnSpc>
                <a:spcPct val="107000"/>
              </a:lnSpc>
              <a:spcBef>
                <a:spcPts val="1200"/>
              </a:spcBef>
              <a:spcAft>
                <a:spcPts val="0"/>
              </a:spcAft>
            </a:pPr>
            <a:r>
              <a:rPr lang="en-US" kern="0" dirty="0">
                <a:solidFill>
                  <a:schemeClr val="bg1"/>
                </a:solidFill>
                <a:effectLst/>
                <a:latin typeface="Algerian" panose="04020705040A02060702" pitchFamily="82" charset="0"/>
                <a:ea typeface="Times New Roman" panose="02020603050405020304" pitchFamily="18" charset="0"/>
                <a:cs typeface="Times New Roman" panose="02020603050405020304" pitchFamily="18" charset="0"/>
              </a:rPr>
              <a:t>DATABASE STRUCTURE AND DATA TYPES</a:t>
            </a:r>
          </a:p>
        </p:txBody>
      </p:sp>
    </p:spTree>
    <p:extLst>
      <p:ext uri="{BB962C8B-B14F-4D97-AF65-F5344CB8AC3E}">
        <p14:creationId xmlns:p14="http://schemas.microsoft.com/office/powerpoint/2010/main" val="4151362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551</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Bahnschrift SemiBold</vt:lpstr>
      <vt:lpstr>Calibri</vt:lpstr>
      <vt:lpstr>Calibri Light</vt:lpstr>
      <vt:lpstr>Stencil</vt:lpstr>
      <vt:lpstr>Symbol</vt:lpstr>
      <vt:lpstr>Times New Roman</vt:lpstr>
      <vt:lpstr>Wingdings</vt:lpstr>
      <vt:lpstr>Office Theme</vt:lpstr>
      <vt:lpstr>INTERNET AND MOBILE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user</dc:creator>
  <cp:lastModifiedBy>MOSONGO ADINA</cp:lastModifiedBy>
  <cp:revision>82</cp:revision>
  <dcterms:created xsi:type="dcterms:W3CDTF">2023-06-02T20:27:00Z</dcterms:created>
  <dcterms:modified xsi:type="dcterms:W3CDTF">2023-06-03T17:54:58Z</dcterms:modified>
</cp:coreProperties>
</file>