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k Summary" id="{B2D4B2A6-9905-43C0-B807-A85C91B0D48A}">
          <p14:sldIdLst>
            <p14:sldId id="273"/>
            <p14:sldId id="274"/>
            <p14:sldId id="275"/>
            <p14:sldId id="276"/>
            <p14:sldId id="277"/>
            <p14:sldId id="278"/>
            <p14:sldId id="279"/>
            <p14:sldId id="280"/>
            <p14:sldId id="281"/>
            <p14:sldId id="282"/>
            <p14:sldId id="283"/>
            <p14:sldId id="284"/>
          </p14:sldIdLst>
        </p14:section>
        <p14:section name="MySQL 8.0.21 Installation Steps" id="{8D3E4E81-45F9-44A3-B6D2-AA6826C5A5DE}">
          <p14:sldIdLst>
            <p14:sldId id="285"/>
            <p14:sldId id="286"/>
            <p14:sldId id="287"/>
            <p14:sldId id="288"/>
            <p14:sldId id="289"/>
            <p14:sldId id="290"/>
            <p14:sldId id="291"/>
            <p14:sldId id="292"/>
            <p14:sldId id="293"/>
            <p14:sldId id="294"/>
            <p14:sldId id="295"/>
            <p14:sldId id="296"/>
            <p14:sldId id="297"/>
          </p14:sldIdLst>
        </p14:section>
        <p14:section name="MySQL Provisioning" id="{08762E7D-EFB4-472D-8267-EA2AFEE4ED51}">
          <p14:sldIdLst>
            <p14:sldId id="298"/>
            <p14:sldId id="299"/>
            <p14:sldId id="300"/>
            <p14:sldId id="301"/>
            <p14:sldId id="302"/>
            <p14:sldId id="303"/>
          </p14:sldIdLst>
        </p14:section>
        <p14:section name="MySQL Shell Parsing" id="{B0BA98BB-5623-4A8E-B5DF-0A410D7C0D4E}">
          <p14:sldIdLst>
            <p14:sldId id="304"/>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lane Richardson" initials="JR" lastIdx="1" clrIdx="0">
    <p:extLst>
      <p:ext uri="{19B8F6BF-5375-455C-9EA6-DF929625EA0E}">
        <p15:presenceInfo xmlns:p15="http://schemas.microsoft.com/office/powerpoint/2012/main" userId="a427a636329572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3560-685A-4FB9-9755-8F6DA9A5FD4A}" v="466" dt="2020-11-19T02:48:40.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07" d="100"/>
          <a:sy n="107" d="100"/>
        </p:scale>
        <p:origin x="200" y="5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p:cNvSpPr txBox="1"/>
          <p:nvPr userDrawn="1"/>
        </p:nvSpPr>
        <p:spPr>
          <a:xfrm>
            <a:off x="609111" y="378351"/>
            <a:ext cx="29722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CIT 225</a:t>
            </a:r>
          </a:p>
        </p:txBody>
      </p:sp>
    </p:spTree>
    <p:extLst>
      <p:ext uri="{BB962C8B-B14F-4D97-AF65-F5344CB8AC3E}">
        <p14:creationId xmlns:p14="http://schemas.microsoft.com/office/powerpoint/2010/main" val="262923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52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19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67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6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44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7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2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26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Tree>
    <p:extLst>
      <p:ext uri="{BB962C8B-B14F-4D97-AF65-F5344CB8AC3E}">
        <p14:creationId xmlns:p14="http://schemas.microsoft.com/office/powerpoint/2010/main" val="11120293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cd/E17952_01/mysql-shell-8.0-en/mysql-shell-8.0-en.pdf"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docs.oracle.com/cd/E17952_01/mysql-shell-8.0-en/mysql-shell-8.0-en.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60599"/>
            <a:ext cx="9144000" cy="1249363"/>
          </a:xfrm>
        </p:spPr>
        <p:txBody>
          <a:bodyPr>
            <a:normAutofit fontScale="90000"/>
          </a:bodyPr>
          <a:lstStyle/>
          <a:p>
            <a:r>
              <a:rPr lang="en-US" sz="8800" dirty="0">
                <a:solidFill>
                  <a:schemeClr val="accent5">
                    <a:lumMod val="50000"/>
                  </a:schemeClr>
                </a:solidFill>
              </a:rPr>
              <a:t>Learning SQL</a:t>
            </a:r>
          </a:p>
        </p:txBody>
      </p:sp>
      <p:sp>
        <p:nvSpPr>
          <p:cNvPr id="3" name="Subtitle 2"/>
          <p:cNvSpPr>
            <a:spLocks noGrp="1"/>
          </p:cNvSpPr>
          <p:nvPr>
            <p:ph type="subTitle" idx="1"/>
          </p:nvPr>
        </p:nvSpPr>
        <p:spPr>
          <a:xfrm>
            <a:off x="2057400" y="3602038"/>
            <a:ext cx="9144000" cy="639762"/>
          </a:xfrm>
        </p:spPr>
        <p:txBody>
          <a:bodyPr>
            <a:normAutofit/>
          </a:bodyPr>
          <a:lstStyle/>
          <a:p>
            <a:r>
              <a:rPr lang="en-US" sz="3600" dirty="0">
                <a:solidFill>
                  <a:schemeClr val="accent5">
                    <a:lumMod val="50000"/>
                  </a:schemeClr>
                </a:solidFill>
              </a:rPr>
              <a:t>Chapter 1 – A Little Background</a:t>
            </a:r>
          </a:p>
        </p:txBody>
      </p:sp>
      <p:sp>
        <p:nvSpPr>
          <p:cNvPr id="6" name="TextBox 5"/>
          <p:cNvSpPr txBox="1"/>
          <p:nvPr/>
        </p:nvSpPr>
        <p:spPr>
          <a:xfrm>
            <a:off x="2308833" y="6228694"/>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130607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3"/>
            <a:ext cx="9144000" cy="8791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Insert</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708572"/>
            <a:ext cx="10019211" cy="3066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SQL schema language is used to insert a row into the database.</a:t>
            </a: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sz="1800" dirty="0">
                <a:solidFill>
                  <a:schemeClr val="accent5">
                    <a:lumMod val="50000"/>
                  </a:schemeClr>
                </a:solidFill>
                <a:latin typeface="Courier New" panose="02070309020205020404" pitchFamily="49" charset="0"/>
                <a:cs typeface="Courier New" panose="02070309020205020404" pitchFamily="49" charset="0"/>
              </a:rPr>
              <a:t>INSERT INTO corporation (</a:t>
            </a:r>
            <a:r>
              <a:rPr lang="en-US" sz="1800" dirty="0" err="1">
                <a:solidFill>
                  <a:schemeClr val="accent5">
                    <a:lumMod val="50000"/>
                  </a:schemeClr>
                </a:solidFill>
                <a:latin typeface="Courier New" panose="02070309020205020404" pitchFamily="49" charset="0"/>
                <a:cs typeface="Courier New" panose="02070309020205020404" pitchFamily="49" charset="0"/>
              </a:rPr>
              <a:t>corp_id</a:t>
            </a:r>
            <a:r>
              <a:rPr lang="en-US" sz="1800" dirty="0">
                <a:solidFill>
                  <a:schemeClr val="accent5">
                    <a:lumMod val="50000"/>
                  </a:schemeClr>
                </a:solidFill>
                <a:latin typeface="Courier New" panose="02070309020205020404" pitchFamily="49" charset="0"/>
                <a:cs typeface="Courier New" panose="02070309020205020404" pitchFamily="49" charset="0"/>
              </a:rPr>
              <a:t>, name)</a:t>
            </a:r>
          </a:p>
          <a:p>
            <a:pPr marL="457200" lvl="1" indent="0">
              <a:buFont typeface="Arial" panose="020B0604020202020204" pitchFamily="34" charset="0"/>
              <a:buNone/>
            </a:pPr>
            <a:r>
              <a:rPr lang="en-US" sz="1800" dirty="0">
                <a:solidFill>
                  <a:schemeClr val="accent5">
                    <a:lumMod val="50000"/>
                  </a:schemeClr>
                </a:solidFill>
                <a:latin typeface="Courier New" panose="02070309020205020404" pitchFamily="49" charset="0"/>
                <a:cs typeface="Courier New" panose="02070309020205020404" pitchFamily="49" charset="0"/>
              </a:rPr>
              <a:t>VALUES (27, ‘Acme </a:t>
            </a:r>
            <a:r>
              <a:rPr lang="en-US" sz="1800" dirty="0" err="1">
                <a:solidFill>
                  <a:schemeClr val="accent5">
                    <a:lumMod val="50000"/>
                  </a:schemeClr>
                </a:solidFill>
                <a:latin typeface="Courier New" panose="02070309020205020404" pitchFamily="49" charset="0"/>
                <a:cs typeface="Courier New" panose="02070309020205020404" pitchFamily="49" charset="0"/>
              </a:rPr>
              <a:t>Papre</a:t>
            </a:r>
            <a:r>
              <a:rPr lang="en-US" sz="1800" dirty="0">
                <a:solidFill>
                  <a:schemeClr val="accent5">
                    <a:lumMod val="50000"/>
                  </a:schemeClr>
                </a:solidFill>
                <a:latin typeface="Courier New" panose="02070309020205020404" pitchFamily="49" charset="0"/>
                <a:cs typeface="Courier New" panose="02070309020205020404" pitchFamily="49" charset="0"/>
              </a:rPr>
              <a:t> Corporation’);</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adds a row to the </a:t>
            </a:r>
            <a:r>
              <a:rPr lang="en-US" sz="2400" dirty="0">
                <a:solidFill>
                  <a:schemeClr val="accent5">
                    <a:lumMod val="50000"/>
                  </a:schemeClr>
                </a:solidFill>
                <a:latin typeface="Courier New" panose="02070309020205020404" pitchFamily="49" charset="0"/>
                <a:cs typeface="Courier New" panose="02070309020205020404" pitchFamily="49" charset="0"/>
              </a:rPr>
              <a:t>corporation</a:t>
            </a:r>
            <a:r>
              <a:rPr lang="en-US" sz="2400" dirty="0">
                <a:solidFill>
                  <a:schemeClr val="accent5">
                    <a:lumMod val="50000"/>
                  </a:schemeClr>
                </a:solidFill>
                <a:cs typeface="Courier New" panose="02070309020205020404" pitchFamily="49" charset="0"/>
              </a:rPr>
              <a:t> table with the value </a:t>
            </a:r>
            <a:r>
              <a:rPr lang="en-US" sz="2400" dirty="0">
                <a:solidFill>
                  <a:schemeClr val="accent5">
                    <a:lumMod val="50000"/>
                  </a:schemeClr>
                </a:solidFill>
                <a:latin typeface="Courier New" panose="02070309020205020404" pitchFamily="49" charset="0"/>
                <a:cs typeface="Courier New" panose="02070309020205020404" pitchFamily="49" charset="0"/>
              </a:rPr>
              <a:t>27</a:t>
            </a:r>
            <a:r>
              <a:rPr lang="en-US" sz="2400" dirty="0">
                <a:solidFill>
                  <a:schemeClr val="accent5">
                    <a:lumMod val="50000"/>
                  </a:schemeClr>
                </a:solidFill>
                <a:cs typeface="Courier New" panose="02070309020205020404" pitchFamily="49" charset="0"/>
              </a:rPr>
              <a:t> for the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a:solidFill>
                  <a:schemeClr val="accent5">
                    <a:lumMod val="50000"/>
                  </a:schemeClr>
                </a:solidFill>
                <a:cs typeface="Courier New" panose="02070309020205020404" pitchFamily="49" charset="0"/>
              </a:rPr>
              <a:t>column and the value </a:t>
            </a:r>
            <a:r>
              <a:rPr lang="en-US" sz="2400" dirty="0">
                <a:solidFill>
                  <a:schemeClr val="accent5">
                    <a:lumMod val="50000"/>
                  </a:schemeClr>
                </a:solidFill>
                <a:latin typeface="Courier New" panose="02070309020205020404" pitchFamily="49" charset="0"/>
                <a:cs typeface="Courier New" panose="02070309020205020404" pitchFamily="49" charset="0"/>
              </a:rPr>
              <a:t>Acme Paper Corporation</a:t>
            </a:r>
            <a:r>
              <a:rPr lang="en-US" sz="2400" dirty="0">
                <a:solidFill>
                  <a:schemeClr val="accent5">
                    <a:lumMod val="50000"/>
                  </a:schemeClr>
                </a:solidFill>
                <a:cs typeface="Courier New" panose="02070309020205020404" pitchFamily="49" charset="0"/>
              </a:rPr>
              <a:t> for the </a:t>
            </a:r>
            <a:r>
              <a:rPr lang="en-US" sz="2400" dirty="0">
                <a:solidFill>
                  <a:schemeClr val="accent5">
                    <a:lumMod val="50000"/>
                  </a:schemeClr>
                </a:solidFill>
                <a:latin typeface="Courier New" panose="02070309020205020404" pitchFamily="49" charset="0"/>
                <a:cs typeface="Courier New" panose="02070309020205020404" pitchFamily="49" charset="0"/>
              </a:rPr>
              <a:t>name</a:t>
            </a:r>
            <a:r>
              <a:rPr lang="en-US" sz="2400" dirty="0">
                <a:solidFill>
                  <a:schemeClr val="accent5">
                    <a:lumMod val="50000"/>
                  </a:schemeClr>
                </a:solidFill>
                <a:cs typeface="Courier New" panose="02070309020205020404" pitchFamily="49" charset="0"/>
              </a:rPr>
              <a:t> column</a:t>
            </a: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 13</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5548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C871-642D-4364-B6CB-8736006E88BE}"/>
              </a:ext>
            </a:extLst>
          </p:cNvPr>
          <p:cNvSpPr txBox="1">
            <a:spLocks/>
          </p:cNvSpPr>
          <p:nvPr/>
        </p:nvSpPr>
        <p:spPr>
          <a:xfrm>
            <a:off x="762000" y="685801"/>
            <a:ext cx="9144000" cy="8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Update</a:t>
            </a:r>
          </a:p>
        </p:txBody>
      </p:sp>
      <p:sp>
        <p:nvSpPr>
          <p:cNvPr id="3" name="Content Placeholder 2">
            <a:extLst>
              <a:ext uri="{FF2B5EF4-FFF2-40B4-BE49-F238E27FC236}">
                <a16:creationId xmlns:a16="http://schemas.microsoft.com/office/drawing/2014/main" id="{338649F8-DEC6-45BF-AFDE-AFF6C343F35D}"/>
              </a:ext>
            </a:extLst>
          </p:cNvPr>
          <p:cNvSpPr txBox="1">
            <a:spLocks/>
          </p:cNvSpPr>
          <p:nvPr/>
        </p:nvSpPr>
        <p:spPr>
          <a:xfrm>
            <a:off x="762000" y="1758949"/>
            <a:ext cx="10668000" cy="1809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Whoops! “Paper” was spelled wrong. To fix it:</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UPDATE corporation</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SET name = ‘Acme Paper Corporation’</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WHERE </a:t>
            </a:r>
            <a:r>
              <a:rPr lang="en-US" sz="2000" dirty="0" err="1">
                <a:solidFill>
                  <a:schemeClr val="accent5">
                    <a:lumMod val="50000"/>
                  </a:schemeClr>
                </a:solidFill>
                <a:latin typeface="Courier New" panose="02070309020205020404" pitchFamily="49" charset="0"/>
                <a:cs typeface="Courier New" panose="02070309020205020404" pitchFamily="49" charset="0"/>
              </a:rPr>
              <a:t>corp_id</a:t>
            </a:r>
            <a:r>
              <a:rPr lang="en-US" sz="2000" dirty="0">
                <a:solidFill>
                  <a:schemeClr val="accent5">
                    <a:lumMod val="50000"/>
                  </a:schemeClr>
                </a:solidFill>
                <a:latin typeface="Courier New" panose="02070309020205020404" pitchFamily="49" charset="0"/>
                <a:cs typeface="Courier New" panose="02070309020205020404" pitchFamily="49" charset="0"/>
              </a:rPr>
              <a:t> = 27;</a:t>
            </a: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13</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54397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85B3-72B9-4C2B-A5C3-0CBF6A99259C}"/>
              </a:ext>
            </a:extLst>
          </p:cNvPr>
          <p:cNvSpPr txBox="1">
            <a:spLocks/>
          </p:cNvSpPr>
          <p:nvPr/>
        </p:nvSpPr>
        <p:spPr>
          <a:xfrm>
            <a:off x="762000" y="7112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Points to Remember:</a:t>
            </a:r>
          </a:p>
        </p:txBody>
      </p:sp>
      <p:sp>
        <p:nvSpPr>
          <p:cNvPr id="3" name="Content Placeholder 2">
            <a:extLst>
              <a:ext uri="{FF2B5EF4-FFF2-40B4-BE49-F238E27FC236}">
                <a16:creationId xmlns:a16="http://schemas.microsoft.com/office/drawing/2014/main" id="{9F882FFC-E5E9-466C-9C5F-829901F643FD}"/>
              </a:ext>
            </a:extLst>
          </p:cNvPr>
          <p:cNvSpPr txBox="1">
            <a:spLocks/>
          </p:cNvSpPr>
          <p:nvPr/>
        </p:nvSpPr>
        <p:spPr>
          <a:xfrm>
            <a:off x="762000" y="1905233"/>
            <a:ext cx="10668000" cy="33779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Relational databases are tables related by primary and foreign (redundant) column values.</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schema statements define structures that are stored in the data dictionary</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data statements manipulate table data</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data statements also select data into temporary tables or result sets</a:t>
            </a:r>
            <a:endParaRPr lang="en-US" sz="2400">
              <a:solidFill>
                <a:schemeClr val="accent5">
                  <a:lumMod val="50000"/>
                </a:schemeClr>
              </a:solidFill>
              <a:ea typeface="Calibri" panose="020F0502020204030204" pitchFamily="34" charset="0"/>
              <a:cs typeface="Times New Roman" panose="02020603050405020304" pitchFamily="18" charset="0"/>
            </a:endParaRPr>
          </a:p>
          <a:p>
            <a:endParaRPr lang="en-US">
              <a:solidFill>
                <a:schemeClr val="accent5">
                  <a:lumMod val="50000"/>
                </a:schemeClr>
              </a:solidFill>
            </a:endParaRPr>
          </a:p>
          <a:p>
            <a:pPr marL="0" indent="0">
              <a:buFont typeface="Arial" panose="020B0604020202020204" pitchFamily="34" charset="0"/>
              <a:buNone/>
            </a:pPr>
            <a:endParaRPr lang="en-US">
              <a:solidFill>
                <a:schemeClr val="accent5">
                  <a:lumMod val="50000"/>
                </a:schemeClr>
              </a:solidFill>
            </a:endParaRPr>
          </a:p>
          <a:p>
            <a:pPr marL="0" indent="0">
              <a:buFont typeface="Arial" panose="020B0604020202020204" pitchFamily="34" charset="0"/>
              <a:buNone/>
            </a:pPr>
            <a:endParaRPr lang="en-US" dirty="0">
              <a:solidFill>
                <a:schemeClr val="accent5">
                  <a:lumMod val="50000"/>
                </a:schemeClr>
              </a:solidFill>
            </a:endParaRP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68768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84385" y="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pic>
        <p:nvPicPr>
          <p:cNvPr id="3" name="Picture 2">
            <a:extLst>
              <a:ext uri="{FF2B5EF4-FFF2-40B4-BE49-F238E27FC236}">
                <a16:creationId xmlns:a16="http://schemas.microsoft.com/office/drawing/2014/main" id="{7020F24C-20AC-458C-B61A-48C6100B5F04}"/>
              </a:ext>
            </a:extLst>
          </p:cNvPr>
          <p:cNvPicPr>
            <a:picLocks noChangeAspect="1"/>
          </p:cNvPicPr>
          <p:nvPr/>
        </p:nvPicPr>
        <p:blipFill>
          <a:blip r:embed="rId2"/>
          <a:stretch>
            <a:fillRect/>
          </a:stretch>
        </p:blipFill>
        <p:spPr>
          <a:xfrm>
            <a:off x="5953180" y="966524"/>
            <a:ext cx="3676206" cy="2712619"/>
          </a:xfrm>
          <a:prstGeom prst="rect">
            <a:avLst/>
          </a:prstGeom>
        </p:spPr>
      </p:pic>
      <p:sp>
        <p:nvSpPr>
          <p:cNvPr id="4" name="TextBox 3">
            <a:extLst>
              <a:ext uri="{FF2B5EF4-FFF2-40B4-BE49-F238E27FC236}">
                <a16:creationId xmlns:a16="http://schemas.microsoft.com/office/drawing/2014/main" id="{D5B37E4C-4112-469D-A0FF-EE9B3C79DF94}"/>
              </a:ext>
            </a:extLst>
          </p:cNvPr>
          <p:cNvSpPr txBox="1"/>
          <p:nvPr/>
        </p:nvSpPr>
        <p:spPr>
          <a:xfrm>
            <a:off x="484385" y="1584169"/>
            <a:ext cx="5412259" cy="1477328"/>
          </a:xfrm>
          <a:prstGeom prst="rect">
            <a:avLst/>
          </a:prstGeom>
          <a:noFill/>
        </p:spPr>
        <p:txBody>
          <a:bodyPr wrap="square" rtlCol="0">
            <a:spAutoFit/>
          </a:bodyPr>
          <a:lstStyle/>
          <a:p>
            <a:r>
              <a:rPr lang="en-US" dirty="0">
                <a:solidFill>
                  <a:schemeClr val="accent5">
                    <a:lumMod val="50000"/>
                  </a:schemeClr>
                </a:solidFill>
              </a:rPr>
              <a:t>1. </a:t>
            </a:r>
            <a:r>
              <a:rPr lang="en-US" b="0" i="0" dirty="0">
                <a:solidFill>
                  <a:schemeClr val="accent5">
                    <a:lumMod val="50000"/>
                  </a:schemeClr>
                </a:solidFill>
                <a:effectLst/>
              </a:rPr>
              <a:t>The first thing you need to do is grant privileges to allow the MySQL Installer application to work in Windows 10. Click the </a:t>
            </a:r>
            <a:r>
              <a:rPr lang="en-US" b="0" i="1" dirty="0">
                <a:solidFill>
                  <a:schemeClr val="accent5">
                    <a:lumMod val="50000"/>
                  </a:schemeClr>
                </a:solidFill>
                <a:effectLst/>
              </a:rPr>
              <a:t>Yes</a:t>
            </a:r>
            <a:r>
              <a:rPr lang="en-US" b="0" i="0" dirty="0">
                <a:solidFill>
                  <a:schemeClr val="accent5">
                    <a:lumMod val="50000"/>
                  </a:schemeClr>
                </a:solidFill>
                <a:effectLst/>
              </a:rPr>
              <a:t> button to authorize the </a:t>
            </a:r>
            <a:r>
              <a:rPr lang="en-US" b="0" i="1" dirty="0">
                <a:solidFill>
                  <a:schemeClr val="accent5">
                    <a:lumMod val="50000"/>
                  </a:schemeClr>
                </a:solidFill>
                <a:effectLst/>
              </a:rPr>
              <a:t>MySQL Installer</a:t>
            </a:r>
            <a:r>
              <a:rPr lang="en-US" b="0" i="0" dirty="0">
                <a:solidFill>
                  <a:schemeClr val="accent5">
                    <a:lumMod val="50000"/>
                  </a:schemeClr>
                </a:solidFill>
                <a:effectLst/>
              </a:rPr>
              <a:t> to run.</a:t>
            </a:r>
          </a:p>
          <a:p>
            <a:endParaRPr lang="en-US" dirty="0"/>
          </a:p>
        </p:txBody>
      </p:sp>
      <p:pic>
        <p:nvPicPr>
          <p:cNvPr id="5" name="Picture 4">
            <a:extLst>
              <a:ext uri="{FF2B5EF4-FFF2-40B4-BE49-F238E27FC236}">
                <a16:creationId xmlns:a16="http://schemas.microsoft.com/office/drawing/2014/main" id="{42096A66-C40B-4224-805B-39FCEB25D5D2}"/>
              </a:ext>
            </a:extLst>
          </p:cNvPr>
          <p:cNvPicPr>
            <a:picLocks noChangeAspect="1"/>
          </p:cNvPicPr>
          <p:nvPr/>
        </p:nvPicPr>
        <p:blipFill>
          <a:blip r:embed="rId3"/>
          <a:stretch>
            <a:fillRect/>
          </a:stretch>
        </p:blipFill>
        <p:spPr>
          <a:xfrm>
            <a:off x="5953180" y="3955313"/>
            <a:ext cx="3676205" cy="2683630"/>
          </a:xfrm>
          <a:prstGeom prst="rect">
            <a:avLst/>
          </a:prstGeom>
        </p:spPr>
      </p:pic>
      <p:sp>
        <p:nvSpPr>
          <p:cNvPr id="6" name="TextBox 5">
            <a:extLst>
              <a:ext uri="{FF2B5EF4-FFF2-40B4-BE49-F238E27FC236}">
                <a16:creationId xmlns:a16="http://schemas.microsoft.com/office/drawing/2014/main" id="{95E1A6BC-6015-471B-B251-A0CE73B00E21}"/>
              </a:ext>
            </a:extLst>
          </p:cNvPr>
          <p:cNvSpPr txBox="1"/>
          <p:nvPr/>
        </p:nvSpPr>
        <p:spPr>
          <a:xfrm>
            <a:off x="484385" y="4558464"/>
            <a:ext cx="5412259" cy="1477328"/>
          </a:xfrm>
          <a:prstGeom prst="rect">
            <a:avLst/>
          </a:prstGeom>
          <a:noFill/>
        </p:spPr>
        <p:txBody>
          <a:bodyPr wrap="square" rtlCol="0">
            <a:spAutoFit/>
          </a:bodyPr>
          <a:lstStyle/>
          <a:p>
            <a:r>
              <a:rPr lang="en-US" dirty="0">
                <a:solidFill>
                  <a:schemeClr val="accent5">
                    <a:lumMod val="50000"/>
                  </a:schemeClr>
                </a:solidFill>
              </a:rPr>
              <a:t>2. </a:t>
            </a:r>
            <a:r>
              <a:rPr lang="en-US" b="0" i="0" dirty="0">
                <a:solidFill>
                  <a:schemeClr val="accent5">
                    <a:lumMod val="50000"/>
                  </a:schemeClr>
                </a:solidFill>
                <a:effectLst/>
              </a:rPr>
              <a:t>The next thing you need to do is grant privileges to allow the MySQL Installer Launcher application to work in Windows 10. Click the </a:t>
            </a:r>
            <a:r>
              <a:rPr lang="en-US" b="0" i="1" dirty="0">
                <a:solidFill>
                  <a:schemeClr val="accent5">
                    <a:lumMod val="50000"/>
                  </a:schemeClr>
                </a:solidFill>
                <a:effectLst/>
              </a:rPr>
              <a:t>Yes</a:t>
            </a:r>
            <a:r>
              <a:rPr lang="en-US" b="0" i="0" dirty="0">
                <a:solidFill>
                  <a:schemeClr val="accent5">
                    <a:lumMod val="50000"/>
                  </a:schemeClr>
                </a:solidFill>
                <a:effectLst/>
              </a:rPr>
              <a:t> button to authorize the </a:t>
            </a:r>
            <a:r>
              <a:rPr lang="en-US" b="0" i="1" dirty="0">
                <a:solidFill>
                  <a:schemeClr val="accent5">
                    <a:lumMod val="50000"/>
                  </a:schemeClr>
                </a:solidFill>
                <a:effectLst/>
              </a:rPr>
              <a:t>MySQL Installer</a:t>
            </a:r>
            <a:r>
              <a:rPr lang="en-US" b="0" i="0" dirty="0">
                <a:solidFill>
                  <a:schemeClr val="accent5">
                    <a:lumMod val="50000"/>
                  </a:schemeClr>
                </a:solidFill>
                <a:effectLst/>
              </a:rPr>
              <a:t> to run.</a:t>
            </a:r>
          </a:p>
          <a:p>
            <a:endParaRPr lang="en-US" dirty="0"/>
          </a:p>
        </p:txBody>
      </p:sp>
    </p:spTree>
    <p:extLst>
      <p:ext uri="{BB962C8B-B14F-4D97-AF65-F5344CB8AC3E}">
        <p14:creationId xmlns:p14="http://schemas.microsoft.com/office/powerpoint/2010/main" val="91209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0" y="-713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414601"/>
            <a:ext cx="5412259" cy="1754326"/>
          </a:xfrm>
          <a:prstGeom prst="rect">
            <a:avLst/>
          </a:prstGeom>
          <a:noFill/>
        </p:spPr>
        <p:txBody>
          <a:bodyPr wrap="square" rtlCol="0">
            <a:spAutoFit/>
          </a:bodyPr>
          <a:lstStyle/>
          <a:p>
            <a:pPr algn="l"/>
            <a:r>
              <a:rPr lang="en-US" dirty="0">
                <a:solidFill>
                  <a:schemeClr val="accent5">
                    <a:lumMod val="50000"/>
                  </a:schemeClr>
                </a:solidFill>
              </a:rPr>
              <a:t>3. </a:t>
            </a:r>
            <a:r>
              <a:rPr lang="en-US" b="0" i="0" dirty="0">
                <a:solidFill>
                  <a:schemeClr val="accent5">
                    <a:lumMod val="50000"/>
                  </a:schemeClr>
                </a:solidFill>
                <a:effectLst/>
              </a:rPr>
              <a:t>Now you start the install by choosing a setup type. As a rule, I recommend you install the Developer Default. It is the default selection and preselected for you. Click the </a:t>
            </a:r>
            <a:r>
              <a:rPr lang="en-US" b="0" i="1" dirty="0">
                <a:solidFill>
                  <a:schemeClr val="accent5">
                    <a:lumMod val="50000"/>
                  </a:schemeClr>
                </a:solidFill>
                <a:effectLst/>
              </a:rPr>
              <a:t>Next</a:t>
            </a:r>
            <a:r>
              <a:rPr lang="en-US" b="0" i="0" dirty="0">
                <a:solidFill>
                  <a:schemeClr val="accent5">
                    <a:lumMod val="50000"/>
                  </a:schemeClr>
                </a:solidFill>
                <a:effectLst/>
              </a:rPr>
              <a:t> button to verify that you can install what you’ve selected.</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360817" y="4125460"/>
            <a:ext cx="5412259" cy="2308324"/>
          </a:xfrm>
          <a:prstGeom prst="rect">
            <a:avLst/>
          </a:prstGeom>
          <a:noFill/>
        </p:spPr>
        <p:txBody>
          <a:bodyPr wrap="square" rtlCol="0">
            <a:spAutoFit/>
          </a:bodyPr>
          <a:lstStyle/>
          <a:p>
            <a:pPr algn="l">
              <a:buFont typeface="+mj-lt"/>
              <a:buAutoNum type="arabicPeriod" startAt="4"/>
            </a:pPr>
            <a:r>
              <a:rPr lang="en-US" b="0" i="0" dirty="0">
                <a:solidFill>
                  <a:schemeClr val="accent5">
                    <a:lumMod val="50000"/>
                  </a:schemeClr>
                </a:solidFill>
                <a:effectLst/>
              </a:rPr>
              <a:t> The next workflow step checks requirements and lists any unmet requirements. The workflow lists the requirements for MySQL for Excel 1.3.8 as unmet because Microsoft Excel is not installed. Click the </a:t>
            </a:r>
            <a:r>
              <a:rPr lang="en-US" b="0" i="1" dirty="0">
                <a:solidFill>
                  <a:schemeClr val="accent5">
                    <a:lumMod val="50000"/>
                  </a:schemeClr>
                </a:solidFill>
                <a:effectLst/>
              </a:rPr>
              <a:t>Next</a:t>
            </a:r>
            <a:r>
              <a:rPr lang="en-US" b="0" i="0" dirty="0">
                <a:solidFill>
                  <a:schemeClr val="accent5">
                    <a:lumMod val="50000"/>
                  </a:schemeClr>
                </a:solidFill>
                <a:effectLst/>
              </a:rPr>
              <a:t> button when there are no unmet requirements in the list. Click the </a:t>
            </a:r>
            <a:r>
              <a:rPr lang="en-US" b="0" i="1" dirty="0">
                <a:solidFill>
                  <a:schemeClr val="accent5">
                    <a:lumMod val="50000"/>
                  </a:schemeClr>
                </a:solidFill>
                <a:effectLst/>
              </a:rPr>
              <a:t>Back</a:t>
            </a:r>
            <a:r>
              <a:rPr lang="en-US" b="0" i="0" dirty="0">
                <a:solidFill>
                  <a:schemeClr val="accent5">
                    <a:lumMod val="50000"/>
                  </a:schemeClr>
                </a:solidFill>
                <a:effectLst/>
              </a:rPr>
              <a:t> button to remove MySQL for Excel 1.3.8 from the setup selection.</a:t>
            </a:r>
          </a:p>
          <a:p>
            <a:endParaRPr lang="en-US" dirty="0"/>
          </a:p>
        </p:txBody>
      </p:sp>
      <p:pic>
        <p:nvPicPr>
          <p:cNvPr id="7" name="Picture 6">
            <a:extLst>
              <a:ext uri="{FF2B5EF4-FFF2-40B4-BE49-F238E27FC236}">
                <a16:creationId xmlns:a16="http://schemas.microsoft.com/office/drawing/2014/main" id="{DFA1452E-718D-4D47-B0A7-8A8187E3B3B3}"/>
              </a:ext>
            </a:extLst>
          </p:cNvPr>
          <p:cNvPicPr>
            <a:picLocks noChangeAspect="1"/>
          </p:cNvPicPr>
          <p:nvPr/>
        </p:nvPicPr>
        <p:blipFill>
          <a:blip r:embed="rId2"/>
          <a:stretch>
            <a:fillRect/>
          </a:stretch>
        </p:blipFill>
        <p:spPr>
          <a:xfrm>
            <a:off x="5963063" y="907505"/>
            <a:ext cx="3675025" cy="2768519"/>
          </a:xfrm>
          <a:prstGeom prst="rect">
            <a:avLst/>
          </a:prstGeom>
        </p:spPr>
      </p:pic>
      <p:pic>
        <p:nvPicPr>
          <p:cNvPr id="8" name="Picture 7">
            <a:extLst>
              <a:ext uri="{FF2B5EF4-FFF2-40B4-BE49-F238E27FC236}">
                <a16:creationId xmlns:a16="http://schemas.microsoft.com/office/drawing/2014/main" id="{7966FD12-9EEB-4919-BEC3-4928A242CB30}"/>
              </a:ext>
            </a:extLst>
          </p:cNvPr>
          <p:cNvPicPr>
            <a:picLocks noChangeAspect="1"/>
          </p:cNvPicPr>
          <p:nvPr/>
        </p:nvPicPr>
        <p:blipFill>
          <a:blip r:embed="rId3"/>
          <a:stretch>
            <a:fillRect/>
          </a:stretch>
        </p:blipFill>
        <p:spPr>
          <a:xfrm>
            <a:off x="5963064" y="3895363"/>
            <a:ext cx="3675024" cy="2768518"/>
          </a:xfrm>
          <a:prstGeom prst="rect">
            <a:avLst/>
          </a:prstGeom>
        </p:spPr>
      </p:pic>
    </p:spTree>
    <p:extLst>
      <p:ext uri="{BB962C8B-B14F-4D97-AF65-F5344CB8AC3E}">
        <p14:creationId xmlns:p14="http://schemas.microsoft.com/office/powerpoint/2010/main" val="270341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0500" y="1709883"/>
            <a:ext cx="5412259" cy="1200329"/>
          </a:xfrm>
          <a:prstGeom prst="rect">
            <a:avLst/>
          </a:prstGeom>
          <a:noFill/>
        </p:spPr>
        <p:txBody>
          <a:bodyPr wrap="square" rtlCol="0">
            <a:spAutoFit/>
          </a:bodyPr>
          <a:lstStyle/>
          <a:p>
            <a:pPr algn="l">
              <a:buFont typeface="+mj-lt"/>
              <a:buAutoNum type="arabicPeriod" startAt="5"/>
            </a:pPr>
            <a:r>
              <a:rPr lang="en-US" b="0" i="0" dirty="0">
                <a:solidFill>
                  <a:schemeClr val="accent5">
                    <a:lumMod val="50000"/>
                  </a:schemeClr>
                </a:solidFill>
                <a:effectLst/>
              </a:rPr>
              <a:t> Returning to the setup type workflow, you should select the </a:t>
            </a:r>
            <a:r>
              <a:rPr lang="en-US" b="0" i="1" dirty="0">
                <a:solidFill>
                  <a:schemeClr val="accent5">
                    <a:lumMod val="50000"/>
                  </a:schemeClr>
                </a:solidFill>
                <a:effectLst/>
              </a:rPr>
              <a:t>Custom</a:t>
            </a:r>
            <a:r>
              <a:rPr lang="en-US" b="0" i="0" dirty="0">
                <a:solidFill>
                  <a:schemeClr val="accent5">
                    <a:lumMod val="50000"/>
                  </a:schemeClr>
                </a:solidFill>
                <a:effectLst/>
              </a:rPr>
              <a:t> radio button.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view the list of selected types.</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55732"/>
            <a:ext cx="5412259" cy="1200329"/>
          </a:xfrm>
          <a:prstGeom prst="rect">
            <a:avLst/>
          </a:prstGeom>
          <a:noFill/>
        </p:spPr>
        <p:txBody>
          <a:bodyPr wrap="square" rtlCol="0">
            <a:spAutoFit/>
          </a:bodyPr>
          <a:lstStyle/>
          <a:p>
            <a:pPr algn="l">
              <a:buFont typeface="+mj-lt"/>
              <a:buAutoNum type="arabicPeriod" startAt="6"/>
            </a:pPr>
            <a:r>
              <a:rPr lang="en-US" b="0" i="0" dirty="0">
                <a:solidFill>
                  <a:schemeClr val="accent5">
                    <a:lumMod val="50000"/>
                  </a:schemeClr>
                </a:solidFill>
                <a:effectLst/>
              </a:rPr>
              <a:t> Use the green arrow pointing to the left to remove MySQL for Excel 1.3.8 from the list.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to install the selected MySQL libraries.</a:t>
            </a:r>
          </a:p>
        </p:txBody>
      </p:sp>
      <p:pic>
        <p:nvPicPr>
          <p:cNvPr id="1026" name="Picture 2">
            <a:extLst>
              <a:ext uri="{FF2B5EF4-FFF2-40B4-BE49-F238E27FC236}">
                <a16:creationId xmlns:a16="http://schemas.microsoft.com/office/drawing/2014/main" id="{191B5D14-C817-452D-BF21-EA8E9B6B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760" y="925422"/>
            <a:ext cx="3675025" cy="2769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E5D0F0-DC38-4B32-AC0D-6B0C0E787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759" y="3871272"/>
            <a:ext cx="3675025" cy="276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7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717418"/>
            <a:ext cx="5412259" cy="1200329"/>
          </a:xfrm>
          <a:prstGeom prst="rect">
            <a:avLst/>
          </a:prstGeom>
          <a:noFill/>
        </p:spPr>
        <p:txBody>
          <a:bodyPr wrap="square" rtlCol="0">
            <a:spAutoFit/>
          </a:bodyPr>
          <a:lstStyle/>
          <a:p>
            <a:pPr algn="l">
              <a:buFont typeface="+mj-lt"/>
              <a:buAutoNum type="arabicPeriod" startAt="7"/>
            </a:pPr>
            <a:r>
              <a:rPr lang="en-US" b="0" i="0" dirty="0">
                <a:solidFill>
                  <a:schemeClr val="accent5">
                    <a:lumMod val="50000"/>
                  </a:schemeClr>
                </a:solidFill>
                <a:effectLst/>
              </a:rPr>
              <a:t> This dialog will display for several minutes as each of the MySQL Installer modules is. Click the </a:t>
            </a:r>
            <a:r>
              <a:rPr lang="en-US" b="0" i="1" dirty="0">
                <a:solidFill>
                  <a:schemeClr val="accent5">
                    <a:lumMod val="50000"/>
                  </a:schemeClr>
                </a:solidFill>
                <a:effectLst/>
              </a:rPr>
              <a:t>Next</a:t>
            </a:r>
            <a:r>
              <a:rPr lang="en-US" b="0" i="0" dirty="0">
                <a:solidFill>
                  <a:schemeClr val="accent5">
                    <a:lumMod val="50000"/>
                  </a:schemeClr>
                </a:solidFill>
                <a:effectLst/>
              </a:rPr>
              <a:t> button to move forward in the </a:t>
            </a:r>
            <a:r>
              <a:rPr lang="en-US" b="0" i="1" dirty="0">
                <a:solidFill>
                  <a:schemeClr val="accent5">
                    <a:lumMod val="50000"/>
                  </a:schemeClr>
                </a:solidFill>
                <a:effectLst/>
              </a:rPr>
              <a:t>MySQL Installer</a:t>
            </a:r>
            <a:r>
              <a:rPr lang="en-US" b="0" i="0" dirty="0">
                <a:solidFill>
                  <a:schemeClr val="accent5">
                    <a:lumMod val="50000"/>
                  </a:schemeClr>
                </a:solidFill>
                <a:effectLst/>
              </a:rPr>
              <a:t> workflow.</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0" y="4811649"/>
            <a:ext cx="5412259" cy="923330"/>
          </a:xfrm>
          <a:prstGeom prst="rect">
            <a:avLst/>
          </a:prstGeom>
          <a:noFill/>
        </p:spPr>
        <p:txBody>
          <a:bodyPr wrap="square" rtlCol="0">
            <a:spAutoFit/>
          </a:bodyPr>
          <a:lstStyle/>
          <a:p>
            <a:pPr algn="l">
              <a:buFont typeface="+mj-lt"/>
              <a:buAutoNum type="arabicPeriod" startAt="8"/>
            </a:pPr>
            <a:r>
              <a:rPr lang="en-US" b="0" i="0" dirty="0">
                <a:solidFill>
                  <a:schemeClr val="accent5">
                    <a:lumMod val="50000"/>
                  </a:schemeClr>
                </a:solidFill>
                <a:effectLst/>
              </a:rPr>
              <a:t> This dialog qualifies that there are three products to configure.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configuration of these products.</a:t>
            </a:r>
          </a:p>
        </p:txBody>
      </p:sp>
      <p:pic>
        <p:nvPicPr>
          <p:cNvPr id="3" name="Picture 2">
            <a:extLst>
              <a:ext uri="{FF2B5EF4-FFF2-40B4-BE49-F238E27FC236}">
                <a16:creationId xmlns:a16="http://schemas.microsoft.com/office/drawing/2014/main" id="{020FFB29-B5A8-4C48-BB2A-3A114A0EF76B}"/>
              </a:ext>
            </a:extLst>
          </p:cNvPr>
          <p:cNvPicPr>
            <a:picLocks noChangeAspect="1"/>
          </p:cNvPicPr>
          <p:nvPr/>
        </p:nvPicPr>
        <p:blipFill>
          <a:blip r:embed="rId2"/>
          <a:stretch>
            <a:fillRect/>
          </a:stretch>
        </p:blipFill>
        <p:spPr>
          <a:xfrm>
            <a:off x="5953529" y="932957"/>
            <a:ext cx="3675123" cy="2769250"/>
          </a:xfrm>
          <a:prstGeom prst="rect">
            <a:avLst/>
          </a:prstGeom>
        </p:spPr>
      </p:pic>
      <p:pic>
        <p:nvPicPr>
          <p:cNvPr id="5" name="Picture 4">
            <a:extLst>
              <a:ext uri="{FF2B5EF4-FFF2-40B4-BE49-F238E27FC236}">
                <a16:creationId xmlns:a16="http://schemas.microsoft.com/office/drawing/2014/main" id="{6DF9136E-DF80-477B-851F-74580A80D2E9}"/>
              </a:ext>
            </a:extLst>
          </p:cNvPr>
          <p:cNvPicPr>
            <a:picLocks noChangeAspect="1"/>
          </p:cNvPicPr>
          <p:nvPr/>
        </p:nvPicPr>
        <p:blipFill>
          <a:blip r:embed="rId3"/>
          <a:stretch>
            <a:fillRect/>
          </a:stretch>
        </p:blipFill>
        <p:spPr>
          <a:xfrm>
            <a:off x="5953528" y="3886343"/>
            <a:ext cx="3675123" cy="2773943"/>
          </a:xfrm>
          <a:prstGeom prst="rect">
            <a:avLst/>
          </a:prstGeom>
        </p:spPr>
      </p:pic>
    </p:spTree>
    <p:extLst>
      <p:ext uri="{BB962C8B-B14F-4D97-AF65-F5344CB8AC3E}">
        <p14:creationId xmlns:p14="http://schemas.microsoft.com/office/powerpoint/2010/main" val="291472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288950"/>
            <a:ext cx="5412259" cy="2031325"/>
          </a:xfrm>
          <a:prstGeom prst="rect">
            <a:avLst/>
          </a:prstGeom>
          <a:noFill/>
        </p:spPr>
        <p:txBody>
          <a:bodyPr wrap="square" rtlCol="0">
            <a:spAutoFit/>
          </a:bodyPr>
          <a:lstStyle/>
          <a:p>
            <a:pPr algn="l">
              <a:buFont typeface="+mj-lt"/>
              <a:buAutoNum type="arabicPeriod" startAt="9"/>
            </a:pPr>
            <a:r>
              <a:rPr lang="en-US" b="0" i="0" dirty="0">
                <a:solidFill>
                  <a:schemeClr val="accent5">
                    <a:lumMod val="50000"/>
                  </a:schemeClr>
                </a:solidFill>
                <a:effectLst/>
              </a:rPr>
              <a:t> This dialog lets you choose between a </a:t>
            </a:r>
            <a:r>
              <a:rPr lang="en-US" b="0" i="1" dirty="0">
                <a:solidFill>
                  <a:schemeClr val="accent5">
                    <a:lumMod val="50000"/>
                  </a:schemeClr>
                </a:solidFill>
                <a:effectLst/>
              </a:rPr>
              <a:t>Standalone MySQL Server / Classic MySQL Replication</a:t>
            </a:r>
            <a:r>
              <a:rPr lang="en-US" b="0" i="0" dirty="0">
                <a:solidFill>
                  <a:schemeClr val="accent5">
                    <a:lumMod val="50000"/>
                  </a:schemeClr>
                </a:solidFill>
                <a:effectLst/>
              </a:rPr>
              <a:t> and </a:t>
            </a:r>
            <a:r>
              <a:rPr lang="en-US" b="0" i="1" dirty="0" err="1">
                <a:solidFill>
                  <a:schemeClr val="accent5">
                    <a:lumMod val="50000"/>
                  </a:schemeClr>
                </a:solidFill>
                <a:effectLst/>
              </a:rPr>
              <a:t>InnoDB</a:t>
            </a:r>
            <a:r>
              <a:rPr lang="en-US" b="0" i="1" dirty="0">
                <a:solidFill>
                  <a:schemeClr val="accent5">
                    <a:lumMod val="50000"/>
                  </a:schemeClr>
                </a:solidFill>
                <a:effectLst/>
              </a:rPr>
              <a:t> Cluster</a:t>
            </a:r>
            <a:r>
              <a:rPr lang="en-US" b="0" i="0" dirty="0">
                <a:solidFill>
                  <a:schemeClr val="accent5">
                    <a:lumMod val="50000"/>
                  </a:schemeClr>
                </a:solidFill>
                <a:effectLst/>
              </a:rPr>
              <a:t>. You should choose the </a:t>
            </a:r>
            <a:r>
              <a:rPr lang="en-US" b="0" i="1" dirty="0">
                <a:solidFill>
                  <a:schemeClr val="accent5">
                    <a:lumMod val="50000"/>
                  </a:schemeClr>
                </a:solidFill>
                <a:effectLst/>
              </a:rPr>
              <a:t>Standalone MySQL Server</a:t>
            </a:r>
            <a:r>
              <a:rPr lang="en-US" b="0" i="0" dirty="0">
                <a:solidFill>
                  <a:schemeClr val="accent5">
                    <a:lumMod val="50000"/>
                  </a:schemeClr>
                </a:solidFill>
                <a:effectLst/>
              </a:rPr>
              <a:t> for a developer installation on a laptop or desktop.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47210"/>
            <a:ext cx="5412259" cy="1200329"/>
          </a:xfrm>
          <a:prstGeom prst="rect">
            <a:avLst/>
          </a:prstGeom>
          <a:noFill/>
        </p:spPr>
        <p:txBody>
          <a:bodyPr wrap="square" rtlCol="0">
            <a:spAutoFit/>
          </a:bodyPr>
          <a:lstStyle/>
          <a:p>
            <a:pPr algn="l">
              <a:buFont typeface="+mj-lt"/>
              <a:buAutoNum type="arabicPeriod" startAt="10"/>
            </a:pPr>
            <a:r>
              <a:rPr lang="en-US" b="0" i="0" dirty="0">
                <a:solidFill>
                  <a:schemeClr val="accent5">
                    <a:lumMod val="50000"/>
                  </a:schemeClr>
                </a:solidFill>
                <a:effectLst/>
              </a:rPr>
              <a:t> This dialog lets you choose set the type and networking values. They should be preselected as they are in the screen image.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p:txBody>
      </p:sp>
      <p:pic>
        <p:nvPicPr>
          <p:cNvPr id="2050" name="Picture 2">
            <a:extLst>
              <a:ext uri="{FF2B5EF4-FFF2-40B4-BE49-F238E27FC236}">
                <a16:creationId xmlns:a16="http://schemas.microsoft.com/office/drawing/2014/main" id="{91A4E2E0-1FE8-466F-A369-DE387E707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66" y="917641"/>
            <a:ext cx="3681253" cy="2773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D1F2F7-9E85-4534-B0F0-D70AAA454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66" y="3860403"/>
            <a:ext cx="3681253" cy="277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477288"/>
            <a:ext cx="5412259" cy="1754326"/>
          </a:xfrm>
          <a:prstGeom prst="rect">
            <a:avLst/>
          </a:prstGeom>
          <a:noFill/>
        </p:spPr>
        <p:txBody>
          <a:bodyPr wrap="square" rtlCol="0">
            <a:spAutoFit/>
          </a:bodyPr>
          <a:lstStyle/>
          <a:p>
            <a:pPr algn="l">
              <a:buFont typeface="+mj-lt"/>
              <a:buAutoNum type="arabicPeriod" startAt="11"/>
            </a:pPr>
            <a:r>
              <a:rPr lang="en-US" b="0" i="0" dirty="0">
                <a:solidFill>
                  <a:schemeClr val="accent5">
                    <a:lumMod val="50000"/>
                  </a:schemeClr>
                </a:solidFill>
                <a:effectLst/>
              </a:rPr>
              <a:t> This dialog lets you choose between SHA256-based and the older MD5 encryption. Click </a:t>
            </a:r>
            <a:r>
              <a:rPr lang="en-US" b="0" i="1" dirty="0">
                <a:solidFill>
                  <a:schemeClr val="accent5">
                    <a:lumMod val="50000"/>
                  </a:schemeClr>
                </a:solidFill>
                <a:effectLst/>
              </a:rPr>
              <a:t>Use Strong Password Encryption for Authentication (RECOMMENDED)</a:t>
            </a:r>
            <a:r>
              <a:rPr lang="en-US" b="0" i="0" dirty="0">
                <a:solidFill>
                  <a:schemeClr val="accent5">
                    <a:lumMod val="50000"/>
                  </a:schemeClr>
                </a:solidFill>
                <a:effectLst/>
              </a:rPr>
              <a:t> radio button.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885388"/>
            <a:ext cx="5412259" cy="923330"/>
          </a:xfrm>
          <a:prstGeom prst="rect">
            <a:avLst/>
          </a:prstGeom>
          <a:noFill/>
        </p:spPr>
        <p:txBody>
          <a:bodyPr wrap="square" rtlCol="0">
            <a:spAutoFit/>
          </a:bodyPr>
          <a:lstStyle/>
          <a:p>
            <a:pPr algn="l">
              <a:buFont typeface="+mj-lt"/>
              <a:buAutoNum type="arabicPeriod" startAt="12"/>
            </a:pPr>
            <a:r>
              <a:rPr lang="en-US" b="0" i="0" dirty="0">
                <a:solidFill>
                  <a:schemeClr val="accent5">
                    <a:lumMod val="50000"/>
                  </a:schemeClr>
                </a:solidFill>
                <a:effectLst/>
              </a:rPr>
              <a:t> This dialog lets you enter the MySQL Root Password.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p:txBody>
      </p:sp>
      <p:pic>
        <p:nvPicPr>
          <p:cNvPr id="4098" name="Picture 2">
            <a:extLst>
              <a:ext uri="{FF2B5EF4-FFF2-40B4-BE49-F238E27FC236}">
                <a16:creationId xmlns:a16="http://schemas.microsoft.com/office/drawing/2014/main" id="{332117B1-3AC1-4752-950D-46C368CBB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66" y="967480"/>
            <a:ext cx="3683180" cy="27739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76C773-8AAB-47E9-9EF2-D3028C7F6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66" y="3960081"/>
            <a:ext cx="3701802" cy="277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6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554752"/>
            <a:ext cx="5412259" cy="1477328"/>
          </a:xfrm>
          <a:prstGeom prst="rect">
            <a:avLst/>
          </a:prstGeom>
          <a:noFill/>
        </p:spPr>
        <p:txBody>
          <a:bodyPr wrap="square" rtlCol="0">
            <a:spAutoFit/>
          </a:bodyPr>
          <a:lstStyle/>
          <a:p>
            <a:pPr algn="l">
              <a:buFont typeface="+mj-lt"/>
              <a:buAutoNum type="arabicPeriod" startAt="13"/>
            </a:pPr>
            <a:r>
              <a:rPr lang="en-US" b="0" i="0" dirty="0">
                <a:solidFill>
                  <a:schemeClr val="accent5">
                    <a:lumMod val="50000"/>
                  </a:schemeClr>
                </a:solidFill>
                <a:effectLst/>
              </a:rPr>
              <a:t> This dialog lets you enter a Windows Service Name and install a </a:t>
            </a:r>
            <a:r>
              <a:rPr lang="en-US" b="0" i="1" dirty="0">
                <a:solidFill>
                  <a:schemeClr val="accent5">
                    <a:lumMod val="50000"/>
                  </a:schemeClr>
                </a:solidFill>
                <a:effectLst/>
              </a:rPr>
              <a:t>Standard System Account</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account.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25786"/>
            <a:ext cx="5412259" cy="1200329"/>
          </a:xfrm>
          <a:prstGeom prst="rect">
            <a:avLst/>
          </a:prstGeom>
          <a:noFill/>
        </p:spPr>
        <p:txBody>
          <a:bodyPr wrap="square" rtlCol="0">
            <a:spAutoFit/>
          </a:bodyPr>
          <a:lstStyle/>
          <a:p>
            <a:pPr algn="l"/>
            <a:r>
              <a:rPr lang="en-US" dirty="0">
                <a:solidFill>
                  <a:schemeClr val="accent5">
                    <a:lumMod val="50000"/>
                  </a:schemeClr>
                </a:solidFill>
              </a:rPr>
              <a:t>14. </a:t>
            </a:r>
            <a:r>
              <a:rPr lang="en-US" b="0" i="0" dirty="0">
                <a:solidFill>
                  <a:schemeClr val="accent5">
                    <a:lumMod val="50000"/>
                  </a:schemeClr>
                </a:solidFill>
                <a:effectLst/>
              </a:rPr>
              <a:t>This dialog lets you apply the configuration of the </a:t>
            </a:r>
            <a:r>
              <a:rPr lang="en-US" b="0" i="1" dirty="0">
                <a:solidFill>
                  <a:schemeClr val="accent5">
                    <a:lumMod val="50000"/>
                  </a:schemeClr>
                </a:solidFill>
                <a:effectLst/>
              </a:rPr>
              <a:t>MySQL Server</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product.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Server</a:t>
            </a:r>
            <a:r>
              <a:rPr lang="en-US" b="0" i="0" dirty="0">
                <a:solidFill>
                  <a:schemeClr val="accent5">
                    <a:lumMod val="50000"/>
                  </a:schemeClr>
                </a:solidFill>
                <a:effectLst/>
              </a:rPr>
              <a:t> configuration.</a:t>
            </a:r>
          </a:p>
        </p:txBody>
      </p:sp>
      <p:pic>
        <p:nvPicPr>
          <p:cNvPr id="5122" name="Picture 2">
            <a:extLst>
              <a:ext uri="{FF2B5EF4-FFF2-40B4-BE49-F238E27FC236}">
                <a16:creationId xmlns:a16="http://schemas.microsoft.com/office/drawing/2014/main" id="{4888B8E4-9FCD-4ED2-99F3-4D3B21154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461" y="906444"/>
            <a:ext cx="3685751" cy="27739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207F567-71EE-4D3B-9035-A85BC91D0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461" y="3838011"/>
            <a:ext cx="3685751" cy="277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11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1564461"/>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What </a:t>
            </a:r>
            <a:r>
              <a:rPr lang="en-US" sz="4000" b="1" dirty="0">
                <a:solidFill>
                  <a:schemeClr val="accent5">
                    <a:lumMod val="50000"/>
                  </a:schemeClr>
                </a:solidFill>
              </a:rPr>
              <a:t>This</a:t>
            </a:r>
            <a:r>
              <a:rPr lang="en-US" b="1" dirty="0">
                <a:solidFill>
                  <a:schemeClr val="accent5">
                    <a:lumMod val="50000"/>
                  </a:schemeClr>
                </a:solidFill>
              </a:rPr>
              <a:t> PowerPoint Covers:</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2828110"/>
            <a:ext cx="10668000" cy="3048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we got to the relational model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accent5">
                    <a:lumMod val="50000"/>
                  </a:schemeClr>
                </a:solidFill>
                <a:effectLst/>
                <a:uLnTx/>
                <a:uFillTx/>
                <a:latin typeface="Verdana Pro"/>
                <a:ea typeface="+mn-ea"/>
                <a:cs typeface="+mn-cs"/>
              </a:rPr>
              <a:t>Hierarchical databases - a single parent hierarchy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accent5">
                    <a:lumMod val="50000"/>
                  </a:schemeClr>
                </a:solidFill>
                <a:effectLst/>
                <a:uLnTx/>
                <a:uFillTx/>
                <a:latin typeface="Verdana Pro"/>
                <a:ea typeface="+mn-ea"/>
                <a:cs typeface="+mn-cs"/>
              </a:rPr>
              <a:t>Networked databases - a multi-parent hierarchy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the relational model works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to use basic SQL commands</a:t>
            </a:r>
          </a:p>
        </p:txBody>
      </p:sp>
      <p:sp>
        <p:nvSpPr>
          <p:cNvPr id="4" name="TextBox 3"/>
          <p:cNvSpPr txBox="1"/>
          <p:nvPr/>
        </p:nvSpPr>
        <p:spPr>
          <a:xfrm>
            <a:off x="2308833" y="6228694"/>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375334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599446"/>
            <a:ext cx="5412259" cy="1477328"/>
          </a:xfrm>
          <a:prstGeom prst="rect">
            <a:avLst/>
          </a:prstGeom>
          <a:noFill/>
        </p:spPr>
        <p:txBody>
          <a:bodyPr wrap="square" rtlCol="0">
            <a:spAutoFit/>
          </a:bodyPr>
          <a:lstStyle/>
          <a:p>
            <a:pPr algn="l">
              <a:buFont typeface="+mj-lt"/>
              <a:buAutoNum type="arabicPeriod" startAt="15"/>
            </a:pPr>
            <a:r>
              <a:rPr lang="en-US" b="0" i="0" dirty="0">
                <a:solidFill>
                  <a:schemeClr val="accent5">
                    <a:lumMod val="50000"/>
                  </a:schemeClr>
                </a:solidFill>
                <a:effectLst/>
              </a:rPr>
              <a:t> This dialog lets you watch the progress of the </a:t>
            </a:r>
            <a:r>
              <a:rPr lang="en-US" b="0" i="1" dirty="0">
                <a:solidFill>
                  <a:schemeClr val="accent5">
                    <a:lumMod val="50000"/>
                  </a:schemeClr>
                </a:solidFill>
                <a:effectLst/>
              </a:rPr>
              <a:t>MySQL Server</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configuration.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a:t>
            </a:r>
            <a:r>
              <a:rPr lang="en-US" b="0" i="1" dirty="0">
                <a:solidFill>
                  <a:schemeClr val="accent5">
                    <a:lumMod val="50000"/>
                  </a:schemeClr>
                </a:solidFill>
                <a:effectLst/>
              </a:rPr>
              <a:t>MySQL Server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853674"/>
            <a:ext cx="5412259" cy="923330"/>
          </a:xfrm>
          <a:prstGeom prst="rect">
            <a:avLst/>
          </a:prstGeom>
          <a:noFill/>
        </p:spPr>
        <p:txBody>
          <a:bodyPr wrap="square" rtlCol="0">
            <a:spAutoFit/>
          </a:bodyPr>
          <a:lstStyle/>
          <a:p>
            <a:pPr algn="l">
              <a:buFont typeface="+mj-lt"/>
              <a:buAutoNum type="arabicPeriod" startAt="16"/>
            </a:pPr>
            <a:r>
              <a:rPr lang="en-US" b="0" i="0" dirty="0">
                <a:solidFill>
                  <a:schemeClr val="accent5">
                    <a:lumMod val="50000"/>
                  </a:schemeClr>
                </a:solidFill>
                <a:effectLst/>
              </a:rPr>
              <a:t> This dialog lets you choose the next </a:t>
            </a:r>
            <a:r>
              <a:rPr lang="en-US" b="0" i="1" dirty="0">
                <a:solidFill>
                  <a:schemeClr val="accent5">
                    <a:lumMod val="50000"/>
                  </a:schemeClr>
                </a:solidFill>
                <a:effectLst/>
              </a:rPr>
              <a:t>MySQL Router</a:t>
            </a:r>
            <a:r>
              <a:rPr lang="en-US" b="0" i="0" dirty="0">
                <a:solidFill>
                  <a:schemeClr val="accent5">
                    <a:lumMod val="50000"/>
                  </a:schemeClr>
                </a:solidFill>
                <a:effectLst/>
              </a:rPr>
              <a:t> product for configuration.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the </a:t>
            </a:r>
            <a:r>
              <a:rPr lang="en-US" b="0" i="1" dirty="0">
                <a:solidFill>
                  <a:schemeClr val="accent5">
                    <a:lumMod val="50000"/>
                  </a:schemeClr>
                </a:solidFill>
                <a:effectLst/>
              </a:rPr>
              <a:t>MySQL Router</a:t>
            </a:r>
            <a:r>
              <a:rPr lang="en-US" b="0" i="0" dirty="0">
                <a:solidFill>
                  <a:schemeClr val="accent5">
                    <a:lumMod val="50000"/>
                  </a:schemeClr>
                </a:solidFill>
                <a:effectLst/>
              </a:rPr>
              <a:t> configuration.</a:t>
            </a:r>
          </a:p>
        </p:txBody>
      </p:sp>
      <p:pic>
        <p:nvPicPr>
          <p:cNvPr id="3" name="Picture 2">
            <a:extLst>
              <a:ext uri="{FF2B5EF4-FFF2-40B4-BE49-F238E27FC236}">
                <a16:creationId xmlns:a16="http://schemas.microsoft.com/office/drawing/2014/main" id="{E2B04012-ACA4-4DA9-9BF3-E9DA67B1CE33}"/>
              </a:ext>
            </a:extLst>
          </p:cNvPr>
          <p:cNvPicPr>
            <a:picLocks noChangeAspect="1"/>
          </p:cNvPicPr>
          <p:nvPr/>
        </p:nvPicPr>
        <p:blipFill>
          <a:blip r:embed="rId2"/>
          <a:stretch>
            <a:fillRect/>
          </a:stretch>
        </p:blipFill>
        <p:spPr>
          <a:xfrm>
            <a:off x="5936423" y="950170"/>
            <a:ext cx="3691731" cy="2775880"/>
          </a:xfrm>
          <a:prstGeom prst="rect">
            <a:avLst/>
          </a:prstGeom>
        </p:spPr>
      </p:pic>
      <p:pic>
        <p:nvPicPr>
          <p:cNvPr id="5" name="Picture 4">
            <a:extLst>
              <a:ext uri="{FF2B5EF4-FFF2-40B4-BE49-F238E27FC236}">
                <a16:creationId xmlns:a16="http://schemas.microsoft.com/office/drawing/2014/main" id="{B10AD57F-891F-4749-A317-7D9E96B71DB4}"/>
              </a:ext>
            </a:extLst>
          </p:cNvPr>
          <p:cNvPicPr>
            <a:picLocks noChangeAspect="1"/>
          </p:cNvPicPr>
          <p:nvPr/>
        </p:nvPicPr>
        <p:blipFill>
          <a:blip r:embed="rId3"/>
          <a:stretch>
            <a:fillRect/>
          </a:stretch>
        </p:blipFill>
        <p:spPr>
          <a:xfrm>
            <a:off x="5936423" y="3927398"/>
            <a:ext cx="3698021" cy="2775880"/>
          </a:xfrm>
          <a:prstGeom prst="rect">
            <a:avLst/>
          </a:prstGeom>
        </p:spPr>
      </p:pic>
      <p:pic>
        <p:nvPicPr>
          <p:cNvPr id="10" name="Picture 9">
            <a:extLst>
              <a:ext uri="{FF2B5EF4-FFF2-40B4-BE49-F238E27FC236}">
                <a16:creationId xmlns:a16="http://schemas.microsoft.com/office/drawing/2014/main" id="{A262B9FD-5B95-423E-A7CA-A86E3DEC4020}"/>
              </a:ext>
            </a:extLst>
          </p:cNvPr>
          <p:cNvPicPr>
            <a:picLocks noChangeAspect="1"/>
          </p:cNvPicPr>
          <p:nvPr/>
        </p:nvPicPr>
        <p:blipFill>
          <a:blip r:embed="rId3"/>
          <a:stretch>
            <a:fillRect/>
          </a:stretch>
        </p:blipFill>
        <p:spPr>
          <a:xfrm>
            <a:off x="5936423" y="3927399"/>
            <a:ext cx="3698021" cy="2775880"/>
          </a:xfrm>
          <a:prstGeom prst="rect">
            <a:avLst/>
          </a:prstGeom>
        </p:spPr>
      </p:pic>
    </p:spTree>
    <p:extLst>
      <p:ext uri="{BB962C8B-B14F-4D97-AF65-F5344CB8AC3E}">
        <p14:creationId xmlns:p14="http://schemas.microsoft.com/office/powerpoint/2010/main" val="105249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484776"/>
            <a:ext cx="5412259" cy="1754326"/>
          </a:xfrm>
          <a:prstGeom prst="rect">
            <a:avLst/>
          </a:prstGeom>
          <a:noFill/>
        </p:spPr>
        <p:txBody>
          <a:bodyPr wrap="square" rtlCol="0">
            <a:spAutoFit/>
          </a:bodyPr>
          <a:lstStyle/>
          <a:p>
            <a:r>
              <a:rPr lang="en-US" dirty="0">
                <a:solidFill>
                  <a:schemeClr val="accent5">
                    <a:lumMod val="50000"/>
                  </a:schemeClr>
                </a:solidFill>
              </a:rPr>
              <a:t>17. This dialog allows you to configure the </a:t>
            </a:r>
            <a:r>
              <a:rPr lang="en-US" i="1" dirty="0">
                <a:solidFill>
                  <a:schemeClr val="accent5">
                    <a:lumMod val="50000"/>
                  </a:schemeClr>
                </a:solidFill>
              </a:rPr>
              <a:t>MySQL Router Configuration</a:t>
            </a:r>
            <a:r>
              <a:rPr lang="en-US" dirty="0">
                <a:solidFill>
                  <a:schemeClr val="accent5">
                    <a:lumMod val="50000"/>
                  </a:schemeClr>
                </a:solidFill>
              </a:rPr>
              <a:t> product. Leave the </a:t>
            </a:r>
            <a:r>
              <a:rPr lang="en-US" dirty="0">
                <a:solidFill>
                  <a:schemeClr val="accent5">
                    <a:lumMod val="50000"/>
                  </a:schemeClr>
                </a:solidFill>
                <a:latin typeface="Courier New" panose="02070309020205020404" pitchFamily="49" charset="0"/>
                <a:cs typeface="Courier New" panose="02070309020205020404" pitchFamily="49" charset="0"/>
              </a:rPr>
              <a:t>Hostname </a:t>
            </a:r>
            <a:r>
              <a:rPr lang="en-US" dirty="0">
                <a:solidFill>
                  <a:schemeClr val="accent5">
                    <a:lumMod val="50000"/>
                  </a:schemeClr>
                </a:solidFill>
                <a:cs typeface="Courier New" panose="02070309020205020404" pitchFamily="49" charset="0"/>
              </a:rPr>
              <a:t>and </a:t>
            </a:r>
            <a:r>
              <a:rPr lang="en-US" dirty="0">
                <a:solidFill>
                  <a:schemeClr val="accent5">
                    <a:lumMod val="50000"/>
                  </a:schemeClr>
                </a:solidFill>
                <a:latin typeface="Courier New" panose="02070309020205020404" pitchFamily="49" charset="0"/>
                <a:cs typeface="Courier New" panose="02070309020205020404" pitchFamily="49" charset="0"/>
              </a:rPr>
              <a:t>Password </a:t>
            </a:r>
            <a:r>
              <a:rPr lang="en-US" dirty="0">
                <a:solidFill>
                  <a:schemeClr val="accent5">
                    <a:lumMod val="50000"/>
                  </a:schemeClr>
                </a:solidFill>
                <a:cs typeface="Courier New" panose="02070309020205020404" pitchFamily="49" charset="0"/>
              </a:rPr>
              <a:t>fields blank when you do not want to configure the </a:t>
            </a:r>
            <a:r>
              <a:rPr lang="en-US" i="1" dirty="0">
                <a:solidFill>
                  <a:schemeClr val="accent5">
                    <a:lumMod val="50000"/>
                  </a:schemeClr>
                </a:solidFill>
                <a:cs typeface="Courier New" panose="02070309020205020404" pitchFamily="49" charset="0"/>
              </a:rPr>
              <a:t>MySQL Router Configuration</a:t>
            </a:r>
            <a:r>
              <a:rPr lang="en-US" dirty="0">
                <a:solidFill>
                  <a:schemeClr val="accent5">
                    <a:lumMod val="50000"/>
                  </a:schemeClr>
                </a:solidFill>
                <a:cs typeface="Courier New" panose="02070309020205020404" pitchFamily="49" charset="0"/>
              </a:rPr>
              <a:t> product. Click the </a:t>
            </a:r>
            <a:r>
              <a:rPr lang="en-US" i="1" dirty="0">
                <a:solidFill>
                  <a:schemeClr val="accent5">
                    <a:lumMod val="50000"/>
                  </a:schemeClr>
                </a:solidFill>
                <a:cs typeface="Courier New" panose="02070309020205020404" pitchFamily="49" charset="0"/>
              </a:rPr>
              <a:t>Finish</a:t>
            </a:r>
            <a:r>
              <a:rPr lang="en-US" dirty="0">
                <a:solidFill>
                  <a:schemeClr val="accent5">
                    <a:lumMod val="50000"/>
                  </a:schemeClr>
                </a:solidFill>
                <a:cs typeface="Courier New" panose="02070309020205020404" pitchFamily="49" charset="0"/>
              </a:rPr>
              <a:t> button to complete the </a:t>
            </a:r>
            <a:r>
              <a:rPr lang="en-US" i="1" dirty="0">
                <a:solidFill>
                  <a:schemeClr val="accent5">
                    <a:lumMod val="50000"/>
                  </a:schemeClr>
                </a:solidFill>
                <a:cs typeface="Courier New" panose="02070309020205020404" pitchFamily="49" charset="0"/>
              </a:rPr>
              <a:t>MySQL Router</a:t>
            </a:r>
            <a:r>
              <a:rPr lang="en-US" dirty="0">
                <a:solidFill>
                  <a:schemeClr val="accent5">
                    <a:lumMod val="50000"/>
                  </a:schemeClr>
                </a:solidFill>
                <a:cs typeface="Courier New" panose="02070309020205020404" pitchFamily="49" charset="0"/>
              </a:rPr>
              <a:t> workflow.</a:t>
            </a:r>
            <a:endParaRPr lang="en-US"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65272"/>
            <a:ext cx="5412259" cy="1200329"/>
          </a:xfrm>
          <a:prstGeom prst="rect">
            <a:avLst/>
          </a:prstGeom>
          <a:noFill/>
        </p:spPr>
        <p:txBody>
          <a:bodyPr wrap="square" rtlCol="0">
            <a:spAutoFit/>
          </a:bodyPr>
          <a:lstStyle/>
          <a:p>
            <a:pPr algn="l">
              <a:buFont typeface="+mj-lt"/>
              <a:buAutoNum type="arabicPeriod" startAt="18"/>
            </a:pPr>
            <a:r>
              <a:rPr lang="en-US" b="0" i="0" dirty="0">
                <a:solidFill>
                  <a:schemeClr val="accent5">
                    <a:lumMod val="50000"/>
                  </a:schemeClr>
                </a:solidFill>
                <a:effectLst/>
              </a:rPr>
              <a:t> This dialog lets you choose the next </a:t>
            </a:r>
            <a:r>
              <a:rPr lang="en-US" b="0" i="1" dirty="0">
                <a:solidFill>
                  <a:schemeClr val="accent5">
                    <a:lumMod val="50000"/>
                  </a:schemeClr>
                </a:solidFill>
                <a:effectLst/>
              </a:rPr>
              <a:t>Samples and Examples</a:t>
            </a:r>
            <a:r>
              <a:rPr lang="en-US" b="0" i="0" dirty="0">
                <a:solidFill>
                  <a:schemeClr val="accent5">
                    <a:lumMod val="50000"/>
                  </a:schemeClr>
                </a:solidFill>
                <a:effectLst/>
              </a:rPr>
              <a:t> product for configuration.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the </a:t>
            </a:r>
            <a:r>
              <a:rPr lang="en-US" b="0" i="1" dirty="0">
                <a:solidFill>
                  <a:schemeClr val="accent5">
                    <a:lumMod val="50000"/>
                  </a:schemeClr>
                </a:solidFill>
                <a:effectLst/>
              </a:rPr>
              <a:t>Samples and Examples</a:t>
            </a:r>
            <a:r>
              <a:rPr lang="en-US" b="0" i="0" dirty="0">
                <a:solidFill>
                  <a:schemeClr val="accent5">
                    <a:lumMod val="50000"/>
                  </a:schemeClr>
                </a:solidFill>
                <a:effectLst/>
              </a:rPr>
              <a:t> configuration.</a:t>
            </a:r>
          </a:p>
        </p:txBody>
      </p:sp>
      <p:pic>
        <p:nvPicPr>
          <p:cNvPr id="6146" name="Picture 2">
            <a:extLst>
              <a:ext uri="{FF2B5EF4-FFF2-40B4-BE49-F238E27FC236}">
                <a16:creationId xmlns:a16="http://schemas.microsoft.com/office/drawing/2014/main" id="{A3063FA7-5E70-49D0-A878-8132CE44F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565" y="971561"/>
            <a:ext cx="3698021" cy="27807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23677EB-2526-411A-88F3-DFB748276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65" y="3975058"/>
            <a:ext cx="3703170" cy="278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83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613132" y="4832960"/>
            <a:ext cx="5412259" cy="923330"/>
          </a:xfrm>
          <a:prstGeom prst="rect">
            <a:avLst/>
          </a:prstGeom>
          <a:noFill/>
        </p:spPr>
        <p:txBody>
          <a:bodyPr wrap="square" rtlCol="0">
            <a:spAutoFit/>
          </a:bodyPr>
          <a:lstStyle/>
          <a:p>
            <a:pPr algn="l">
              <a:buFont typeface="+mj-lt"/>
              <a:buAutoNum type="arabicPeriod" startAt="20"/>
            </a:pPr>
            <a:r>
              <a:rPr lang="en-US" b="0" i="0" dirty="0">
                <a:solidFill>
                  <a:schemeClr val="accent5">
                    <a:lumMod val="50000"/>
                  </a:schemeClr>
                </a:solidFill>
                <a:effectLst/>
              </a:rPr>
              <a:t> This dialog lets you create a Windows 10 MySQL Service. Click the now enabled </a:t>
            </a:r>
            <a:r>
              <a:rPr lang="en-US" b="0" i="1" dirty="0">
                <a:solidFill>
                  <a:schemeClr val="accent5">
                    <a:lumMod val="50000"/>
                  </a:schemeClr>
                </a:solidFill>
                <a:effectLst/>
              </a:rPr>
              <a:t>Next</a:t>
            </a:r>
            <a:r>
              <a:rPr lang="en-US" b="0" i="0" dirty="0">
                <a:solidFill>
                  <a:schemeClr val="accent5">
                    <a:lumMod val="50000"/>
                  </a:schemeClr>
                </a:solidFill>
                <a:effectLst/>
              </a:rPr>
              <a:t> button to create the MySQL Service.</a:t>
            </a:r>
          </a:p>
        </p:txBody>
      </p:sp>
      <p:pic>
        <p:nvPicPr>
          <p:cNvPr id="8194" name="Picture 2">
            <a:extLst>
              <a:ext uri="{FF2B5EF4-FFF2-40B4-BE49-F238E27FC236}">
                <a16:creationId xmlns:a16="http://schemas.microsoft.com/office/drawing/2014/main" id="{34F401A5-02E4-4B68-BBC1-27961398D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4" y="936156"/>
            <a:ext cx="3704457" cy="27807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A2FDC55-F961-471B-8EC2-7470686CECFD}"/>
              </a:ext>
            </a:extLst>
          </p:cNvPr>
          <p:cNvPicPr>
            <a:picLocks noChangeAspect="1"/>
          </p:cNvPicPr>
          <p:nvPr/>
        </p:nvPicPr>
        <p:blipFill>
          <a:blip r:embed="rId3"/>
          <a:stretch>
            <a:fillRect/>
          </a:stretch>
        </p:blipFill>
        <p:spPr>
          <a:xfrm>
            <a:off x="5985793" y="3904247"/>
            <a:ext cx="3704518" cy="2780757"/>
          </a:xfrm>
          <a:prstGeom prst="rect">
            <a:avLst/>
          </a:prstGeom>
        </p:spPr>
      </p:pic>
      <p:sp>
        <p:nvSpPr>
          <p:cNvPr id="8" name="TextBox 7">
            <a:extLst>
              <a:ext uri="{FF2B5EF4-FFF2-40B4-BE49-F238E27FC236}">
                <a16:creationId xmlns:a16="http://schemas.microsoft.com/office/drawing/2014/main" id="{9499CBA4-BEC1-4AF8-BF2E-A5B654AD8AF2}"/>
              </a:ext>
            </a:extLst>
          </p:cNvPr>
          <p:cNvSpPr txBox="1"/>
          <p:nvPr/>
        </p:nvSpPr>
        <p:spPr>
          <a:xfrm>
            <a:off x="613133" y="1310872"/>
            <a:ext cx="5412259"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19"/>
              <a:tabLst/>
            </a:pPr>
            <a:r>
              <a:rPr kumimoji="0" lang="en-US" altLang="en-US" b="0" i="0" u="none" strike="noStrike" cap="none" normalizeH="0" baseline="0" dirty="0">
                <a:ln>
                  <a:noFill/>
                </a:ln>
                <a:solidFill>
                  <a:schemeClr val="accent5">
                    <a:lumMod val="50000"/>
                  </a:schemeClr>
                </a:solidFill>
                <a:effectLst/>
              </a:rPr>
              <a:t> This dialog lets you create a Windows 10 MySQL Service. You enter the root password that you entered in Step #12. After you enter root password, click the </a:t>
            </a:r>
            <a:r>
              <a:rPr kumimoji="0" lang="en-US" altLang="en-US" b="0" i="1" u="none" strike="noStrike" cap="none" normalizeH="0" baseline="0" dirty="0">
                <a:ln>
                  <a:noFill/>
                </a:ln>
                <a:solidFill>
                  <a:schemeClr val="accent5">
                    <a:lumMod val="50000"/>
                  </a:schemeClr>
                </a:solidFill>
                <a:effectLst/>
              </a:rPr>
              <a:t>Check</a:t>
            </a:r>
            <a:r>
              <a:rPr kumimoji="0" lang="en-US" altLang="en-US" b="0" i="0" u="none" strike="noStrike" cap="none" normalizeH="0" baseline="0" dirty="0">
                <a:ln>
                  <a:noFill/>
                </a:ln>
                <a:solidFill>
                  <a:schemeClr val="accent5">
                    <a:lumMod val="50000"/>
                  </a:schemeClr>
                </a:solidFill>
                <a:effectLst/>
              </a:rPr>
              <a:t> button to verify the root password. The </a:t>
            </a:r>
            <a:r>
              <a:rPr kumimoji="0" lang="en-US" altLang="en-US" b="0" i="1" u="none" strike="noStrike" cap="none" normalizeH="0" baseline="0" dirty="0">
                <a:ln>
                  <a:noFill/>
                </a:ln>
                <a:solidFill>
                  <a:schemeClr val="accent5">
                    <a:lumMod val="50000"/>
                  </a:schemeClr>
                </a:solidFill>
                <a:effectLst/>
              </a:rPr>
              <a:t>Check</a:t>
            </a:r>
            <a:r>
              <a:rPr kumimoji="0" lang="en-US" altLang="en-US" b="0" i="0" u="none" strike="noStrike" cap="none" normalizeH="0" baseline="0" dirty="0">
                <a:ln>
                  <a:noFill/>
                </a:ln>
                <a:solidFill>
                  <a:schemeClr val="accent5">
                    <a:lumMod val="50000"/>
                  </a:schemeClr>
                </a:solidFill>
                <a:effectLst/>
              </a:rPr>
              <a:t> button enables the </a:t>
            </a:r>
            <a:r>
              <a:rPr kumimoji="0" lang="en-US" altLang="en-US" b="0" i="1" u="none" strike="noStrike" cap="none" normalizeH="0" baseline="0" dirty="0">
                <a:ln>
                  <a:noFill/>
                </a:ln>
                <a:solidFill>
                  <a:schemeClr val="accent5">
                    <a:lumMod val="50000"/>
                  </a:schemeClr>
                </a:solidFill>
                <a:effectLst/>
              </a:rPr>
              <a:t>Next</a:t>
            </a:r>
            <a:r>
              <a:rPr kumimoji="0" lang="en-US" altLang="en-US" b="0" i="0" u="none" strike="noStrike" cap="none" normalizeH="0" baseline="0" dirty="0">
                <a:ln>
                  <a:noFill/>
                </a:ln>
                <a:solidFill>
                  <a:schemeClr val="accent5">
                    <a:lumMod val="50000"/>
                  </a:schemeClr>
                </a:solidFill>
                <a:effectLst/>
              </a:rPr>
              <a:t> button when the root account’s password is validated. Click the now enabled </a:t>
            </a:r>
            <a:r>
              <a:rPr kumimoji="0" lang="en-US" altLang="en-US" b="0" i="1" u="none" strike="noStrike" cap="none" normalizeH="0" baseline="0" dirty="0">
                <a:ln>
                  <a:noFill/>
                </a:ln>
                <a:solidFill>
                  <a:schemeClr val="accent5">
                    <a:lumMod val="50000"/>
                  </a:schemeClr>
                </a:solidFill>
                <a:effectLst/>
              </a:rPr>
              <a:t>Next</a:t>
            </a:r>
            <a:r>
              <a:rPr kumimoji="0" lang="en-US" altLang="en-US" b="0" i="0" u="none" strike="noStrike" cap="none" normalizeH="0" baseline="0" dirty="0">
                <a:ln>
                  <a:noFill/>
                </a:ln>
                <a:solidFill>
                  <a:schemeClr val="accent5">
                    <a:lumMod val="50000"/>
                  </a:schemeClr>
                </a:solidFill>
                <a:effectLst/>
              </a:rPr>
              <a:t> button to create the MySQL Service.</a:t>
            </a:r>
          </a:p>
        </p:txBody>
      </p:sp>
    </p:spTree>
    <p:extLst>
      <p:ext uri="{BB962C8B-B14F-4D97-AF65-F5344CB8AC3E}">
        <p14:creationId xmlns:p14="http://schemas.microsoft.com/office/powerpoint/2010/main" val="257151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38974"/>
            <a:ext cx="5412259" cy="923330"/>
          </a:xfrm>
          <a:prstGeom prst="rect">
            <a:avLst/>
          </a:prstGeom>
          <a:noFill/>
        </p:spPr>
        <p:txBody>
          <a:bodyPr wrap="square" rtlCol="0">
            <a:spAutoFit/>
          </a:bodyPr>
          <a:lstStyle/>
          <a:p>
            <a:pPr algn="l"/>
            <a:r>
              <a:rPr lang="en-US" b="0" i="0" dirty="0">
                <a:solidFill>
                  <a:schemeClr val="accent5">
                    <a:lumMod val="50000"/>
                  </a:schemeClr>
                </a:solidFill>
                <a:effectLst/>
              </a:rPr>
              <a:t>22. This dialog lets you watch the progress of the configuration.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product configurations.</a:t>
            </a:r>
          </a:p>
        </p:txBody>
      </p:sp>
      <p:sp>
        <p:nvSpPr>
          <p:cNvPr id="8" name="TextBox 7">
            <a:extLst>
              <a:ext uri="{FF2B5EF4-FFF2-40B4-BE49-F238E27FC236}">
                <a16:creationId xmlns:a16="http://schemas.microsoft.com/office/drawing/2014/main" id="{9499CBA4-BEC1-4AF8-BF2E-A5B654AD8AF2}"/>
              </a:ext>
            </a:extLst>
          </p:cNvPr>
          <p:cNvSpPr txBox="1"/>
          <p:nvPr/>
        </p:nvSpPr>
        <p:spPr>
          <a:xfrm>
            <a:off x="494271" y="1812430"/>
            <a:ext cx="5412259" cy="923330"/>
          </a:xfrm>
          <a:prstGeom prst="rect">
            <a:avLst/>
          </a:prstGeom>
          <a:noFill/>
        </p:spPr>
        <p:txBody>
          <a:bodyPr wrap="square" rtlCol="0">
            <a:spAutoFit/>
          </a:bodyPr>
          <a:lstStyle/>
          <a:p>
            <a:pPr algn="l">
              <a:buFont typeface="+mj-lt"/>
              <a:buAutoNum type="arabicPeriod" startAt="21"/>
            </a:pPr>
            <a:r>
              <a:rPr lang="en-US" b="0" i="0" dirty="0">
                <a:solidFill>
                  <a:schemeClr val="accent5">
                    <a:lumMod val="50000"/>
                  </a:schemeClr>
                </a:solidFill>
                <a:effectLst/>
              </a:rPr>
              <a:t> This dialog applies all the configurations selected. Click the </a:t>
            </a:r>
            <a:r>
              <a:rPr lang="en-US" b="0" i="1" dirty="0">
                <a:solidFill>
                  <a:schemeClr val="accent5">
                    <a:lumMod val="50000"/>
                  </a:schemeClr>
                </a:solidFill>
                <a:effectLst/>
              </a:rPr>
              <a:t>Execute</a:t>
            </a:r>
            <a:r>
              <a:rPr lang="en-US" b="0" i="0" dirty="0">
                <a:solidFill>
                  <a:schemeClr val="accent5">
                    <a:lumMod val="50000"/>
                  </a:schemeClr>
                </a:solidFill>
                <a:effectLst/>
              </a:rPr>
              <a:t> button to proceed with the configuration.</a:t>
            </a:r>
          </a:p>
        </p:txBody>
      </p:sp>
      <p:pic>
        <p:nvPicPr>
          <p:cNvPr id="10242" name="Picture 2">
            <a:extLst>
              <a:ext uri="{FF2B5EF4-FFF2-40B4-BE49-F238E27FC236}">
                <a16:creationId xmlns:a16="http://schemas.microsoft.com/office/drawing/2014/main" id="{BA82C2C2-3C3C-44B8-A39F-93E5F9728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095" y="872826"/>
            <a:ext cx="3726987" cy="28025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85205C8-3A64-47ED-9628-C32EC4A25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095" y="3799370"/>
            <a:ext cx="3738016" cy="280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96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57815"/>
            <a:ext cx="5412259" cy="923330"/>
          </a:xfrm>
          <a:prstGeom prst="rect">
            <a:avLst/>
          </a:prstGeom>
          <a:noFill/>
        </p:spPr>
        <p:txBody>
          <a:bodyPr wrap="square" rtlCol="0">
            <a:spAutoFit/>
          </a:bodyPr>
          <a:lstStyle/>
          <a:p>
            <a:pPr algn="l">
              <a:buFont typeface="+mj-lt"/>
              <a:buAutoNum type="arabicPeriod" startAt="24"/>
            </a:pPr>
            <a:r>
              <a:rPr lang="en-US" b="0" i="0" dirty="0">
                <a:solidFill>
                  <a:schemeClr val="accent5">
                    <a:lumMod val="50000"/>
                  </a:schemeClr>
                </a:solidFill>
                <a:effectLst/>
              </a:rPr>
              <a:t> This dialog completes the workflow and launches MySQL Workbench and Shell.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installation and configuration processes.</a:t>
            </a:r>
          </a:p>
        </p:txBody>
      </p:sp>
      <p:sp>
        <p:nvSpPr>
          <p:cNvPr id="8" name="TextBox 7">
            <a:extLst>
              <a:ext uri="{FF2B5EF4-FFF2-40B4-BE49-F238E27FC236}">
                <a16:creationId xmlns:a16="http://schemas.microsoft.com/office/drawing/2014/main" id="{9499CBA4-BEC1-4AF8-BF2E-A5B654AD8AF2}"/>
              </a:ext>
            </a:extLst>
          </p:cNvPr>
          <p:cNvSpPr txBox="1"/>
          <p:nvPr/>
        </p:nvSpPr>
        <p:spPr>
          <a:xfrm>
            <a:off x="494270" y="1683352"/>
            <a:ext cx="5412259" cy="1200329"/>
          </a:xfrm>
          <a:prstGeom prst="rect">
            <a:avLst/>
          </a:prstGeom>
          <a:noFill/>
        </p:spPr>
        <p:txBody>
          <a:bodyPr wrap="square" rtlCol="0">
            <a:spAutoFit/>
          </a:bodyPr>
          <a:lstStyle/>
          <a:p>
            <a:pPr algn="l">
              <a:buFont typeface="+mj-lt"/>
              <a:buAutoNum type="arabicPeriod" startAt="23"/>
            </a:pPr>
            <a:r>
              <a:rPr lang="en-US" b="0" i="0" dirty="0">
                <a:solidFill>
                  <a:schemeClr val="accent5">
                    <a:lumMod val="50000"/>
                  </a:schemeClr>
                </a:solidFill>
                <a:effectLst/>
              </a:rPr>
              <a:t> This dialog the product configurations. You should note that the </a:t>
            </a:r>
            <a:r>
              <a:rPr lang="en-US" b="0" i="1" dirty="0">
                <a:solidFill>
                  <a:schemeClr val="accent5">
                    <a:lumMod val="50000"/>
                  </a:schemeClr>
                </a:solidFill>
                <a:effectLst/>
              </a:rPr>
              <a:t>MySQL Router</a:t>
            </a:r>
            <a:r>
              <a:rPr lang="en-US" b="0" i="0" dirty="0">
                <a:solidFill>
                  <a:schemeClr val="accent5">
                    <a:lumMod val="50000"/>
                  </a:schemeClr>
                </a:solidFill>
                <a:effectLst/>
              </a:rPr>
              <a:t> was not configured or needed.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complete the installation.</a:t>
            </a:r>
          </a:p>
        </p:txBody>
      </p:sp>
      <p:pic>
        <p:nvPicPr>
          <p:cNvPr id="11266" name="Picture 2">
            <a:extLst>
              <a:ext uri="{FF2B5EF4-FFF2-40B4-BE49-F238E27FC236}">
                <a16:creationId xmlns:a16="http://schemas.microsoft.com/office/drawing/2014/main" id="{8C62293C-9997-4B2F-BDD0-ABC3A6E15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559" y="882246"/>
            <a:ext cx="3732179" cy="28025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F23562F-64F8-492E-ACB0-545AD1DFF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559" y="3818210"/>
            <a:ext cx="3730233" cy="280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8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553583" y="2006738"/>
            <a:ext cx="8837552" cy="2308324"/>
          </a:xfrm>
          <a:prstGeom prst="rect">
            <a:avLst/>
          </a:prstGeom>
          <a:noFill/>
        </p:spPr>
        <p:txBody>
          <a:bodyPr wrap="square" rtlCol="0">
            <a:spAutoFit/>
          </a:bodyPr>
          <a:lstStyle/>
          <a:p>
            <a:r>
              <a:rPr lang="en-US" b="0" i="0" dirty="0">
                <a:solidFill>
                  <a:schemeClr val="accent5">
                    <a:lumMod val="50000"/>
                  </a:schemeClr>
                </a:solidFill>
                <a:effectLst/>
              </a:rPr>
              <a:t>I’ve been using MySQL 8 on Linux for a couple years but the Linux repository version didn’t install the new MySQL Shell. So, I discovered the new MySQL Shell when I installed MySQL 8 (8.0.21) on Windows to teach my student how to use it to learn SQL commands. I encourage you to read the full </a:t>
            </a:r>
            <a:r>
              <a:rPr lang="en-US" b="0" i="0" u="sng" dirty="0">
                <a:solidFill>
                  <a:schemeClr val="accent5">
                    <a:lumMod val="50000"/>
                  </a:schemeClr>
                </a:solidFill>
                <a:effectLst/>
                <a:hlinkClick r:id="rId2">
                  <a:extLst>
                    <a:ext uri="{A12FA001-AC4F-418D-AE19-62706E023703}">
                      <ahyp:hlinkClr xmlns:ahyp="http://schemas.microsoft.com/office/drawing/2018/hyperlinkcolor" val="tx"/>
                    </a:ext>
                  </a:extLst>
                </a:hlinkClick>
              </a:rPr>
              <a:t>MySQL Shell document</a:t>
            </a:r>
            <a:r>
              <a:rPr lang="en-US" b="0" i="0" dirty="0">
                <a:solidFill>
                  <a:schemeClr val="accent5">
                    <a:lumMod val="50000"/>
                  </a:schemeClr>
                </a:solidFill>
                <a:effectLst/>
              </a:rPr>
              <a:t>.</a:t>
            </a:r>
          </a:p>
          <a:p>
            <a:endParaRPr lang="en-US" dirty="0">
              <a:solidFill>
                <a:schemeClr val="accent5">
                  <a:lumMod val="50000"/>
                </a:schemeClr>
              </a:solidFill>
            </a:endParaRPr>
          </a:p>
          <a:p>
            <a:r>
              <a:rPr lang="en-US" dirty="0">
                <a:solidFill>
                  <a:schemeClr val="accent5">
                    <a:lumMod val="50000"/>
                  </a:schemeClr>
                </a:solidFill>
              </a:rPr>
              <a:t>The following is a tutorial to provision a student user and a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 in MySQL. It uses the MySQL Shell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cs typeface="Courier New" panose="02070309020205020404" pitchFamily="49" charset="0"/>
              </a:rPr>
              <a:t>) and stages for the uploads of comma-separated values files. </a:t>
            </a:r>
          </a:p>
        </p:txBody>
      </p:sp>
    </p:spTree>
    <p:extLst>
      <p:ext uri="{BB962C8B-B14F-4D97-AF65-F5344CB8AC3E}">
        <p14:creationId xmlns:p14="http://schemas.microsoft.com/office/powerpoint/2010/main" val="376817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370900"/>
            <a:ext cx="8837552" cy="1200329"/>
          </a:xfrm>
          <a:prstGeom prst="rect">
            <a:avLst/>
          </a:prstGeom>
          <a:noFill/>
        </p:spPr>
        <p:txBody>
          <a:bodyPr wrap="square" rtlCol="0">
            <a:spAutoFit/>
          </a:bodyPr>
          <a:lstStyle/>
          <a:p>
            <a:r>
              <a:rPr lang="en-US" b="0" i="0" dirty="0">
                <a:solidFill>
                  <a:schemeClr val="accent5">
                    <a:lumMod val="50000"/>
                  </a:schemeClr>
                </a:solidFill>
                <a:effectLst/>
              </a:rPr>
              <a:t>After installing MySQL on the Windows 10 OS, open the Window OS Command Line Interface (CLI) shell by entering the following in the search field at the bottom left:</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2987266154"/>
              </p:ext>
            </p:extLst>
          </p:nvPr>
        </p:nvGraphicFramePr>
        <p:xfrm>
          <a:off x="934172" y="2114591"/>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err="1">
                          <a:latin typeface="Courier New" panose="02070309020205020404" pitchFamily="49" charset="0"/>
                          <a:cs typeface="Courier New" panose="02070309020205020404" pitchFamily="49" charset="0"/>
                        </a:rPr>
                        <a:t>cmd</a:t>
                      </a:r>
                      <a:endParaRPr lang="en-US"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4" name="TextBox 3">
            <a:extLst>
              <a:ext uri="{FF2B5EF4-FFF2-40B4-BE49-F238E27FC236}">
                <a16:creationId xmlns:a16="http://schemas.microsoft.com/office/drawing/2014/main" id="{0C542F5A-5462-44AC-B095-C7A93631E9AD}"/>
              </a:ext>
            </a:extLst>
          </p:cNvPr>
          <p:cNvSpPr txBox="1"/>
          <p:nvPr/>
        </p:nvSpPr>
        <p:spPr>
          <a:xfrm>
            <a:off x="494271" y="2948197"/>
            <a:ext cx="8837552" cy="1200329"/>
          </a:xfrm>
          <a:prstGeom prst="rect">
            <a:avLst/>
          </a:prstGeom>
          <a:noFill/>
        </p:spPr>
        <p:txBody>
          <a:bodyPr wrap="square" rtlCol="0">
            <a:spAutoFit/>
          </a:bodyPr>
          <a:lstStyle/>
          <a:p>
            <a:r>
              <a:rPr lang="en-US" b="0" i="0" dirty="0">
                <a:solidFill>
                  <a:schemeClr val="accent5">
                    <a:lumMod val="50000"/>
                  </a:schemeClr>
                </a:solidFill>
                <a:effectLst/>
              </a:rPr>
              <a:t>It launches a CLI interface to the Windows OS. The </a:t>
            </a:r>
            <a:r>
              <a:rPr lang="en-US" b="0" i="0" dirty="0" err="1">
                <a:solidFill>
                  <a:schemeClr val="accent5">
                    <a:lumMod val="50000"/>
                  </a:schemeClr>
                </a:solidFill>
                <a:effectLst/>
              </a:rPr>
              <a:t>cmd</a:t>
            </a:r>
            <a:r>
              <a:rPr lang="en-US" b="0" i="0" dirty="0">
                <a:solidFill>
                  <a:schemeClr val="accent5">
                    <a:lumMod val="50000"/>
                  </a:schemeClr>
                </a:solidFill>
                <a:effectLst/>
              </a:rPr>
              <a:t> (command) utility opens the CLI in the following directory (where you substitute your user’s name for the username placeholder below):</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3386744899"/>
              </p:ext>
            </p:extLst>
          </p:nvPr>
        </p:nvGraphicFramePr>
        <p:xfrm>
          <a:off x="934172" y="390555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a:latin typeface="Courier New" panose="02070309020205020404" pitchFamily="49" charset="0"/>
                          <a:cs typeface="Courier New" panose="02070309020205020404" pitchFamily="49" charset="0"/>
                        </a:rPr>
                        <a:t>C:\Users\username</a:t>
                      </a:r>
                    </a:p>
                  </a:txBody>
                  <a:tcPr/>
                </a:tc>
                <a:extLst>
                  <a:ext uri="{0D108BD9-81ED-4DB2-BD59-A6C34878D82A}">
                    <a16:rowId xmlns:a16="http://schemas.microsoft.com/office/drawing/2014/main" val="892921841"/>
                  </a:ext>
                </a:extLst>
              </a:tr>
            </a:tbl>
          </a:graphicData>
        </a:graphic>
      </p:graphicFrame>
      <p:sp>
        <p:nvSpPr>
          <p:cNvPr id="8" name="TextBox 7">
            <a:extLst>
              <a:ext uri="{FF2B5EF4-FFF2-40B4-BE49-F238E27FC236}">
                <a16:creationId xmlns:a16="http://schemas.microsoft.com/office/drawing/2014/main" id="{107419A1-0767-47DB-B9A5-D6C1D99430B4}"/>
              </a:ext>
            </a:extLst>
          </p:cNvPr>
          <p:cNvSpPr txBox="1"/>
          <p:nvPr/>
        </p:nvSpPr>
        <p:spPr>
          <a:xfrm>
            <a:off x="494271" y="4772643"/>
            <a:ext cx="8837552" cy="1200329"/>
          </a:xfrm>
          <a:prstGeom prst="rect">
            <a:avLst/>
          </a:prstGeom>
          <a:noFill/>
        </p:spPr>
        <p:txBody>
          <a:bodyPr wrap="square" rtlCol="0">
            <a:spAutoFit/>
          </a:bodyPr>
          <a:lstStyle/>
          <a:p>
            <a:r>
              <a:rPr lang="en-US" b="0" i="0" dirty="0">
                <a:solidFill>
                  <a:schemeClr val="accent5">
                    <a:lumMod val="50000"/>
                  </a:schemeClr>
                </a:solidFill>
                <a:effectLst/>
              </a:rPr>
              <a:t>At the command prompt, you would enter </a:t>
            </a:r>
            <a:r>
              <a:rPr lang="en-US" b="0" i="0" dirty="0" err="1">
                <a:solidFill>
                  <a:schemeClr val="accent5">
                    <a:lumMod val="50000"/>
                  </a:schemeClr>
                </a:solidFill>
                <a:effectLst/>
                <a:latin typeface="Courier New" panose="02070309020205020404" pitchFamily="49" charset="0"/>
                <a:cs typeface="Courier New" panose="02070309020205020404" pitchFamily="49" charset="0"/>
              </a:rPr>
              <a:t>mysql</a:t>
            </a:r>
            <a:r>
              <a:rPr lang="en-US" b="0" i="0" dirty="0">
                <a:solidFill>
                  <a:schemeClr val="accent5">
                    <a:lumMod val="50000"/>
                  </a:schemeClr>
                </a:solidFill>
                <a:effectLst/>
              </a:rPr>
              <a:t> to launch the old MySQL CLI. Instead of that, you </a:t>
            </a:r>
            <a:r>
              <a:rPr lang="en-US" dirty="0">
                <a:solidFill>
                  <a:schemeClr val="accent5">
                    <a:lumMod val="50000"/>
                  </a:schemeClr>
                </a:solidFill>
              </a:rPr>
              <a:t>enter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rPr>
              <a:t> to launch the new MySQL CLI as the root user. The command to launch the MySQL Shell as the root user is: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10" name="Table 3">
            <a:extLst>
              <a:ext uri="{FF2B5EF4-FFF2-40B4-BE49-F238E27FC236}">
                <a16:creationId xmlns:a16="http://schemas.microsoft.com/office/drawing/2014/main" id="{92EECC29-65A7-4C2C-85BA-00B4F66D43AE}"/>
              </a:ext>
            </a:extLst>
          </p:cNvPr>
          <p:cNvGraphicFramePr>
            <a:graphicFrameLocks noGrp="1"/>
          </p:cNvGraphicFramePr>
          <p:nvPr>
            <p:extLst>
              <p:ext uri="{D42A27DB-BD31-4B8C-83A1-F6EECF244321}">
                <p14:modId xmlns:p14="http://schemas.microsoft.com/office/powerpoint/2010/main" val="3517759526"/>
              </p:ext>
            </p:extLst>
          </p:nvPr>
        </p:nvGraphicFramePr>
        <p:xfrm>
          <a:off x="934172" y="5787552"/>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err="1">
                          <a:latin typeface="Courier New" panose="02070309020205020404" pitchFamily="49" charset="0"/>
                          <a:cs typeface="Courier New" panose="02070309020205020404" pitchFamily="49" charset="0"/>
                        </a:rPr>
                        <a:t>Mysqlsh</a:t>
                      </a:r>
                      <a:r>
                        <a:rPr lang="en-US" b="0" dirty="0">
                          <a:latin typeface="Courier New" panose="02070309020205020404" pitchFamily="49" charset="0"/>
                          <a:cs typeface="Courier New" panose="02070309020205020404" pitchFamily="49" charset="0"/>
                        </a:rPr>
                        <a:t> –</a:t>
                      </a:r>
                      <a:r>
                        <a:rPr lang="en-US" b="0" dirty="0" err="1">
                          <a:latin typeface="Courier New" panose="02070309020205020404" pitchFamily="49" charset="0"/>
                          <a:cs typeface="Courier New" panose="02070309020205020404" pitchFamily="49" charset="0"/>
                        </a:rPr>
                        <a:t>uroot</a:t>
                      </a:r>
                      <a:r>
                        <a:rPr lang="en-US" b="0" dirty="0">
                          <a:latin typeface="Courier New" panose="02070309020205020404" pitchFamily="49" charset="0"/>
                          <a:cs typeface="Courier New" panose="02070309020205020404" pitchFamily="49" charset="0"/>
                        </a:rPr>
                        <a:t> -p</a:t>
                      </a:r>
                    </a:p>
                  </a:txBody>
                  <a:tcPr/>
                </a:tc>
                <a:extLst>
                  <a:ext uri="{0D108BD9-81ED-4DB2-BD59-A6C34878D82A}">
                    <a16:rowId xmlns:a16="http://schemas.microsoft.com/office/drawing/2014/main" val="892921841"/>
                  </a:ext>
                </a:extLst>
              </a:tr>
            </a:tbl>
          </a:graphicData>
        </a:graphic>
      </p:graphicFrame>
    </p:spTree>
    <p:extLst>
      <p:ext uri="{BB962C8B-B14F-4D97-AF65-F5344CB8AC3E}">
        <p14:creationId xmlns:p14="http://schemas.microsoft.com/office/powerpoint/2010/main" val="408939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917025"/>
            <a:ext cx="8837552" cy="1200329"/>
          </a:xfrm>
          <a:prstGeom prst="rect">
            <a:avLst/>
          </a:prstGeom>
          <a:noFill/>
        </p:spPr>
        <p:txBody>
          <a:bodyPr wrap="square" rtlCol="0">
            <a:spAutoFit/>
          </a:bodyPr>
          <a:lstStyle/>
          <a:p>
            <a:r>
              <a:rPr lang="en-US" b="0" i="0" dirty="0">
                <a:solidFill>
                  <a:schemeClr val="accent5">
                    <a:lumMod val="50000"/>
                  </a:schemeClr>
                </a:solidFill>
                <a:effectLst/>
              </a:rPr>
              <a:t>It should return the following and prompt you for a single character entry to save the password for the Operating System user. As a rule, in a development instance that’s a good idea and practice</a:t>
            </a:r>
            <a:r>
              <a:rPr lang="en-US" b="0" i="0" dirty="0">
                <a:solidFill>
                  <a:srgbClr val="222222"/>
                </a:solidFill>
                <a:effectLst/>
                <a:latin typeface="Lucida Grande"/>
              </a:rPr>
              <a:t>.</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3762817540"/>
              </p:ext>
            </p:extLst>
          </p:nvPr>
        </p:nvGraphicFramePr>
        <p:xfrm>
          <a:off x="939114" y="2164020"/>
          <a:ext cx="7947867" cy="4114800"/>
        </p:xfrm>
        <a:graphic>
          <a:graphicData uri="http://schemas.openxmlformats.org/drawingml/2006/table">
            <a:tbl>
              <a:tblPr firstRow="1" bandRow="1">
                <a:tableStyleId>{793D81CF-94F2-401A-BA57-92F5A7B2D0C5}</a:tableStyleId>
              </a:tblPr>
              <a:tblGrid>
                <a:gridCol w="7947867">
                  <a:extLst>
                    <a:ext uri="{9D8B030D-6E8A-4147-A177-3AD203B41FA5}">
                      <a16:colId xmlns:a16="http://schemas.microsoft.com/office/drawing/2014/main" val="1325280384"/>
                    </a:ext>
                  </a:extLst>
                </a:gridCol>
              </a:tblGrid>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MySQL Shell 8.0.21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182880">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Copyright (c) 2016, 2020, Oracle and/or its affiliates. All rights reserved.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Oracle is a registered trademark of Oracle Corporation and/or its affiliates.</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Other names may be trademarks of their respective owners.</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Type '\help' or '\?' for help; '\quit' to exit.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Creating a session to '</a:t>
                      </a:r>
                      <a:r>
                        <a:rPr lang="en-US" sz="1200" dirty="0" err="1">
                          <a:solidFill>
                            <a:schemeClr val="accent5">
                              <a:lumMod val="50000"/>
                            </a:schemeClr>
                          </a:solidFill>
                          <a:latin typeface="Courier New" panose="02070309020205020404" pitchFamily="49" charset="0"/>
                          <a:cs typeface="Courier New" panose="02070309020205020404" pitchFamily="49" charset="0"/>
                        </a:rPr>
                        <a:t>root@localhost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Please provide the password for 'root@localhost:33060':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182880">
                <a:tc>
                  <a:txBody>
                    <a:bodyPr/>
                    <a:lstStyle/>
                    <a:p>
                      <a:r>
                        <a:rPr lang="es-ES" sz="1200" dirty="0" err="1">
                          <a:solidFill>
                            <a:schemeClr val="accent5">
                              <a:lumMod val="50000"/>
                            </a:schemeClr>
                          </a:solidFill>
                          <a:latin typeface="Courier New" panose="02070309020205020404" pitchFamily="49" charset="0"/>
                          <a:cs typeface="Courier New" panose="02070309020205020404" pitchFamily="49" charset="0"/>
                        </a:rPr>
                        <a:t>Save</a:t>
                      </a:r>
                      <a:r>
                        <a:rPr lang="es-ES" sz="1200" dirty="0">
                          <a:solidFill>
                            <a:schemeClr val="accent5">
                              <a:lumMod val="50000"/>
                            </a:schemeClr>
                          </a:solidFill>
                          <a:latin typeface="Courier New" panose="02070309020205020404" pitchFamily="49" charset="0"/>
                          <a:cs typeface="Courier New" panose="02070309020205020404" pitchFamily="49" charset="0"/>
                        </a:rPr>
                        <a:t> </a:t>
                      </a:r>
                      <a:r>
                        <a:rPr lang="es-ES" sz="1200" dirty="0" err="1">
                          <a:solidFill>
                            <a:schemeClr val="accent5">
                              <a:lumMod val="50000"/>
                            </a:schemeClr>
                          </a:solidFill>
                          <a:latin typeface="Courier New" panose="02070309020205020404" pitchFamily="49" charset="0"/>
                          <a:cs typeface="Courier New" panose="02070309020205020404" pitchFamily="49" charset="0"/>
                        </a:rPr>
                        <a:t>password</a:t>
                      </a:r>
                      <a:r>
                        <a:rPr lang="es-ES" sz="1200" dirty="0">
                          <a:solidFill>
                            <a:schemeClr val="accent5">
                              <a:lumMod val="50000"/>
                            </a:schemeClr>
                          </a:solidFill>
                          <a:latin typeface="Courier New" panose="02070309020205020404" pitchFamily="49" charset="0"/>
                          <a:cs typeface="Courier New" panose="02070309020205020404" pitchFamily="49" charset="0"/>
                        </a:rPr>
                        <a:t> </a:t>
                      </a:r>
                      <a:r>
                        <a:rPr lang="es-ES" sz="1200" dirty="0" err="1">
                          <a:solidFill>
                            <a:schemeClr val="accent5">
                              <a:lumMod val="50000"/>
                            </a:schemeClr>
                          </a:solidFill>
                          <a:latin typeface="Courier New" panose="02070309020205020404" pitchFamily="49" charset="0"/>
                          <a:cs typeface="Courier New" panose="02070309020205020404" pitchFamily="49" charset="0"/>
                        </a:rPr>
                        <a:t>for</a:t>
                      </a:r>
                      <a:r>
                        <a:rPr lang="es-ES" sz="1200" dirty="0">
                          <a:solidFill>
                            <a:schemeClr val="accent5">
                              <a:lumMod val="50000"/>
                            </a:schemeClr>
                          </a:solidFill>
                          <a:latin typeface="Courier New" panose="02070309020205020404" pitchFamily="49" charset="0"/>
                          <a:cs typeface="Courier New" panose="02070309020205020404" pitchFamily="49" charset="0"/>
                        </a:rPr>
                        <a:t> 'root@localhost:33060'? [Y]es/[N]o/Ne[v]</a:t>
                      </a:r>
                      <a:r>
                        <a:rPr lang="es-ES" sz="1200" dirty="0" err="1">
                          <a:solidFill>
                            <a:schemeClr val="accent5">
                              <a:lumMod val="50000"/>
                            </a:schemeClr>
                          </a:solidFill>
                          <a:latin typeface="Courier New" panose="02070309020205020404" pitchFamily="49" charset="0"/>
                          <a:cs typeface="Courier New" panose="02070309020205020404" pitchFamily="49" charset="0"/>
                        </a:rPr>
                        <a:t>er</a:t>
                      </a:r>
                      <a:r>
                        <a:rPr lang="es-ES" sz="1200" dirty="0">
                          <a:solidFill>
                            <a:schemeClr val="accent5">
                              <a:lumMod val="50000"/>
                            </a:schemeClr>
                          </a:solidFill>
                          <a:latin typeface="Courier New" panose="02070309020205020404" pitchFamily="49" charset="0"/>
                          <a:cs typeface="Courier New" panose="02070309020205020404" pitchFamily="49" charset="0"/>
                        </a:rPr>
                        <a:t> (default No): y</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Fetching schema names for autocompletion... Press ^C to stop.</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Your MySQL connection id is 9 (X protocol)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Server version: 8.0.21 MySQL Community Server – GPL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No default schema selected; type \use &lt;schema&gt; to set one.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MySQL localhost:33060+ </a:t>
                      </a:r>
                      <a:r>
                        <a:rPr lang="en-US" sz="1200" dirty="0" err="1">
                          <a:solidFill>
                            <a:schemeClr val="accent5">
                              <a:lumMod val="50000"/>
                            </a:schemeClr>
                          </a:solidFill>
                          <a:latin typeface="Courier New" panose="02070309020205020404" pitchFamily="49" charset="0"/>
                          <a:cs typeface="Courier New" panose="02070309020205020404" pitchFamily="49" charset="0"/>
                        </a:rPr>
                        <a:t>ssl</a:t>
                      </a:r>
                      <a:r>
                        <a:rPr lang="en-US" sz="1200" dirty="0">
                          <a:solidFill>
                            <a:schemeClr val="accent5">
                              <a:lumMod val="50000"/>
                            </a:schemeClr>
                          </a:solidFill>
                          <a:latin typeface="Courier New" panose="02070309020205020404" pitchFamily="49" charset="0"/>
                          <a:cs typeface="Courier New" panose="02070309020205020404" pitchFamily="49" charset="0"/>
                        </a:rPr>
                        <a:t> JS &gt;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bl>
          </a:graphicData>
        </a:graphic>
      </p:graphicFrame>
    </p:spTree>
    <p:extLst>
      <p:ext uri="{BB962C8B-B14F-4D97-AF65-F5344CB8AC3E}">
        <p14:creationId xmlns:p14="http://schemas.microsoft.com/office/powerpoint/2010/main" val="1261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370900"/>
            <a:ext cx="8837552" cy="1200329"/>
          </a:xfrm>
          <a:prstGeom prst="rect">
            <a:avLst/>
          </a:prstGeom>
          <a:noFill/>
        </p:spPr>
        <p:txBody>
          <a:bodyPr wrap="square" rtlCol="0">
            <a:spAutoFit/>
          </a:bodyPr>
          <a:lstStyle/>
          <a:p>
            <a:r>
              <a:rPr lang="en-US" b="0" i="0" dirty="0">
                <a:solidFill>
                  <a:schemeClr val="accent5">
                    <a:lumMod val="50000"/>
                  </a:schemeClr>
                </a:solidFill>
                <a:effectLst/>
              </a:rPr>
              <a:t>The prompt will not accept SQL commands because it always initializes in the JavaScript (</a:t>
            </a:r>
            <a:r>
              <a:rPr lang="en-US" b="0" i="0" dirty="0">
                <a:solidFill>
                  <a:schemeClr val="accent5">
                    <a:lumMod val="50000"/>
                  </a:schemeClr>
                </a:solidFill>
                <a:effectLst/>
                <a:latin typeface="Courier New" panose="02070309020205020404" pitchFamily="49" charset="0"/>
                <a:cs typeface="Courier New" panose="02070309020205020404" pitchFamily="49" charset="0"/>
              </a:rPr>
              <a:t>JS</a:t>
            </a:r>
            <a:r>
              <a:rPr lang="en-US" b="0" i="0" dirty="0">
                <a:solidFill>
                  <a:schemeClr val="accent5">
                    <a:lumMod val="50000"/>
                  </a:schemeClr>
                </a:solidFill>
                <a:effectLst/>
              </a:rPr>
              <a:t>) context. The MySQL Shell supports three interactive interfaces: JavaScript, Python, and SQL.</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sp>
        <p:nvSpPr>
          <p:cNvPr id="4" name="TextBox 3">
            <a:extLst>
              <a:ext uri="{FF2B5EF4-FFF2-40B4-BE49-F238E27FC236}">
                <a16:creationId xmlns:a16="http://schemas.microsoft.com/office/drawing/2014/main" id="{0C542F5A-5462-44AC-B095-C7A93631E9AD}"/>
              </a:ext>
            </a:extLst>
          </p:cNvPr>
          <p:cNvSpPr txBox="1"/>
          <p:nvPr/>
        </p:nvSpPr>
        <p:spPr>
          <a:xfrm>
            <a:off x="494271" y="2948197"/>
            <a:ext cx="8837552" cy="923330"/>
          </a:xfrm>
          <a:prstGeom prst="rect">
            <a:avLst/>
          </a:prstGeom>
          <a:noFill/>
        </p:spPr>
        <p:txBody>
          <a:bodyPr wrap="square" rtlCol="0">
            <a:spAutoFit/>
          </a:bodyPr>
          <a:lstStyle/>
          <a:p>
            <a:r>
              <a:rPr lang="en-US" b="0" i="0" dirty="0">
                <a:solidFill>
                  <a:schemeClr val="accent5">
                    <a:lumMod val="50000"/>
                  </a:schemeClr>
                </a:solidFill>
                <a:effectLst/>
              </a:rPr>
              <a:t>You can verify the integrity of the shell from the JavaScript (</a:t>
            </a:r>
            <a:r>
              <a:rPr lang="en-US" b="0" i="0" dirty="0">
                <a:solidFill>
                  <a:schemeClr val="accent5">
                    <a:lumMod val="50000"/>
                  </a:schemeClr>
                </a:solidFill>
                <a:effectLst/>
                <a:latin typeface="Courier New" panose="02070309020205020404" pitchFamily="49" charset="0"/>
                <a:cs typeface="Courier New" panose="02070309020205020404" pitchFamily="49" charset="0"/>
              </a:rPr>
              <a:t>JS</a:t>
            </a:r>
            <a:r>
              <a:rPr lang="en-US" b="0" i="0" dirty="0">
                <a:solidFill>
                  <a:schemeClr val="accent5">
                    <a:lumMod val="50000"/>
                  </a:schemeClr>
                </a:solidFill>
                <a:effectLst/>
              </a:rPr>
              <a:t>) context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user with the following command:</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1031714169"/>
              </p:ext>
            </p:extLst>
          </p:nvPr>
        </p:nvGraphicFramePr>
        <p:xfrm>
          <a:off x="934172" y="390555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algn="l" fontAlgn="t"/>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JS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shell.</a:t>
                      </a:r>
                      <a:r>
                        <a:rPr lang="en-US" b="0" dirty="0" err="1">
                          <a:solidFill>
                            <a:srgbClr val="990099"/>
                          </a:solidFill>
                          <a:effectLst/>
                          <a:latin typeface="Courier New" panose="02070309020205020404" pitchFamily="49" charset="0"/>
                          <a:cs typeface="Courier New" panose="02070309020205020404" pitchFamily="49" charset="0"/>
                        </a:rPr>
                        <a:t>status</a:t>
                      </a:r>
                      <a:r>
                        <a:rPr lang="en-US" b="0" dirty="0">
                          <a:solidFill>
                            <a:srgbClr val="FF00FF"/>
                          </a:solidFill>
                          <a:effectLst/>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Tree>
    <p:extLst>
      <p:ext uri="{BB962C8B-B14F-4D97-AF65-F5344CB8AC3E}">
        <p14:creationId xmlns:p14="http://schemas.microsoft.com/office/powerpoint/2010/main" val="250848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9214" y="-23518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9214" y="534254"/>
            <a:ext cx="8837552" cy="646331"/>
          </a:xfrm>
          <a:prstGeom prst="rect">
            <a:avLst/>
          </a:prstGeom>
          <a:noFill/>
        </p:spPr>
        <p:txBody>
          <a:bodyPr wrap="square" rtlCol="0">
            <a:spAutoFit/>
          </a:bodyPr>
          <a:lstStyle/>
          <a:p>
            <a:r>
              <a:rPr lang="en-US" b="0" i="0" dirty="0">
                <a:solidFill>
                  <a:schemeClr val="accent5">
                    <a:lumMod val="50000"/>
                  </a:schemeClr>
                </a:solidFill>
                <a:effectLst/>
              </a:rPr>
              <a:t>As the root user, it should return something like this: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4005086222"/>
              </p:ext>
            </p:extLst>
          </p:nvPr>
        </p:nvGraphicFramePr>
        <p:xfrm>
          <a:off x="944056" y="962944"/>
          <a:ext cx="7947868" cy="5486400"/>
        </p:xfrm>
        <a:graphic>
          <a:graphicData uri="http://schemas.openxmlformats.org/drawingml/2006/table">
            <a:tbl>
              <a:tblPr firstRow="1" bandRow="1">
                <a:tableStyleId>{793D81CF-94F2-401A-BA57-92F5A7B2D0C5}</a:tableStyleId>
              </a:tblPr>
              <a:tblGrid>
                <a:gridCol w="3074361">
                  <a:extLst>
                    <a:ext uri="{9D8B030D-6E8A-4147-A177-3AD203B41FA5}">
                      <a16:colId xmlns:a16="http://schemas.microsoft.com/office/drawing/2014/main" val="1325280384"/>
                    </a:ext>
                  </a:extLst>
                </a:gridCol>
                <a:gridCol w="4873507">
                  <a:extLst>
                    <a:ext uri="{9D8B030D-6E8A-4147-A177-3AD203B41FA5}">
                      <a16:colId xmlns:a16="http://schemas.microsoft.com/office/drawing/2014/main" val="4180350681"/>
                    </a:ext>
                  </a:extLst>
                </a:gridCol>
              </a:tblGrid>
              <a:tr h="182880">
                <a:tc gridSpan="2">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MySQL Shell 8.0.21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892921841"/>
                  </a:ext>
                </a:extLst>
              </a:tr>
              <a:tr h="182880">
                <a:tc gridSpan="2">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Connection Id: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9</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Default schema: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Current schema: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Current user:</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err="1">
                          <a:solidFill>
                            <a:schemeClr val="accent5">
                              <a:lumMod val="50000"/>
                            </a:schemeClr>
                          </a:solidFill>
                          <a:latin typeface="Courier New" panose="02070309020205020404" pitchFamily="49" charset="0"/>
                          <a:cs typeface="Courier New" panose="02070309020205020404" pitchFamily="49" charset="0"/>
                        </a:rPr>
                        <a:t>root@localhost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SSL: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Cipher in use: </a:t>
                      </a:r>
                      <a:r>
                        <a:rPr lang="en-US" sz="1200" dirty="0">
                          <a:solidFill>
                            <a:schemeClr val="accent5">
                              <a:lumMod val="50000"/>
                            </a:schemeClr>
                          </a:solidFill>
                          <a:latin typeface="Courier New" panose="02070309020205020404" pitchFamily="49" charset="0"/>
                          <a:cs typeface="Courier New" panose="02070309020205020404" pitchFamily="49" charset="0"/>
                        </a:rPr>
                        <a:t>TLS_AES_256_GCM_SHA384 TLSv1.3</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Using delimiter:</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Server version:</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8.0.21 MySQL Community Server - GPL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182880">
                <a:tc>
                  <a:txBody>
                    <a:bodyPr/>
                    <a:lstStyle/>
                    <a:p>
                      <a:r>
                        <a:rPr lang="es-ES" sz="1200" dirty="0" err="1">
                          <a:solidFill>
                            <a:schemeClr val="accent5">
                              <a:lumMod val="50000"/>
                            </a:schemeClr>
                          </a:solidFill>
                          <a:latin typeface="Courier New" panose="02070309020205020404" pitchFamily="49" charset="0"/>
                          <a:cs typeface="Courier New" panose="02070309020205020404" pitchFamily="49" charset="0"/>
                        </a:rPr>
                        <a:t>Protocol</a:t>
                      </a:r>
                      <a:r>
                        <a:rPr lang="es-ES" sz="1200" dirty="0">
                          <a:solidFill>
                            <a:schemeClr val="accent5">
                              <a:lumMod val="50000"/>
                            </a:schemeClr>
                          </a:solidFill>
                          <a:latin typeface="Courier New" panose="02070309020205020404" pitchFamily="49" charset="0"/>
                          <a:cs typeface="Courier New" panose="02070309020205020404" pitchFamily="49" charset="0"/>
                        </a:rPr>
                        <a:t> versión: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X protocol</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Client library:</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8.0.21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Connection: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localhost via TCP/IP</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TCP port: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33060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Server </a:t>
                      </a:r>
                      <a:r>
                        <a:rPr lang="en-US" sz="120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Schema </a:t>
                      </a:r>
                      <a:r>
                        <a:rPr lang="en-US" sz="120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Client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266601"/>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Conn.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4583280"/>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Result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25063697"/>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Compression:</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Enabled (DEFLATE_STREAM)</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9197015"/>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Uptime:</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20 hours 4 min 19.0000 sec</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6425493"/>
                  </a:ext>
                </a:extLst>
              </a:tr>
            </a:tbl>
          </a:graphicData>
        </a:graphic>
      </p:graphicFrame>
    </p:spTree>
    <p:extLst>
      <p:ext uri="{BB962C8B-B14F-4D97-AF65-F5344CB8AC3E}">
        <p14:creationId xmlns:p14="http://schemas.microsoft.com/office/powerpoint/2010/main" val="216349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2"/>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Relational Model Example</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642170"/>
            <a:ext cx="10668000" cy="612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The relational model stores data in tables. </a:t>
            </a:r>
          </a:p>
          <a:p>
            <a:pPr marL="0" indent="0">
              <a:buFont typeface="Arial" panose="020B0604020202020204" pitchFamily="34" charset="0"/>
              <a:buNone/>
            </a:pPr>
            <a:endParaRPr lang="en-US" dirty="0"/>
          </a:p>
        </p:txBody>
      </p:sp>
      <p:graphicFrame>
        <p:nvGraphicFramePr>
          <p:cNvPr id="4" name="Table 2">
            <a:extLst>
              <a:ext uri="{FF2B5EF4-FFF2-40B4-BE49-F238E27FC236}">
                <a16:creationId xmlns:a16="http://schemas.microsoft.com/office/drawing/2014/main" id="{4BEEDB06-BAD0-4A6B-899F-44B6A49342BC}"/>
              </a:ext>
            </a:extLst>
          </p:cNvPr>
          <p:cNvGraphicFramePr>
            <a:graphicFrameLocks noGrp="1"/>
          </p:cNvGraphicFramePr>
          <p:nvPr>
            <p:extLst>
              <p:ext uri="{D42A27DB-BD31-4B8C-83A1-F6EECF244321}">
                <p14:modId xmlns:p14="http://schemas.microsoft.com/office/powerpoint/2010/main" val="1757137327"/>
              </p:ext>
            </p:extLst>
          </p:nvPr>
        </p:nvGraphicFramePr>
        <p:xfrm>
          <a:off x="873761" y="2349558"/>
          <a:ext cx="8127999" cy="1112520"/>
        </p:xfrm>
        <a:graphic>
          <a:graphicData uri="http://schemas.openxmlformats.org/drawingml/2006/table">
            <a:tbl>
              <a:tblPr firstRow="1" bandRow="1"/>
              <a:tblGrid>
                <a:gridCol w="2709333">
                  <a:extLst>
                    <a:ext uri="{9D8B030D-6E8A-4147-A177-3AD203B41FA5}">
                      <a16:colId xmlns:a16="http://schemas.microsoft.com/office/drawing/2014/main" val="1472144141"/>
                    </a:ext>
                  </a:extLst>
                </a:gridCol>
                <a:gridCol w="2709333">
                  <a:extLst>
                    <a:ext uri="{9D8B030D-6E8A-4147-A177-3AD203B41FA5}">
                      <a16:colId xmlns:a16="http://schemas.microsoft.com/office/drawing/2014/main" val="682134713"/>
                    </a:ext>
                  </a:extLst>
                </a:gridCol>
                <a:gridCol w="2709333">
                  <a:extLst>
                    <a:ext uri="{9D8B030D-6E8A-4147-A177-3AD203B41FA5}">
                      <a16:colId xmlns:a16="http://schemas.microsoft.com/office/drawing/2014/main" val="640463926"/>
                    </a:ext>
                  </a:extLst>
                </a:gridCol>
              </a:tblGrid>
              <a:tr h="370840">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cust_id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fname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lname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extLst>
                  <a:ext uri="{0D108BD9-81ED-4DB2-BD59-A6C34878D82A}">
                    <a16:rowId xmlns:a16="http://schemas.microsoft.com/office/drawing/2014/main" val="604555265"/>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George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Blake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24219107"/>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Sue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Smith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extLst>
                  <a:ext uri="{0D108BD9-81ED-4DB2-BD59-A6C34878D82A}">
                    <a16:rowId xmlns:a16="http://schemas.microsoft.com/office/drawing/2014/main" val="3210791103"/>
                  </a:ext>
                </a:extLst>
              </a:tr>
            </a:tbl>
          </a:graphicData>
        </a:graphic>
      </p:graphicFrame>
      <p:graphicFrame>
        <p:nvGraphicFramePr>
          <p:cNvPr id="5" name="Table 5">
            <a:extLst>
              <a:ext uri="{FF2B5EF4-FFF2-40B4-BE49-F238E27FC236}">
                <a16:creationId xmlns:a16="http://schemas.microsoft.com/office/drawing/2014/main" id="{11767512-5553-4288-9A44-DAFF65540FBE}"/>
              </a:ext>
            </a:extLst>
          </p:cNvPr>
          <p:cNvGraphicFramePr>
            <a:graphicFrameLocks noGrp="1"/>
          </p:cNvGraphicFramePr>
          <p:nvPr>
            <p:extLst>
              <p:ext uri="{D42A27DB-BD31-4B8C-83A1-F6EECF244321}">
                <p14:modId xmlns:p14="http://schemas.microsoft.com/office/powerpoint/2010/main" val="3302200854"/>
              </p:ext>
            </p:extLst>
          </p:nvPr>
        </p:nvGraphicFramePr>
        <p:xfrm>
          <a:off x="873761" y="3820856"/>
          <a:ext cx="8128000" cy="1483360"/>
        </p:xfrm>
        <a:graphic>
          <a:graphicData uri="http://schemas.openxmlformats.org/drawingml/2006/table">
            <a:tbl>
              <a:tblPr firstRow="1" bandRow="1"/>
              <a:tblGrid>
                <a:gridCol w="2032000">
                  <a:extLst>
                    <a:ext uri="{9D8B030D-6E8A-4147-A177-3AD203B41FA5}">
                      <a16:colId xmlns:a16="http://schemas.microsoft.com/office/drawing/2014/main" val="2775415441"/>
                    </a:ext>
                  </a:extLst>
                </a:gridCol>
                <a:gridCol w="2032000">
                  <a:extLst>
                    <a:ext uri="{9D8B030D-6E8A-4147-A177-3AD203B41FA5}">
                      <a16:colId xmlns:a16="http://schemas.microsoft.com/office/drawing/2014/main" val="2893384803"/>
                    </a:ext>
                  </a:extLst>
                </a:gridCol>
                <a:gridCol w="2032000">
                  <a:extLst>
                    <a:ext uri="{9D8B030D-6E8A-4147-A177-3AD203B41FA5}">
                      <a16:colId xmlns:a16="http://schemas.microsoft.com/office/drawing/2014/main" val="1408238434"/>
                    </a:ext>
                  </a:extLst>
                </a:gridCol>
                <a:gridCol w="2032000">
                  <a:extLst>
                    <a:ext uri="{9D8B030D-6E8A-4147-A177-3AD203B41FA5}">
                      <a16:colId xmlns:a16="http://schemas.microsoft.com/office/drawing/2014/main" val="1028618646"/>
                    </a:ext>
                  </a:extLst>
                </a:gridCol>
              </a:tblGrid>
              <a:tr h="370840">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account_id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product_cd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cust_id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balance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extLst>
                  <a:ext uri="{0D108BD9-81ED-4DB2-BD59-A6C34878D82A}">
                    <a16:rowId xmlns:a16="http://schemas.microsoft.com/office/drawing/2014/main" val="1162963122"/>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CHK</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$75.00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4172710374"/>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SAV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extLst>
                  <a:ext uri="{0D108BD9-81ED-4DB2-BD59-A6C34878D82A}">
                    <a16:rowId xmlns:a16="http://schemas.microsoft.com/office/drawing/2014/main" val="2852256993"/>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CHK</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$700.00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1695327978"/>
                  </a:ext>
                </a:extLst>
              </a:tr>
            </a:tbl>
          </a:graphicData>
        </a:graphic>
      </p:graphicFrame>
      <p:sp>
        <p:nvSpPr>
          <p:cNvPr id="6" name="TextBox 5">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5</a:t>
            </a:r>
          </a:p>
        </p:txBody>
      </p:sp>
      <p:sp>
        <p:nvSpPr>
          <p:cNvPr id="7" name="TextBox 6"/>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
        <p:nvSpPr>
          <p:cNvPr id="9" name="Speech Bubble: Rectangle 8">
            <a:extLst>
              <a:ext uri="{FF2B5EF4-FFF2-40B4-BE49-F238E27FC236}">
                <a16:creationId xmlns:a16="http://schemas.microsoft.com/office/drawing/2014/main" id="{73C7F473-9AC1-4F4C-B7B8-F586C5CD6796}"/>
              </a:ext>
            </a:extLst>
          </p:cNvPr>
          <p:cNvSpPr/>
          <p:nvPr/>
        </p:nvSpPr>
        <p:spPr>
          <a:xfrm>
            <a:off x="9154739" y="3387387"/>
            <a:ext cx="1795228" cy="334049"/>
          </a:xfrm>
          <a:prstGeom prst="wedgeRectCallout">
            <a:avLst>
              <a:gd name="adj1" fmla="val -218017"/>
              <a:gd name="adj2" fmla="val 108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Redundant Data</a:t>
            </a:r>
          </a:p>
        </p:txBody>
      </p:sp>
    </p:spTree>
    <p:extLst>
      <p:ext uri="{BB962C8B-B14F-4D97-AF65-F5344CB8AC3E}">
        <p14:creationId xmlns:p14="http://schemas.microsoft.com/office/powerpoint/2010/main" val="1595947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089056"/>
            <a:ext cx="8837552" cy="1477328"/>
          </a:xfrm>
          <a:prstGeom prst="rect">
            <a:avLst/>
          </a:prstGeom>
          <a:noFill/>
        </p:spPr>
        <p:txBody>
          <a:bodyPr wrap="square" rtlCol="0">
            <a:spAutoFit/>
          </a:bodyPr>
          <a:lstStyle/>
          <a:p>
            <a:r>
              <a:rPr lang="en-US" b="0" i="0" dirty="0">
                <a:solidFill>
                  <a:schemeClr val="accent5">
                    <a:lumMod val="50000"/>
                  </a:schemeClr>
                </a:solidFill>
                <a:effectLst/>
              </a:rPr>
              <a:t>You can switch to the SQL context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or any other user with this command. The switch only changes your form of interaction with the server and you remain connected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user:</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532378586"/>
              </p:ext>
            </p:extLst>
          </p:nvPr>
        </p:nvGraphicFramePr>
        <p:xfrm>
          <a:off x="934172" y="2114591"/>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algn="l" fontAlgn="t"/>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JS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sql</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4" name="TextBox 3">
            <a:extLst>
              <a:ext uri="{FF2B5EF4-FFF2-40B4-BE49-F238E27FC236}">
                <a16:creationId xmlns:a16="http://schemas.microsoft.com/office/drawing/2014/main" id="{0C542F5A-5462-44AC-B095-C7A93631E9AD}"/>
              </a:ext>
            </a:extLst>
          </p:cNvPr>
          <p:cNvSpPr txBox="1"/>
          <p:nvPr/>
        </p:nvSpPr>
        <p:spPr>
          <a:xfrm>
            <a:off x="494271" y="3042268"/>
            <a:ext cx="8837552" cy="923330"/>
          </a:xfrm>
          <a:prstGeom prst="rect">
            <a:avLst/>
          </a:prstGeom>
          <a:noFill/>
        </p:spPr>
        <p:txBody>
          <a:bodyPr wrap="square" rtlCol="0">
            <a:spAutoFit/>
          </a:bodyPr>
          <a:lstStyle/>
          <a:p>
            <a:r>
              <a:rPr lang="en-US" b="0" i="0" dirty="0">
                <a:solidFill>
                  <a:schemeClr val="accent5">
                    <a:lumMod val="50000"/>
                  </a:schemeClr>
                </a:solidFill>
                <a:effectLst/>
              </a:rPr>
              <a:t>You can verify that your session is still owned by the root user with the following </a:t>
            </a:r>
            <a:r>
              <a:rPr lang="en-US" b="0" i="0" dirty="0">
                <a:solidFill>
                  <a:schemeClr val="accent5">
                    <a:lumMod val="50000"/>
                  </a:schemeClr>
                </a:solidFill>
                <a:effectLst/>
                <a:latin typeface="Courier New" panose="02070309020205020404" pitchFamily="49" charset="0"/>
                <a:cs typeface="Courier New" panose="02070309020205020404" pitchFamily="49" charset="0"/>
              </a:rPr>
              <a:t>SELECT</a:t>
            </a:r>
            <a:r>
              <a:rPr lang="en-US" b="0" i="0" dirty="0">
                <a:solidFill>
                  <a:schemeClr val="accent5">
                    <a:lumMod val="50000"/>
                  </a:schemeClr>
                </a:solidFill>
                <a:effectLst/>
              </a:rPr>
              <a:t> statement:</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2849937429"/>
              </p:ext>
            </p:extLst>
          </p:nvPr>
        </p:nvGraphicFramePr>
        <p:xfrm>
          <a:off x="934172" y="378692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SQL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a:solidFill>
                            <a:srgbClr val="990099"/>
                          </a:solidFill>
                          <a:effectLst/>
                          <a:latin typeface="Courier New" panose="02070309020205020404" pitchFamily="49" charset="0"/>
                          <a:cs typeface="Courier New" panose="02070309020205020404" pitchFamily="49" charset="0"/>
                        </a:rPr>
                        <a:t>SELECT</a:t>
                      </a:r>
                      <a:r>
                        <a:rPr lang="en-US" b="0" dirty="0">
                          <a:latin typeface="Courier New" panose="02070309020205020404" pitchFamily="49" charset="0"/>
                          <a:cs typeface="Courier New" panose="02070309020205020404" pitchFamily="49" charset="0"/>
                        </a:rPr>
                        <a:t> </a:t>
                      </a:r>
                      <a:r>
                        <a:rPr lang="en-US" b="0" dirty="0">
                          <a:solidFill>
                            <a:srgbClr val="000099"/>
                          </a:solidFill>
                          <a:effectLst/>
                          <a:latin typeface="Courier New" panose="02070309020205020404" pitchFamily="49" charset="0"/>
                          <a:cs typeface="Courier New" panose="02070309020205020404" pitchFamily="49" charset="0"/>
                        </a:rPr>
                        <a:t>user</a:t>
                      </a:r>
                      <a:r>
                        <a:rPr lang="en-US" b="0" dirty="0">
                          <a:solidFill>
                            <a:srgbClr val="FF00FF"/>
                          </a:solidFill>
                          <a:effectLst/>
                          <a:latin typeface="Courier New" panose="02070309020205020404" pitchFamily="49" charset="0"/>
                          <a:cs typeface="Courier New" panose="02070309020205020404" pitchFamily="49" charset="0"/>
                        </a:rPr>
                        <a:t>()</a:t>
                      </a:r>
                      <a:r>
                        <a:rPr lang="en-US" b="0" dirty="0">
                          <a:solidFill>
                            <a:srgbClr val="000033"/>
                          </a:solidFill>
                          <a:effectLst/>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8" name="TextBox 7">
            <a:extLst>
              <a:ext uri="{FF2B5EF4-FFF2-40B4-BE49-F238E27FC236}">
                <a16:creationId xmlns:a16="http://schemas.microsoft.com/office/drawing/2014/main" id="{107419A1-0767-47DB-B9A5-D6C1D99430B4}"/>
              </a:ext>
            </a:extLst>
          </p:cNvPr>
          <p:cNvSpPr txBox="1"/>
          <p:nvPr/>
        </p:nvSpPr>
        <p:spPr>
          <a:xfrm>
            <a:off x="494271" y="4441482"/>
            <a:ext cx="8837552" cy="646331"/>
          </a:xfrm>
          <a:prstGeom prst="rect">
            <a:avLst/>
          </a:prstGeom>
          <a:noFill/>
        </p:spPr>
        <p:txBody>
          <a:bodyPr wrap="square" rtlCol="0">
            <a:spAutoFit/>
          </a:bodyPr>
          <a:lstStyle/>
          <a:p>
            <a:r>
              <a:rPr lang="en-US" b="0" i="0" dirty="0">
                <a:solidFill>
                  <a:schemeClr val="accent5">
                    <a:lumMod val="50000"/>
                  </a:schemeClr>
                </a:solidFill>
                <a:effectLst/>
              </a:rPr>
              <a:t>It returns: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7" name="Table 3">
            <a:extLst>
              <a:ext uri="{FF2B5EF4-FFF2-40B4-BE49-F238E27FC236}">
                <a16:creationId xmlns:a16="http://schemas.microsoft.com/office/drawing/2014/main" id="{C3C07BD2-0F8C-4750-8F3D-9E57A9BB47B9}"/>
              </a:ext>
            </a:extLst>
          </p:cNvPr>
          <p:cNvGraphicFramePr>
            <a:graphicFrameLocks noGrp="1"/>
          </p:cNvGraphicFramePr>
          <p:nvPr>
            <p:extLst>
              <p:ext uri="{D42A27DB-BD31-4B8C-83A1-F6EECF244321}">
                <p14:modId xmlns:p14="http://schemas.microsoft.com/office/powerpoint/2010/main" val="1794449232"/>
              </p:ext>
            </p:extLst>
          </p:nvPr>
        </p:nvGraphicFramePr>
        <p:xfrm>
          <a:off x="939113" y="4887449"/>
          <a:ext cx="7947867" cy="1645920"/>
        </p:xfrm>
        <a:graphic>
          <a:graphicData uri="http://schemas.openxmlformats.org/drawingml/2006/table">
            <a:tbl>
              <a:tblPr firstRow="1" bandRow="1">
                <a:tableStyleId>{793D81CF-94F2-401A-BA57-92F5A7B2D0C5}</a:tableStyleId>
              </a:tblPr>
              <a:tblGrid>
                <a:gridCol w="7947867">
                  <a:extLst>
                    <a:ext uri="{9D8B030D-6E8A-4147-A177-3AD203B41FA5}">
                      <a16:colId xmlns:a16="http://schemas.microsoft.com/office/drawing/2014/main" val="1325280384"/>
                    </a:ext>
                  </a:extLst>
                </a:gridCol>
              </a:tblGrid>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 user()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 </a:t>
                      </a:r>
                      <a:r>
                        <a:rPr lang="en-US" sz="1200" dirty="0" err="1">
                          <a:solidFill>
                            <a:schemeClr val="accent5">
                              <a:lumMod val="50000"/>
                            </a:schemeClr>
                          </a:solidFill>
                          <a:latin typeface="Courier New" panose="02070309020205020404" pitchFamily="49" charset="0"/>
                          <a:cs typeface="Courier New" panose="02070309020205020404" pitchFamily="49" charset="0"/>
                        </a:rPr>
                        <a:t>root@localhost</a:t>
                      </a:r>
                      <a:r>
                        <a:rPr lang="en-US" sz="1200" dirty="0">
                          <a:solidFill>
                            <a:schemeClr val="accent5">
                              <a:lumMod val="50000"/>
                            </a:schemeClr>
                          </a:solidFill>
                          <a:latin typeface="Courier New" panose="02070309020205020404" pitchFamily="49" charset="0"/>
                          <a:cs typeface="Courier New" panose="02070309020205020404" pitchFamily="49" charset="0"/>
                        </a:rPr>
                        <a:t>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1 row in set (0.0005 sec)</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bl>
          </a:graphicData>
        </a:graphic>
      </p:graphicFrame>
    </p:spTree>
    <p:extLst>
      <p:ext uri="{BB962C8B-B14F-4D97-AF65-F5344CB8AC3E}">
        <p14:creationId xmlns:p14="http://schemas.microsoft.com/office/powerpoint/2010/main" val="2743118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135000"/>
                    </a14:imgEffect>
                    <a14:imgEffect>
                      <a14:brightnessContrast bright="-11000" contrast="3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197709" y="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197709" y="721343"/>
            <a:ext cx="8837552" cy="646331"/>
          </a:xfrm>
          <a:prstGeom prst="rect">
            <a:avLst/>
          </a:prstGeom>
          <a:noFill/>
        </p:spPr>
        <p:txBody>
          <a:bodyPr wrap="square" rtlCol="0">
            <a:spAutoFit/>
          </a:bodyPr>
          <a:lstStyle/>
          <a:p>
            <a:r>
              <a:rPr lang="en-US" b="0" i="0" dirty="0">
                <a:solidFill>
                  <a:schemeClr val="accent5">
                    <a:lumMod val="50000"/>
                  </a:schemeClr>
                </a:solidFill>
                <a:effectLst/>
              </a:rPr>
              <a:t>The next step shows you how to set up a sample </a:t>
            </a:r>
            <a:r>
              <a:rPr lang="en-US" b="0" i="0" dirty="0" err="1">
                <a:solidFill>
                  <a:schemeClr val="accent5">
                    <a:lumMod val="50000"/>
                  </a:schemeClr>
                </a:solidFill>
                <a:effectLst/>
                <a:latin typeface="Courier New" panose="02070309020205020404" pitchFamily="49" charset="0"/>
                <a:cs typeface="Courier New" panose="02070309020205020404" pitchFamily="49" charset="0"/>
              </a:rPr>
              <a:t>studentdb</a:t>
            </a:r>
            <a:r>
              <a:rPr lang="en-US" b="0" i="0" dirty="0">
                <a:solidFill>
                  <a:schemeClr val="accent5">
                    <a:lumMod val="50000"/>
                  </a:schemeClr>
                </a:solidFill>
                <a:effectLst/>
              </a:rPr>
              <a:t> database. Some syntax has changed from prior MySQL releases. Here are the three steps:</a:t>
            </a:r>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3124935021"/>
              </p:ext>
            </p:extLst>
          </p:nvPr>
        </p:nvGraphicFramePr>
        <p:xfrm>
          <a:off x="993484" y="1903597"/>
          <a:ext cx="8644786" cy="370840"/>
        </p:xfrm>
        <a:graphic>
          <a:graphicData uri="http://schemas.openxmlformats.org/drawingml/2006/table">
            <a:tbl>
              <a:tblPr firstRow="1" bandRow="1">
                <a:tableStyleId>{D7AC3CCA-C797-4891-BE02-D94E43425B78}</a:tableStyleId>
              </a:tblPr>
              <a:tblGrid>
                <a:gridCol w="8644786">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localhost:33060+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&gt; CREATE DATABASE </a:t>
                      </a:r>
                      <a:r>
                        <a:rPr lang="en-US" sz="1200" b="0" dirty="0" err="1">
                          <a:latin typeface="Courier New" panose="02070309020205020404" pitchFamily="49" charset="0"/>
                          <a:cs typeface="Courier New" panose="02070309020205020404" pitchFamily="49" charset="0"/>
                        </a:rPr>
                        <a:t>studentdb</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bl>
          </a:graphicData>
        </a:graphic>
      </p:graphicFrame>
      <p:sp>
        <p:nvSpPr>
          <p:cNvPr id="7" name="TextBox 6">
            <a:extLst>
              <a:ext uri="{FF2B5EF4-FFF2-40B4-BE49-F238E27FC236}">
                <a16:creationId xmlns:a16="http://schemas.microsoft.com/office/drawing/2014/main" id="{12FFEBD4-D962-4C98-B8C2-E9DA965FCC73}"/>
              </a:ext>
            </a:extLst>
          </p:cNvPr>
          <p:cNvSpPr txBox="1"/>
          <p:nvPr/>
        </p:nvSpPr>
        <p:spPr>
          <a:xfrm>
            <a:off x="637610" y="1475806"/>
            <a:ext cx="8837552" cy="369332"/>
          </a:xfrm>
          <a:prstGeom prst="rect">
            <a:avLst/>
          </a:prstGeom>
          <a:noFill/>
        </p:spPr>
        <p:txBody>
          <a:bodyPr wrap="square" rtlCol="0">
            <a:spAutoFit/>
          </a:bodyPr>
          <a:lstStyle/>
          <a:p>
            <a:r>
              <a:rPr lang="en-US" dirty="0">
                <a:solidFill>
                  <a:schemeClr val="accent5">
                    <a:lumMod val="50000"/>
                  </a:schemeClr>
                </a:solidFill>
              </a:rPr>
              <a:t>1. Create the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 with the following command as the MySQL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a:t>
            </a:r>
          </a:p>
        </p:txBody>
      </p:sp>
      <p:graphicFrame>
        <p:nvGraphicFramePr>
          <p:cNvPr id="9" name="Table 3">
            <a:extLst>
              <a:ext uri="{FF2B5EF4-FFF2-40B4-BE49-F238E27FC236}">
                <a16:creationId xmlns:a16="http://schemas.microsoft.com/office/drawing/2014/main" id="{54000022-7614-4F31-BFD4-81D97BB93CB6}"/>
              </a:ext>
            </a:extLst>
          </p:cNvPr>
          <p:cNvGraphicFramePr>
            <a:graphicFrameLocks noGrp="1"/>
          </p:cNvGraphicFramePr>
          <p:nvPr>
            <p:extLst>
              <p:ext uri="{D42A27DB-BD31-4B8C-83A1-F6EECF244321}">
                <p14:modId xmlns:p14="http://schemas.microsoft.com/office/powerpoint/2010/main" val="1428645397"/>
              </p:ext>
            </p:extLst>
          </p:nvPr>
        </p:nvGraphicFramePr>
        <p:xfrm>
          <a:off x="993484" y="3014935"/>
          <a:ext cx="8644786" cy="370840"/>
        </p:xfrm>
        <a:graphic>
          <a:graphicData uri="http://schemas.openxmlformats.org/drawingml/2006/table">
            <a:tbl>
              <a:tblPr firstRow="1" bandRow="1">
                <a:tableStyleId>{D7AC3CCA-C797-4891-BE02-D94E43425B78}</a:tableStyleId>
              </a:tblPr>
              <a:tblGrid>
                <a:gridCol w="8644786">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a:t>
                      </a:r>
                      <a:r>
                        <a:rPr lang="en-US" sz="1200" b="0" dirty="0">
                          <a:solidFill>
                            <a:srgbClr val="000000"/>
                          </a:solidFill>
                          <a:effectLst/>
                          <a:latin typeface="Courier New" panose="02070309020205020404" pitchFamily="49" charset="0"/>
                          <a:cs typeface="Courier New" panose="02070309020205020404" pitchFamily="49" charset="0"/>
                        </a:rPr>
                        <a:t>33060</a:t>
                      </a:r>
                      <a:r>
                        <a:rPr lang="en-US" sz="1200" b="0" dirty="0">
                          <a:latin typeface="Courier New" panose="02070309020205020404" pitchFamily="49" charset="0"/>
                          <a:cs typeface="Courier New" panose="02070309020205020404" pitchFamily="49" charset="0"/>
                        </a:rPr>
                        <a:t>+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a:t>
                      </a:r>
                      <a:r>
                        <a:rPr lang="en-US" sz="1200" b="0" dirty="0">
                          <a:solidFill>
                            <a:srgbClr val="000000"/>
                          </a:solidFill>
                          <a:effectLst/>
                          <a:latin typeface="Courier New" panose="02070309020205020404" pitchFamily="49" charset="0"/>
                          <a:cs typeface="Courier New" panose="02070309020205020404" pitchFamily="49" charset="0"/>
                        </a:rPr>
                        <a:t>&gt;</a:t>
                      </a:r>
                      <a:r>
                        <a:rPr lang="en-US" sz="1200" b="0" dirty="0">
                          <a:latin typeface="Courier New" panose="02070309020205020404" pitchFamily="49" charset="0"/>
                          <a:cs typeface="Courier New" panose="02070309020205020404" pitchFamily="49" charset="0"/>
                        </a:rPr>
                        <a:t> GRANT ALL ON </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 TO </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root'</a:t>
                      </a:r>
                      <a:r>
                        <a:rPr lang="en-US" sz="1200" b="0" dirty="0" err="1">
                          <a:solidFill>
                            <a:srgbClr val="00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'localhost</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bl>
          </a:graphicData>
        </a:graphic>
      </p:graphicFrame>
      <p:sp>
        <p:nvSpPr>
          <p:cNvPr id="12" name="TextBox 11">
            <a:extLst>
              <a:ext uri="{FF2B5EF4-FFF2-40B4-BE49-F238E27FC236}">
                <a16:creationId xmlns:a16="http://schemas.microsoft.com/office/drawing/2014/main" id="{305287C8-524A-4A14-8240-6E1B66A24C60}"/>
              </a:ext>
            </a:extLst>
          </p:cNvPr>
          <p:cNvSpPr txBox="1"/>
          <p:nvPr/>
        </p:nvSpPr>
        <p:spPr>
          <a:xfrm>
            <a:off x="637610" y="2344945"/>
            <a:ext cx="9069858" cy="646331"/>
          </a:xfrm>
          <a:prstGeom prst="rect">
            <a:avLst/>
          </a:prstGeom>
          <a:noFill/>
        </p:spPr>
        <p:txBody>
          <a:bodyPr wrap="square" rtlCol="0">
            <a:spAutoFit/>
          </a:bodyPr>
          <a:lstStyle/>
          <a:p>
            <a:r>
              <a:rPr lang="en-US" dirty="0">
                <a:solidFill>
                  <a:schemeClr val="accent5">
                    <a:lumMod val="50000"/>
                  </a:schemeClr>
                </a:solidFill>
              </a:rPr>
              <a:t>2. Grant the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 the privilege to grant to others, which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does not have by default.</a:t>
            </a:r>
          </a:p>
          <a:p>
            <a:r>
              <a:rPr lang="en-US" dirty="0">
                <a:solidFill>
                  <a:schemeClr val="accent5">
                    <a:lumMod val="50000"/>
                  </a:schemeClr>
                </a:solidFill>
              </a:rPr>
              <a:t>    You use the following syntax as the MySQL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a:t>
            </a:r>
          </a:p>
        </p:txBody>
      </p:sp>
      <p:graphicFrame>
        <p:nvGraphicFramePr>
          <p:cNvPr id="16" name="Table 3">
            <a:extLst>
              <a:ext uri="{FF2B5EF4-FFF2-40B4-BE49-F238E27FC236}">
                <a16:creationId xmlns:a16="http://schemas.microsoft.com/office/drawing/2014/main" id="{16FC8BB6-FFF6-4452-8BCB-37870E1596AE}"/>
              </a:ext>
            </a:extLst>
          </p:cNvPr>
          <p:cNvGraphicFramePr>
            <a:graphicFrameLocks noGrp="1"/>
          </p:cNvGraphicFramePr>
          <p:nvPr>
            <p:extLst>
              <p:ext uri="{D42A27DB-BD31-4B8C-83A1-F6EECF244321}">
                <p14:modId xmlns:p14="http://schemas.microsoft.com/office/powerpoint/2010/main" val="3371659001"/>
              </p:ext>
            </p:extLst>
          </p:nvPr>
        </p:nvGraphicFramePr>
        <p:xfrm>
          <a:off x="1032201" y="4107527"/>
          <a:ext cx="11072479" cy="741680"/>
        </p:xfrm>
        <a:graphic>
          <a:graphicData uri="http://schemas.openxmlformats.org/drawingml/2006/table">
            <a:tbl>
              <a:tblPr bandRow="1">
                <a:tableStyleId>{793D81CF-94F2-401A-BA57-92F5A7B2D0C5}</a:tableStyleId>
              </a:tblPr>
              <a:tblGrid>
                <a:gridCol w="11072479">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a:t>
                      </a:r>
                      <a:r>
                        <a:rPr lang="en-US" sz="1200" b="0" dirty="0">
                          <a:solidFill>
                            <a:srgbClr val="000000"/>
                          </a:solidFill>
                          <a:effectLst/>
                          <a:latin typeface="Courier New" panose="02070309020205020404" pitchFamily="49" charset="0"/>
                          <a:cs typeface="Courier New" panose="02070309020205020404" pitchFamily="49" charset="0"/>
                        </a:rPr>
                        <a:t>33060</a:t>
                      </a:r>
                      <a:r>
                        <a:rPr lang="en-US" sz="1200" b="0" dirty="0">
                          <a:latin typeface="Courier New" panose="02070309020205020404" pitchFamily="49" charset="0"/>
                          <a:cs typeface="Courier New" panose="02070309020205020404" pitchFamily="49" charset="0"/>
                        </a:rPr>
                        <a:t>+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a:t>
                      </a:r>
                      <a:r>
                        <a:rPr lang="en-US" sz="1200" b="0" dirty="0">
                          <a:solidFill>
                            <a:srgbClr val="000000"/>
                          </a:solidFill>
                          <a:effectLst/>
                          <a:latin typeface="Courier New" panose="02070309020205020404" pitchFamily="49" charset="0"/>
                          <a:cs typeface="Courier New" panose="02070309020205020404" pitchFamily="49" charset="0"/>
                        </a:rPr>
                        <a:t>&gt;</a:t>
                      </a:r>
                      <a:r>
                        <a:rPr lang="en-US" sz="1200" b="0" dirty="0">
                          <a:latin typeface="Courier New" panose="02070309020205020404" pitchFamily="49" charset="0"/>
                          <a:cs typeface="Courier New" panose="02070309020205020404" pitchFamily="49" charset="0"/>
                        </a:rPr>
                        <a:t> CREATE USER </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student'</a:t>
                      </a:r>
                      <a:r>
                        <a:rPr lang="en-US" sz="1200" b="0" dirty="0" err="1">
                          <a:solidFill>
                            <a:srgbClr val="00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'localhost</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 IDENTIFIED WITH </a:t>
                      </a:r>
                      <a:r>
                        <a:rPr lang="en-US" sz="1200" b="0" dirty="0" err="1">
                          <a:latin typeface="Courier New" panose="02070309020205020404" pitchFamily="49" charset="0"/>
                          <a:cs typeface="Courier New" panose="02070309020205020404" pitchFamily="49" charset="0"/>
                        </a:rPr>
                        <a:t>mysql_native_password</a:t>
                      </a:r>
                      <a:r>
                        <a:rPr lang="en-US" sz="1200" b="0" dirty="0">
                          <a:latin typeface="Courier New" panose="02070309020205020404" pitchFamily="49" charset="0"/>
                          <a:cs typeface="Courier New" panose="02070309020205020404" pitchFamily="49" charset="0"/>
                        </a:rPr>
                        <a:t> BY </a:t>
                      </a:r>
                      <a:r>
                        <a:rPr lang="en-US" sz="1200" b="0" dirty="0">
                          <a:solidFill>
                            <a:srgbClr val="FF0000"/>
                          </a:solidFill>
                          <a:effectLst/>
                          <a:latin typeface="Courier New" panose="02070309020205020404" pitchFamily="49" charset="0"/>
                          <a:cs typeface="Courier New" panose="02070309020205020404" pitchFamily="49" charset="0"/>
                        </a:rPr>
                        <a:t>'student'</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r h="370840">
                <a:tc>
                  <a:txBody>
                    <a:bodyPr/>
                    <a:lstStyle/>
                    <a:p>
                      <a:r>
                        <a:rPr lang="en-US" sz="1200" dirty="0">
                          <a:latin typeface="Courier New" panose="02070309020205020404" pitchFamily="49" charset="0"/>
                          <a:cs typeface="Courier New" panose="02070309020205020404" pitchFamily="49" charset="0"/>
                        </a:rPr>
                        <a:t>MySQL localhost:</a:t>
                      </a:r>
                      <a:r>
                        <a:rPr lang="en-US" sz="1200" dirty="0">
                          <a:solidFill>
                            <a:srgbClr val="000000"/>
                          </a:solidFill>
                          <a:effectLst/>
                          <a:latin typeface="Courier New" panose="02070309020205020404" pitchFamily="49" charset="0"/>
                          <a:cs typeface="Courier New" panose="02070309020205020404" pitchFamily="49" charset="0"/>
                        </a:rPr>
                        <a:t>33060</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ssl</a:t>
                      </a:r>
                      <a:r>
                        <a:rPr lang="en-US" sz="1200" dirty="0">
                          <a:latin typeface="Courier New" panose="02070309020205020404" pitchFamily="49" charset="0"/>
                          <a:cs typeface="Courier New" panose="02070309020205020404" pitchFamily="49" charset="0"/>
                        </a:rPr>
                        <a:t> SQL </a:t>
                      </a:r>
                      <a:r>
                        <a:rPr lang="en-US" sz="1200" b="1" dirty="0">
                          <a:solidFill>
                            <a:srgbClr val="000000"/>
                          </a:solidFill>
                          <a:effectLst/>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GRANT ALL ON studentdb.</a:t>
                      </a:r>
                      <a:r>
                        <a:rPr lang="en-US" sz="1200" b="1" dirty="0">
                          <a:solidFill>
                            <a:srgbClr val="000000"/>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TO </a:t>
                      </a:r>
                      <a:r>
                        <a:rPr lang="en-US" sz="1200" dirty="0">
                          <a:solidFill>
                            <a:srgbClr val="FF0000"/>
                          </a:solidFill>
                          <a:effectLst/>
                          <a:latin typeface="Courier New" panose="02070309020205020404" pitchFamily="49" charset="0"/>
                          <a:cs typeface="Courier New" panose="02070309020205020404" pitchFamily="49" charset="0"/>
                        </a:rPr>
                        <a:t>'</a:t>
                      </a:r>
                      <a:r>
                        <a:rPr lang="en-US" sz="1200" dirty="0" err="1">
                          <a:solidFill>
                            <a:srgbClr val="FF0000"/>
                          </a:solidFill>
                          <a:effectLst/>
                          <a:latin typeface="Courier New" panose="02070309020205020404" pitchFamily="49" charset="0"/>
                          <a:cs typeface="Courier New" panose="02070309020205020404" pitchFamily="49" charset="0"/>
                        </a:rPr>
                        <a:t>student'</a:t>
                      </a:r>
                      <a:r>
                        <a:rPr lang="en-US" sz="1200" b="1" dirty="0" err="1">
                          <a:solidFill>
                            <a:srgbClr val="000000"/>
                          </a:solidFill>
                          <a:effectLst/>
                          <a:latin typeface="Courier New" panose="02070309020205020404" pitchFamily="49" charset="0"/>
                          <a:cs typeface="Courier New" panose="02070309020205020404" pitchFamily="49" charset="0"/>
                        </a:rPr>
                        <a:t>@</a:t>
                      </a:r>
                      <a:r>
                        <a:rPr lang="en-US" sz="1200" dirty="0" err="1">
                          <a:solidFill>
                            <a:srgbClr val="FF0000"/>
                          </a:solidFill>
                          <a:effectLst/>
                          <a:latin typeface="Courier New" panose="02070309020205020404" pitchFamily="49" charset="0"/>
                          <a:cs typeface="Courier New" panose="02070309020205020404" pitchFamily="49" charset="0"/>
                        </a:rPr>
                        <a:t>'localhost</a:t>
                      </a:r>
                      <a:r>
                        <a:rPr lang="en-US" sz="1200" dirty="0">
                          <a:solidFill>
                            <a:srgbClr val="FF0000"/>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endParaRPr lang="en-US" sz="12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45873303"/>
                  </a:ext>
                </a:extLst>
              </a:tr>
            </a:tbl>
          </a:graphicData>
        </a:graphic>
      </p:graphicFrame>
      <p:sp>
        <p:nvSpPr>
          <p:cNvPr id="18" name="TextBox 17">
            <a:extLst>
              <a:ext uri="{FF2B5EF4-FFF2-40B4-BE49-F238E27FC236}">
                <a16:creationId xmlns:a16="http://schemas.microsoft.com/office/drawing/2014/main" id="{21E7037B-05A3-40A7-9BC5-6C78E8AFC9C2}"/>
              </a:ext>
            </a:extLst>
          </p:cNvPr>
          <p:cNvSpPr txBox="1"/>
          <p:nvPr/>
        </p:nvSpPr>
        <p:spPr>
          <a:xfrm>
            <a:off x="676328" y="3437537"/>
            <a:ext cx="9069858" cy="646331"/>
          </a:xfrm>
          <a:prstGeom prst="rect">
            <a:avLst/>
          </a:prstGeom>
          <a:noFill/>
        </p:spPr>
        <p:txBody>
          <a:bodyPr wrap="square" rtlCol="0">
            <a:spAutoFit/>
          </a:bodyPr>
          <a:lstStyle/>
          <a:p>
            <a:r>
              <a:rPr lang="en-US" dirty="0">
                <a:solidFill>
                  <a:schemeClr val="accent5">
                    <a:lumMod val="50000"/>
                  </a:schemeClr>
                </a:solidFill>
              </a:rPr>
              <a:t>3. Create the user with a clear English password and grant the user </a:t>
            </a:r>
            <a:r>
              <a:rPr lang="en-US" dirty="0">
                <a:solidFill>
                  <a:schemeClr val="accent5">
                    <a:lumMod val="50000"/>
                  </a:schemeClr>
                </a:solidFill>
                <a:latin typeface="Courier New" panose="02070309020205020404" pitchFamily="49" charset="0"/>
                <a:cs typeface="Courier New" panose="02070309020205020404" pitchFamily="49" charset="0"/>
              </a:rPr>
              <a:t>student</a:t>
            </a:r>
            <a:r>
              <a:rPr lang="en-US" dirty="0">
                <a:solidFill>
                  <a:schemeClr val="accent5">
                    <a:lumMod val="50000"/>
                  </a:schemeClr>
                </a:solidFill>
              </a:rPr>
              <a:t> full privileged on</a:t>
            </a:r>
          </a:p>
          <a:p>
            <a:r>
              <a:rPr lang="en-US" dirty="0">
                <a:solidFill>
                  <a:schemeClr val="accent5">
                    <a:lumMod val="50000"/>
                  </a:schemeClr>
                </a:solidFill>
              </a:rPr>
              <a:t>     the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a:t>
            </a:r>
          </a:p>
        </p:txBody>
      </p:sp>
      <p:graphicFrame>
        <p:nvGraphicFramePr>
          <p:cNvPr id="20" name="Table 3">
            <a:extLst>
              <a:ext uri="{FF2B5EF4-FFF2-40B4-BE49-F238E27FC236}">
                <a16:creationId xmlns:a16="http://schemas.microsoft.com/office/drawing/2014/main" id="{6DA1EBBC-647B-4EE4-8BAB-84072A598255}"/>
              </a:ext>
            </a:extLst>
          </p:cNvPr>
          <p:cNvGraphicFramePr>
            <a:graphicFrameLocks noGrp="1"/>
          </p:cNvGraphicFramePr>
          <p:nvPr>
            <p:extLst>
              <p:ext uri="{D42A27DB-BD31-4B8C-83A1-F6EECF244321}">
                <p14:modId xmlns:p14="http://schemas.microsoft.com/office/powerpoint/2010/main" val="3729711059"/>
              </p:ext>
            </p:extLst>
          </p:nvPr>
        </p:nvGraphicFramePr>
        <p:xfrm>
          <a:off x="993483" y="5688368"/>
          <a:ext cx="11072479" cy="370840"/>
        </p:xfrm>
        <a:graphic>
          <a:graphicData uri="http://schemas.openxmlformats.org/drawingml/2006/table">
            <a:tbl>
              <a:tblPr bandRow="1">
                <a:tableStyleId>{793D81CF-94F2-401A-BA57-92F5A7B2D0C5}</a:tableStyleId>
              </a:tblPr>
              <a:tblGrid>
                <a:gridCol w="11072479">
                  <a:extLst>
                    <a:ext uri="{9D8B030D-6E8A-4147-A177-3AD203B41FA5}">
                      <a16:colId xmlns:a16="http://schemas.microsoft.com/office/drawing/2014/main" val="1325280384"/>
                    </a:ext>
                  </a:extLst>
                </a:gridCol>
              </a:tblGrid>
              <a:tr h="370840">
                <a:tc>
                  <a:txBody>
                    <a:bodyPr/>
                    <a:lstStyle/>
                    <a:p>
                      <a:r>
                        <a:rPr lang="en-US" sz="1200" b="1" dirty="0">
                          <a:solidFill>
                            <a:srgbClr val="990099"/>
                          </a:solidFill>
                          <a:effectLst/>
                          <a:latin typeface="Courier New" panose="02070309020205020404" pitchFamily="49" charset="0"/>
                          <a:cs typeface="Courier New" panose="02070309020205020404" pitchFamily="49" charset="0"/>
                        </a:rPr>
                        <a:t>show</a:t>
                      </a:r>
                      <a:r>
                        <a:rPr lang="en-US" sz="1200" dirty="0">
                          <a:latin typeface="Courier New" panose="02070309020205020404" pitchFamily="49" charset="0"/>
                          <a:cs typeface="Courier New" panose="02070309020205020404" pitchFamily="49" charset="0"/>
                        </a:rPr>
                        <a:t> variables </a:t>
                      </a:r>
                      <a:r>
                        <a:rPr lang="en-US" sz="1200" b="1" dirty="0">
                          <a:solidFill>
                            <a:srgbClr val="CC0099"/>
                          </a:solidFill>
                          <a:effectLst/>
                          <a:latin typeface="Courier New" panose="02070309020205020404" pitchFamily="49" charset="0"/>
                          <a:cs typeface="Courier New" panose="02070309020205020404" pitchFamily="49" charset="0"/>
                        </a:rPr>
                        <a:t>like</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secure</a:t>
                      </a:r>
                      <a:r>
                        <a:rPr lang="en-US" sz="1200" b="1" dirty="0" err="1">
                          <a:solidFill>
                            <a:srgbClr val="008080"/>
                          </a:solidFill>
                          <a:effectLst/>
                          <a:latin typeface="Courier New" panose="02070309020205020404" pitchFamily="49" charset="0"/>
                          <a:cs typeface="Courier New" panose="02070309020205020404" pitchFamily="49" charset="0"/>
                        </a:rPr>
                        <a:t>_</a:t>
                      </a:r>
                      <a:r>
                        <a:rPr lang="en-US" sz="1200" dirty="0" err="1">
                          <a:solidFill>
                            <a:srgbClr val="008000"/>
                          </a:solidFill>
                          <a:effectLst/>
                          <a:latin typeface="Courier New" panose="02070309020205020404" pitchFamily="49" charset="0"/>
                          <a:cs typeface="Courier New" panose="02070309020205020404" pitchFamily="49" charset="0"/>
                        </a:rPr>
                        <a:t>file</a:t>
                      </a:r>
                      <a:r>
                        <a:rPr lang="en-US" sz="1200" b="1" dirty="0" err="1">
                          <a:solidFill>
                            <a:srgbClr val="008080"/>
                          </a:solidFill>
                          <a:effectLst/>
                          <a:latin typeface="Courier New" panose="02070309020205020404" pitchFamily="49" charset="0"/>
                          <a:cs typeface="Courier New" panose="02070309020205020404" pitchFamily="49" charset="0"/>
                        </a:rPr>
                        <a:t>_</a:t>
                      </a:r>
                      <a:r>
                        <a:rPr lang="en-US" sz="1200" dirty="0" err="1">
                          <a:solidFill>
                            <a:srgbClr val="008000"/>
                          </a:solidFill>
                          <a:effectLst/>
                          <a:latin typeface="Courier New" panose="02070309020205020404" pitchFamily="49" charset="0"/>
                          <a:cs typeface="Courier New" panose="02070309020205020404" pitchFamily="49" charset="0"/>
                        </a:rPr>
                        <a:t>priv</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22" name="TextBox 21">
            <a:extLst>
              <a:ext uri="{FF2B5EF4-FFF2-40B4-BE49-F238E27FC236}">
                <a16:creationId xmlns:a16="http://schemas.microsoft.com/office/drawing/2014/main" id="{62FB53D8-1513-4700-8E86-813770068928}"/>
              </a:ext>
            </a:extLst>
          </p:cNvPr>
          <p:cNvSpPr txBox="1"/>
          <p:nvPr/>
        </p:nvSpPr>
        <p:spPr>
          <a:xfrm>
            <a:off x="637610" y="5018378"/>
            <a:ext cx="9069858" cy="646331"/>
          </a:xfrm>
          <a:prstGeom prst="rect">
            <a:avLst/>
          </a:prstGeom>
          <a:noFill/>
        </p:spPr>
        <p:txBody>
          <a:bodyPr wrap="square" rtlCol="0">
            <a:spAutoFit/>
          </a:bodyPr>
          <a:lstStyle/>
          <a:p>
            <a:r>
              <a:rPr lang="en-US" dirty="0">
                <a:solidFill>
                  <a:schemeClr val="accent5">
                    <a:lumMod val="50000"/>
                  </a:schemeClr>
                </a:solidFill>
              </a:rPr>
              <a:t>4. Our sample database uses large file uploads with MySQL’s LOAD command, which means you</a:t>
            </a:r>
          </a:p>
          <a:p>
            <a:r>
              <a:rPr lang="en-US" dirty="0">
                <a:solidFill>
                  <a:schemeClr val="accent5">
                    <a:lumMod val="50000"/>
                  </a:schemeClr>
                </a:solidFill>
              </a:rPr>
              <a:t>    need to grant on additional global privilege:</a:t>
            </a:r>
          </a:p>
        </p:txBody>
      </p:sp>
    </p:spTree>
    <p:extLst>
      <p:ext uri="{BB962C8B-B14F-4D97-AF65-F5344CB8AC3E}">
        <p14:creationId xmlns:p14="http://schemas.microsoft.com/office/powerpoint/2010/main" val="2640650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348876"/>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Shell Parsing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309065"/>
            <a:ext cx="10928315" cy="1200329"/>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The reply in the bug explained the behavior difference between MySQL Workbench and the MySQL Shell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cs typeface="Courier New" panose="02070309020205020404" pitchFamily="49" charset="0"/>
              </a:rPr>
              <a:t>) environments. MySQL Workbench uses the MySQL client, which supports multiple client statements with the </a:t>
            </a:r>
            <a:r>
              <a:rPr lang="en-US" dirty="0">
                <a:solidFill>
                  <a:schemeClr val="accent5">
                    <a:lumMod val="50000"/>
                  </a:schemeClr>
                </a:solidFill>
                <a:latin typeface="Courier New" panose="02070309020205020404" pitchFamily="49" charset="0"/>
                <a:cs typeface="Courier New" panose="02070309020205020404" pitchFamily="49" charset="0"/>
              </a:rPr>
              <a:t>CLIENT_MULTI_STATEMENTS </a:t>
            </a:r>
            <a:r>
              <a:rPr lang="en-US" dirty="0">
                <a:solidFill>
                  <a:schemeClr val="accent5">
                    <a:lumMod val="50000"/>
                  </a:schemeClr>
                </a:solidFill>
                <a:cs typeface="Courier New" panose="02070309020205020404" pitchFamily="49" charset="0"/>
              </a:rPr>
              <a:t>option. Recognizing that, the logging entry </a:t>
            </a:r>
            <a:r>
              <a:rPr lang="en-US" dirty="0">
                <a:solidFill>
                  <a:schemeClr val="accent5">
                    <a:lumMod val="50000"/>
                  </a:schemeClr>
                </a:solidFill>
                <a:latin typeface="Courier New" panose="02070309020205020404" pitchFamily="49" charset="0"/>
                <a:cs typeface="Courier New" panose="02070309020205020404" pitchFamily="49" charset="0"/>
              </a:rPr>
              <a:t>SELECT</a:t>
            </a:r>
            <a:r>
              <a:rPr lang="en-US" dirty="0">
                <a:solidFill>
                  <a:schemeClr val="accent5">
                    <a:lumMod val="50000"/>
                  </a:schemeClr>
                </a:solidFill>
                <a:cs typeface="Courier New" panose="02070309020205020404" pitchFamily="49" charset="0"/>
              </a:rPr>
              <a:t> statement should move to a position before setting the </a:t>
            </a:r>
            <a:r>
              <a:rPr lang="en-US" dirty="0">
                <a:solidFill>
                  <a:schemeClr val="accent5">
                    <a:lumMod val="50000"/>
                  </a:schemeClr>
                </a:solidFill>
                <a:latin typeface="Courier New" panose="02070309020205020404" pitchFamily="49" charset="0"/>
                <a:cs typeface="Courier New" panose="02070309020205020404" pitchFamily="49" charset="0"/>
              </a:rPr>
              <a:t>DELIMITER</a:t>
            </a:r>
            <a:r>
              <a:rPr lang="en-US" dirty="0">
                <a:solidFill>
                  <a:schemeClr val="accent5">
                    <a:lumMod val="50000"/>
                  </a:schemeClr>
                </a:solidFill>
                <a:cs typeface="Courier New" panose="02070309020205020404" pitchFamily="49" charset="0"/>
              </a:rPr>
              <a:t>, like:</a:t>
            </a: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4035844360"/>
              </p:ext>
            </p:extLst>
          </p:nvPr>
        </p:nvGraphicFramePr>
        <p:xfrm>
          <a:off x="1539652" y="1509394"/>
          <a:ext cx="8837552" cy="5303520"/>
        </p:xfrm>
        <a:graphic>
          <a:graphicData uri="http://schemas.openxmlformats.org/drawingml/2006/table">
            <a:tbl>
              <a:tblPr firstRow="1" bandRow="1">
                <a:tableStyleId>{793D81CF-94F2-401A-BA57-92F5A7B2D0C5}</a:tableStyleId>
              </a:tblPr>
              <a:tblGrid>
                <a:gridCol w="8837552">
                  <a:extLst>
                    <a:ext uri="{9D8B030D-6E8A-4147-A177-3AD203B41FA5}">
                      <a16:colId xmlns:a16="http://schemas.microsoft.com/office/drawing/2014/main" val="1325280384"/>
                    </a:ext>
                  </a:extLst>
                </a:gridCol>
              </a:tblGrid>
              <a:tr h="265786">
                <a:tc>
                  <a:txBody>
                    <a:bodyPr/>
                    <a:lstStyle/>
                    <a:p>
                      <a:r>
                        <a:rPr lang="en-US" sz="1200" b="0" i="1" dirty="0">
                          <a:solidFill>
                            <a:schemeClr val="accent5">
                              <a:lumMod val="50000"/>
                            </a:schemeClr>
                          </a:solidFill>
                          <a:effectLst/>
                          <a:latin typeface="Courier New" panose="02070309020205020404" pitchFamily="49" charset="0"/>
                          <a:cs typeface="Courier New" panose="02070309020205020404" pitchFamily="49" charset="0"/>
                        </a:rPr>
                        <a:t>-- Set a label for the log file.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'CREATE PROCEDURE test'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"Statement"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2241799"/>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Reset the delimiter so that a semicolon can be used as a statement and block terminator.</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265786">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DELIMITER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PROCEDURE</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test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265786">
                <a:tc>
                  <a:txBody>
                    <a:bodyPr/>
                    <a:lstStyle/>
                    <a:p>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pv_input1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CHAR</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80"/>
                          </a:solidFill>
                          <a:effectLst/>
                          <a:latin typeface="Courier New" panose="02070309020205020404" pitchFamily="49" charset="0"/>
                          <a:cs typeface="Courier New" panose="02070309020205020404" pitchFamily="49" charset="0"/>
                        </a:rPr>
                        <a:t>12</a:t>
                      </a:r>
                      <a:r>
                        <a:rPr lang="en-US" sz="1200" dirty="0">
                          <a:solidFill>
                            <a:srgbClr val="FF00FF"/>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265786">
                <a:tc>
                  <a:txBody>
                    <a:bodyPr/>
                    <a:lstStyle/>
                    <a:p>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r>
                        <a:rPr lang="en-US" sz="1200" dirty="0">
                          <a:solidFill>
                            <a:schemeClr val="accent5">
                              <a:lumMod val="50000"/>
                            </a:schemeClr>
                          </a:solidFill>
                          <a:latin typeface="Courier New" panose="02070309020205020404" pitchFamily="49" charset="0"/>
                          <a:cs typeface="Courier New" panose="02070309020205020404" pitchFamily="49" charset="0"/>
                        </a:rPr>
                        <a:t> pv_input2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CHAR</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80"/>
                          </a:solidFill>
                          <a:effectLst/>
                          <a:latin typeface="Courier New" panose="02070309020205020404" pitchFamily="49" charset="0"/>
                          <a:cs typeface="Courier New" panose="02070309020205020404" pitchFamily="49" charset="0"/>
                        </a:rPr>
                        <a:t>19</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MODIFIES SQL DATA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BEGIN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   SELECT</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CONCAT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chemeClr val="accent5">
                              <a:lumMod val="50000"/>
                            </a:schemeClr>
                          </a:solidFill>
                          <a:latin typeface="Courier New" panose="02070309020205020404" pitchFamily="49" charset="0"/>
                          <a:cs typeface="Courier New" panose="02070309020205020404" pitchFamily="49" charset="0"/>
                        </a:rPr>
                        <a:t>pv_input1</a:t>
                      </a:r>
                      <a:r>
                        <a:rPr lang="en-US" sz="1200" dirty="0">
                          <a:solidFill>
                            <a:schemeClr val="accent5">
                              <a:lumMod val="50000"/>
                            </a:schemeClr>
                          </a:solidFill>
                          <a:effectLst/>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pv_input2</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message</a:t>
                      </a:r>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265786">
                <a:tc>
                  <a:txBody>
                    <a:bodyPr/>
                    <a:lstStyle/>
                    <a:p>
                      <a:r>
                        <a:rPr lang="en-US" sz="1200" dirty="0">
                          <a:solidFill>
                            <a:srgbClr val="009900"/>
                          </a:solidFill>
                          <a:effectLst/>
                          <a:latin typeface="Courier New" panose="02070309020205020404" pitchFamily="49" charset="0"/>
                          <a:cs typeface="Courier New" panose="02070309020205020404" pitchFamily="49" charset="0"/>
                        </a:rPr>
                        <a:t>END</a:t>
                      </a:r>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265786">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8447280"/>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Reset the standard delimiter to let the semicolon work as an execution command.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354382">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DELIMITER </a:t>
                      </a:r>
                      <a:r>
                        <a:rPr lang="en-US" sz="1800" kern="1200" dirty="0">
                          <a:solidFill>
                            <a:schemeClr val="accent5">
                              <a:lumMod val="50000"/>
                            </a:schemeClr>
                          </a:solidFill>
                          <a:effectLst/>
                          <a:latin typeface="Courier New" panose="02070309020205020404" pitchFamily="49" charset="0"/>
                          <a:ea typeface="+mn-ea"/>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5521771"/>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Call the test procedure.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CALL</a:t>
                      </a:r>
                      <a:r>
                        <a:rPr lang="en-US" sz="1200" dirty="0">
                          <a:latin typeface="Courier New" panose="02070309020205020404" pitchFamily="49" charset="0"/>
                          <a:cs typeface="Courier New" panose="02070309020205020404" pitchFamily="49" charset="0"/>
                        </a:rPr>
                        <a:t> test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One'</a:t>
                      </a:r>
                      <a:r>
                        <a:rPr lang="en-US" sz="1200" dirty="0" err="1">
                          <a:solidFill>
                            <a:srgbClr val="000033"/>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'Two</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1369372"/>
                  </a:ext>
                </a:extLst>
              </a:tr>
            </a:tbl>
          </a:graphicData>
        </a:graphic>
      </p:graphicFrame>
    </p:spTree>
    <p:extLst>
      <p:ext uri="{BB962C8B-B14F-4D97-AF65-F5344CB8AC3E}">
        <p14:creationId xmlns:p14="http://schemas.microsoft.com/office/powerpoint/2010/main" val="1058390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0" y="33729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Shell Parsing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422591"/>
            <a:ext cx="9603671" cy="646331"/>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The new test case only submits one statement at a time. The logging query is submitted by the semicolon, and the test procedure by the double dollar (</a:t>
            </a:r>
            <a:r>
              <a:rPr lang="en-US" dirty="0">
                <a:solidFill>
                  <a:schemeClr val="accent5">
                    <a:lumMod val="50000"/>
                  </a:schemeClr>
                </a:solidFill>
                <a:latin typeface="Courier New" panose="02070309020205020404" pitchFamily="49" charset="0"/>
                <a:cs typeface="Courier New" panose="02070309020205020404" pitchFamily="49" charset="0"/>
              </a:rPr>
              <a:t>$$</a:t>
            </a:r>
            <a:r>
              <a:rPr lang="en-US" dirty="0">
                <a:solidFill>
                  <a:schemeClr val="accent5">
                    <a:lumMod val="50000"/>
                  </a:schemeClr>
                </a:solidFill>
                <a:cs typeface="Courier New" panose="02070309020205020404" pitchFamily="49" charset="0"/>
              </a:rPr>
              <a:t>) symbol set.</a:t>
            </a:r>
          </a:p>
        </p:txBody>
      </p:sp>
      <p:sp>
        <p:nvSpPr>
          <p:cNvPr id="5" name="TextBox 4">
            <a:extLst>
              <a:ext uri="{FF2B5EF4-FFF2-40B4-BE49-F238E27FC236}">
                <a16:creationId xmlns:a16="http://schemas.microsoft.com/office/drawing/2014/main" id="{528D378F-BC5D-47FB-B8F7-611B1ADE3029}"/>
              </a:ext>
            </a:extLst>
          </p:cNvPr>
          <p:cNvSpPr txBox="1"/>
          <p:nvPr/>
        </p:nvSpPr>
        <p:spPr>
          <a:xfrm>
            <a:off x="494270" y="2384782"/>
            <a:ext cx="9603671" cy="923330"/>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So, I was correct identifying a parsing behavior difference between MySQL Workbench and MySQL Shell. It appears to be a difference by design but the </a:t>
            </a:r>
            <a:r>
              <a:rPr lang="en-US" dirty="0">
                <a:solidFill>
                  <a:schemeClr val="accent5">
                    <a:lumMod val="50000"/>
                  </a:schemeClr>
                </a:solidFill>
                <a:cs typeface="Courier New" panose="02070309020205020404" pitchFamily="49" charset="0"/>
                <a:hlinkClick r:id="rId2"/>
              </a:rPr>
              <a:t>MySQL Shell documentation</a:t>
            </a:r>
            <a:r>
              <a:rPr lang="en-US" dirty="0">
                <a:solidFill>
                  <a:schemeClr val="accent5">
                    <a:lumMod val="50000"/>
                  </a:schemeClr>
                </a:solidFill>
                <a:cs typeface="Courier New" panose="02070309020205020404" pitchFamily="49" charset="0"/>
              </a:rPr>
              <a:t> fails to explain it can’t manage multiple statements, I hope identifying this saves others time.</a:t>
            </a:r>
          </a:p>
        </p:txBody>
      </p:sp>
      <p:sp>
        <p:nvSpPr>
          <p:cNvPr id="7" name="TextBox 6">
            <a:extLst>
              <a:ext uri="{FF2B5EF4-FFF2-40B4-BE49-F238E27FC236}">
                <a16:creationId xmlns:a16="http://schemas.microsoft.com/office/drawing/2014/main" id="{933C4DFD-78E2-4469-BF58-2D95EAD9B755}"/>
              </a:ext>
            </a:extLst>
          </p:cNvPr>
          <p:cNvSpPr txBox="1"/>
          <p:nvPr/>
        </p:nvSpPr>
        <p:spPr>
          <a:xfrm>
            <a:off x="494271" y="3623972"/>
            <a:ext cx="9603671" cy="1200329"/>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It’s also true that the MySQL client software supports </a:t>
            </a:r>
            <a:r>
              <a:rPr lang="en-US" dirty="0">
                <a:solidFill>
                  <a:schemeClr val="accent5">
                    <a:lumMod val="50000"/>
                  </a:schemeClr>
                </a:solidFill>
                <a:latin typeface="Courier New" panose="02070309020205020404" pitchFamily="49" charset="0"/>
                <a:cs typeface="Courier New" panose="02070309020205020404" pitchFamily="49" charset="0"/>
              </a:rPr>
              <a:t>TEE</a:t>
            </a:r>
            <a:r>
              <a:rPr lang="en-US" dirty="0">
                <a:solidFill>
                  <a:schemeClr val="accent5">
                    <a:lumMod val="50000"/>
                  </a:schemeClr>
                </a:solidFill>
                <a:cs typeface="Courier New" panose="02070309020205020404" pitchFamily="49" charset="0"/>
              </a:rPr>
              <a:t> and </a:t>
            </a:r>
            <a:r>
              <a:rPr lang="en-US" dirty="0">
                <a:solidFill>
                  <a:schemeClr val="accent5">
                    <a:lumMod val="50000"/>
                  </a:schemeClr>
                </a:solidFill>
                <a:latin typeface="Courier New" panose="02070309020205020404" pitchFamily="49" charset="0"/>
                <a:cs typeface="Courier New" panose="02070309020205020404" pitchFamily="49" charset="0"/>
              </a:rPr>
              <a:t>NOTEE</a:t>
            </a:r>
            <a:r>
              <a:rPr lang="en-US" dirty="0">
                <a:solidFill>
                  <a:schemeClr val="accent5">
                    <a:lumMod val="50000"/>
                  </a:schemeClr>
                </a:solidFill>
                <a:cs typeface="Courier New" panose="02070309020205020404" pitchFamily="49" charset="0"/>
              </a:rPr>
              <a:t> to write log files. Unfortunately, MySQL Shell (</a:t>
            </a:r>
            <a:r>
              <a:rPr lang="en-US" dirty="0" err="1">
                <a:solidFill>
                  <a:schemeClr val="accent5">
                    <a:lumMod val="50000"/>
                  </a:schemeClr>
                </a:solidFill>
                <a:cs typeface="Courier New" panose="02070309020205020404" pitchFamily="49" charset="0"/>
              </a:rPr>
              <a:t>mysqlsh</a:t>
            </a:r>
            <a:r>
              <a:rPr lang="en-US" dirty="0">
                <a:solidFill>
                  <a:schemeClr val="accent5">
                    <a:lumMod val="50000"/>
                  </a:schemeClr>
                </a:solidFill>
                <a:cs typeface="Courier New" panose="02070309020205020404" pitchFamily="49" charset="0"/>
              </a:rPr>
              <a:t>) doesn’t support the </a:t>
            </a:r>
            <a:r>
              <a:rPr lang="en-US" dirty="0">
                <a:solidFill>
                  <a:schemeClr val="accent5">
                    <a:lumMod val="50000"/>
                  </a:schemeClr>
                </a:solidFill>
                <a:latin typeface="Courier New" panose="02070309020205020404" pitchFamily="49" charset="0"/>
                <a:cs typeface="Courier New" panose="02070309020205020404" pitchFamily="49" charset="0"/>
              </a:rPr>
              <a:t>TEE</a:t>
            </a:r>
            <a:r>
              <a:rPr lang="en-US" dirty="0">
                <a:solidFill>
                  <a:schemeClr val="accent5">
                    <a:lumMod val="50000"/>
                  </a:schemeClr>
                </a:solidFill>
                <a:cs typeface="Courier New" panose="02070309020205020404" pitchFamily="49" charset="0"/>
              </a:rPr>
              <a:t> and </a:t>
            </a:r>
            <a:r>
              <a:rPr lang="en-US" dirty="0">
                <a:solidFill>
                  <a:schemeClr val="accent5">
                    <a:lumMod val="50000"/>
                  </a:schemeClr>
                </a:solidFill>
                <a:latin typeface="Courier New" panose="02070309020205020404" pitchFamily="49" charset="0"/>
                <a:cs typeface="Courier New" panose="02070309020205020404" pitchFamily="49" charset="0"/>
              </a:rPr>
              <a:t>NOTEE</a:t>
            </a:r>
            <a:r>
              <a:rPr lang="en-US" dirty="0">
                <a:solidFill>
                  <a:schemeClr val="accent5">
                    <a:lumMod val="50000"/>
                  </a:schemeClr>
                </a:solidFill>
                <a:cs typeface="Courier New" panose="02070309020205020404" pitchFamily="49" charset="0"/>
              </a:rPr>
              <a:t> syntax. You can only do minimal logging with the control of standard error (</a:t>
            </a:r>
            <a:r>
              <a:rPr lang="en-US" dirty="0">
                <a:solidFill>
                  <a:schemeClr val="accent5">
                    <a:lumMod val="50000"/>
                  </a:schemeClr>
                </a:solidFill>
                <a:latin typeface="Courier New" panose="02070309020205020404" pitchFamily="49" charset="0"/>
                <a:cs typeface="Courier New" panose="02070309020205020404" pitchFamily="49" charset="0"/>
              </a:rPr>
              <a:t>stderr</a:t>
            </a:r>
            <a:r>
              <a:rPr lang="en-US" dirty="0">
                <a:solidFill>
                  <a:schemeClr val="accent5">
                    <a:lumMod val="50000"/>
                  </a:schemeClr>
                </a:solidFill>
                <a:cs typeface="Courier New" panose="02070309020205020404" pitchFamily="49" charset="0"/>
              </a:rPr>
              <a:t>) by using the application and </a:t>
            </a:r>
            <a:r>
              <a:rPr lang="en-US" dirty="0" err="1">
                <a:solidFill>
                  <a:schemeClr val="accent5">
                    <a:lumMod val="50000"/>
                  </a:schemeClr>
                </a:solidFill>
                <a:cs typeface="Courier New" panose="02070309020205020404" pitchFamily="49" charset="0"/>
              </a:rPr>
              <a:t>AdminAPI</a:t>
            </a:r>
            <a:r>
              <a:rPr lang="en-US" dirty="0">
                <a:solidFill>
                  <a:schemeClr val="accent5">
                    <a:lumMod val="50000"/>
                  </a:schemeClr>
                </a:solidFill>
                <a:cs typeface="Courier New" panose="02070309020205020404" pitchFamily="49" charset="0"/>
              </a:rPr>
              <a:t> log utilities, which are covered in Chapter 8 of </a:t>
            </a:r>
            <a:r>
              <a:rPr lang="en-US" dirty="0">
                <a:solidFill>
                  <a:schemeClr val="accent5">
                    <a:lumMod val="50000"/>
                  </a:schemeClr>
                </a:solidFill>
                <a:cs typeface="Courier New" panose="02070309020205020404" pitchFamily="49" charset="0"/>
                <a:hlinkClick r:id="rId2"/>
              </a:rPr>
              <a:t>MySQL Shell 8.0 documentation</a:t>
            </a:r>
            <a:r>
              <a:rPr lang="en-US" dirty="0">
                <a:solidFill>
                  <a:schemeClr val="accent5">
                    <a:lumMod val="50000"/>
                  </a:schemeClr>
                </a:solidFill>
                <a:cs typeface="Courier New" panose="02070309020205020404" pitchFamily="49" charset="0"/>
              </a:rPr>
              <a:t>.</a:t>
            </a:r>
          </a:p>
        </p:txBody>
      </p:sp>
    </p:spTree>
    <p:extLst>
      <p:ext uri="{BB962C8B-B14F-4D97-AF65-F5344CB8AC3E}">
        <p14:creationId xmlns:p14="http://schemas.microsoft.com/office/powerpoint/2010/main" val="28421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D028-2BB7-489A-A1E0-21CCE9743FCA}"/>
              </a:ext>
            </a:extLst>
          </p:cNvPr>
          <p:cNvSpPr txBox="1">
            <a:spLocks/>
          </p:cNvSpPr>
          <p:nvPr/>
        </p:nvSpPr>
        <p:spPr>
          <a:xfrm>
            <a:off x="762000" y="7239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Relational Model Definition</a:t>
            </a:r>
          </a:p>
        </p:txBody>
      </p:sp>
      <p:sp>
        <p:nvSpPr>
          <p:cNvPr id="3" name="Content Placeholder 2">
            <a:extLst>
              <a:ext uri="{FF2B5EF4-FFF2-40B4-BE49-F238E27FC236}">
                <a16:creationId xmlns:a16="http://schemas.microsoft.com/office/drawing/2014/main" id="{BF81106A-9A7C-4EFB-AA7B-E2A94738ECF5}"/>
              </a:ext>
            </a:extLst>
          </p:cNvPr>
          <p:cNvSpPr txBox="1">
            <a:spLocks/>
          </p:cNvSpPr>
          <p:nvPr/>
        </p:nvSpPr>
        <p:spPr>
          <a:xfrm>
            <a:off x="762000" y="1582373"/>
            <a:ext cx="10668000" cy="37135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relational model evolved from:</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Hierarchical databases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Network databases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relational model replaced networked database pointers with redundant data</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pointer redirects a hierarchical search to a new location</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Redundant data are copies of primary key values called foreign keys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endParaRPr lang="en-US" dirty="0">
              <a:solidFill>
                <a:schemeClr val="accent5">
                  <a:lumMod val="50000"/>
                </a:schemeClr>
              </a:solidFill>
            </a:endParaRPr>
          </a:p>
        </p:txBody>
      </p:sp>
      <p:sp>
        <p:nvSpPr>
          <p:cNvPr id="4" name="TextBox 3">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5</a:t>
            </a:r>
          </a:p>
        </p:txBody>
      </p:sp>
      <p:sp>
        <p:nvSpPr>
          <p:cNvPr id="5" name="TextBox 4"/>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1053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4FA3-A762-4802-8366-1022AE224728}"/>
              </a:ext>
            </a:extLst>
          </p:cNvPr>
          <p:cNvSpPr txBox="1">
            <a:spLocks/>
          </p:cNvSpPr>
          <p:nvPr/>
        </p:nvSpPr>
        <p:spPr>
          <a:xfrm>
            <a:off x="762000" y="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Terms and Definitions #1</a:t>
            </a:r>
          </a:p>
        </p:txBody>
      </p:sp>
      <p:sp>
        <p:nvSpPr>
          <p:cNvPr id="3" name="Content Placeholder 2">
            <a:extLst>
              <a:ext uri="{FF2B5EF4-FFF2-40B4-BE49-F238E27FC236}">
                <a16:creationId xmlns:a16="http://schemas.microsoft.com/office/drawing/2014/main" id="{4AE14DA7-F805-4E46-AC8F-BF2023E6774A}"/>
              </a:ext>
            </a:extLst>
          </p:cNvPr>
          <p:cNvSpPr txBox="1">
            <a:spLocks/>
          </p:cNvSpPr>
          <p:nvPr/>
        </p:nvSpPr>
        <p:spPr>
          <a:xfrm>
            <a:off x="762000" y="693780"/>
            <a:ext cx="11621589" cy="4897940"/>
          </a:xfrm>
          <a:prstGeom prst="rect">
            <a:avLst/>
          </a:prstGeom>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Table relationships &amp; redundant data are built with primary and foreign keys:</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Primary keys uniquely identify rows</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Foreign keys are copies of primary keys (redundant data) that let you join rows</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Natural key:</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descriptive column or set of columns can be  a primary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set of descriptive columns is a compound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Surrogate key:</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stand-in for the natural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sequence-driven number</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surrogate key must exist for each unique natural key</a:t>
            </a:r>
            <a:endParaRPr lang="en-US" dirty="0">
              <a:solidFill>
                <a:schemeClr val="accent5">
                  <a:lumMod val="50000"/>
                </a:schemeClr>
              </a:solidFill>
              <a:ea typeface="Calibri" panose="020F0502020204030204" pitchFamily="34" charset="0"/>
              <a:cs typeface="Times New Roman" panose="02020603050405020304" pitchFamily="18" charset="0"/>
            </a:endParaRPr>
          </a:p>
          <a:p>
            <a:endParaRPr lang="en-US" sz="2400" dirty="0">
              <a:solidFill>
                <a:schemeClr val="accent5">
                  <a:lumMod val="50000"/>
                </a:schemeClr>
              </a:solidFill>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6-7</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65214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8C7B-9369-4138-A9DA-781F09A37BCE}"/>
              </a:ext>
            </a:extLst>
          </p:cNvPr>
          <p:cNvSpPr txBox="1">
            <a:spLocks/>
          </p:cNvSpPr>
          <p:nvPr/>
        </p:nvSpPr>
        <p:spPr>
          <a:xfrm>
            <a:off x="762000" y="34057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Terms and Definitions #2</a:t>
            </a:r>
          </a:p>
        </p:txBody>
      </p:sp>
      <p:graphicFrame>
        <p:nvGraphicFramePr>
          <p:cNvPr id="3" name="Table 4">
            <a:extLst>
              <a:ext uri="{FF2B5EF4-FFF2-40B4-BE49-F238E27FC236}">
                <a16:creationId xmlns:a16="http://schemas.microsoft.com/office/drawing/2014/main" id="{4A1CF8AB-31C8-4C04-9D1C-9BC0438CDA50}"/>
              </a:ext>
            </a:extLst>
          </p:cNvPr>
          <p:cNvGraphicFramePr>
            <a:graphicFrameLocks/>
          </p:cNvGraphicFramePr>
          <p:nvPr>
            <p:extLst>
              <p:ext uri="{D42A27DB-BD31-4B8C-83A1-F6EECF244321}">
                <p14:modId xmlns:p14="http://schemas.microsoft.com/office/powerpoint/2010/main" val="1929083085"/>
              </p:ext>
            </p:extLst>
          </p:nvPr>
        </p:nvGraphicFramePr>
        <p:xfrm>
          <a:off x="762000" y="1604219"/>
          <a:ext cx="10668000" cy="3505200"/>
        </p:xfrm>
        <a:graphic>
          <a:graphicData uri="http://schemas.openxmlformats.org/drawingml/2006/table">
            <a:tbl>
              <a:tblPr firstRow="1" bandRow="1">
                <a:tableStyleId>{F5AB1C69-6EDB-4FF4-983F-18BD219EF322}</a:tableStyleId>
              </a:tblPr>
              <a:tblGrid>
                <a:gridCol w="1880532">
                  <a:extLst>
                    <a:ext uri="{9D8B030D-6E8A-4147-A177-3AD203B41FA5}">
                      <a16:colId xmlns:a16="http://schemas.microsoft.com/office/drawing/2014/main" val="3168999534"/>
                    </a:ext>
                  </a:extLst>
                </a:gridCol>
                <a:gridCol w="8787468">
                  <a:extLst>
                    <a:ext uri="{9D8B030D-6E8A-4147-A177-3AD203B41FA5}">
                      <a16:colId xmlns:a16="http://schemas.microsoft.com/office/drawing/2014/main" val="2989347287"/>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4206708690"/>
                  </a:ext>
                </a:extLst>
              </a:tr>
              <a:tr h="370840">
                <a:tc>
                  <a:txBody>
                    <a:bodyPr/>
                    <a:lstStyle/>
                    <a:p>
                      <a:r>
                        <a:rPr lang="en-US" dirty="0"/>
                        <a:t>Entity</a:t>
                      </a:r>
                    </a:p>
                  </a:txBody>
                  <a:tcPr/>
                </a:tc>
                <a:tc>
                  <a:txBody>
                    <a:bodyPr/>
                    <a:lstStyle/>
                    <a:p>
                      <a:r>
                        <a:rPr lang="en-US" dirty="0"/>
                        <a:t>Something of interest to the database user community. Examples include customers, parts, geographic locations, etc.</a:t>
                      </a:r>
                    </a:p>
                  </a:txBody>
                  <a:tcPr/>
                </a:tc>
                <a:extLst>
                  <a:ext uri="{0D108BD9-81ED-4DB2-BD59-A6C34878D82A}">
                    <a16:rowId xmlns:a16="http://schemas.microsoft.com/office/drawing/2014/main" val="2448532694"/>
                  </a:ext>
                </a:extLst>
              </a:tr>
              <a:tr h="370840">
                <a:tc>
                  <a:txBody>
                    <a:bodyPr/>
                    <a:lstStyle/>
                    <a:p>
                      <a:r>
                        <a:rPr lang="en-US" dirty="0"/>
                        <a:t>Column</a:t>
                      </a:r>
                    </a:p>
                  </a:txBody>
                  <a:tcPr/>
                </a:tc>
                <a:tc>
                  <a:txBody>
                    <a:bodyPr/>
                    <a:lstStyle/>
                    <a:p>
                      <a:r>
                        <a:rPr lang="en-US" dirty="0"/>
                        <a:t>An individual piece of data stored in a table</a:t>
                      </a:r>
                    </a:p>
                  </a:txBody>
                  <a:tcPr/>
                </a:tc>
                <a:extLst>
                  <a:ext uri="{0D108BD9-81ED-4DB2-BD59-A6C34878D82A}">
                    <a16:rowId xmlns:a16="http://schemas.microsoft.com/office/drawing/2014/main" val="2141691744"/>
                  </a:ext>
                </a:extLst>
              </a:tr>
              <a:tr h="370840">
                <a:tc>
                  <a:txBody>
                    <a:bodyPr/>
                    <a:lstStyle/>
                    <a:p>
                      <a:r>
                        <a:rPr lang="en-US" dirty="0"/>
                        <a:t>Row</a:t>
                      </a:r>
                    </a:p>
                  </a:txBody>
                  <a:tcPr/>
                </a:tc>
                <a:tc>
                  <a:txBody>
                    <a:bodyPr/>
                    <a:lstStyle/>
                    <a:p>
                      <a:r>
                        <a:rPr lang="en-US" dirty="0"/>
                        <a:t>A set of columns that together completely describe an entity or some action on an entity. Also called a record.</a:t>
                      </a:r>
                    </a:p>
                  </a:txBody>
                  <a:tcPr/>
                </a:tc>
                <a:extLst>
                  <a:ext uri="{0D108BD9-81ED-4DB2-BD59-A6C34878D82A}">
                    <a16:rowId xmlns:a16="http://schemas.microsoft.com/office/drawing/2014/main" val="113436149"/>
                  </a:ext>
                </a:extLst>
              </a:tr>
              <a:tr h="370840">
                <a:tc>
                  <a:txBody>
                    <a:bodyPr/>
                    <a:lstStyle/>
                    <a:p>
                      <a:r>
                        <a:rPr lang="en-US" dirty="0"/>
                        <a:t>Table</a:t>
                      </a:r>
                    </a:p>
                  </a:txBody>
                  <a:tcPr/>
                </a:tc>
                <a:tc>
                  <a:txBody>
                    <a:bodyPr/>
                    <a:lstStyle/>
                    <a:p>
                      <a:r>
                        <a:rPr lang="en-US" dirty="0"/>
                        <a:t>A set of rows, held either in memory (nonpersistent) or on permanent storage (persistent)</a:t>
                      </a:r>
                    </a:p>
                  </a:txBody>
                  <a:tcPr/>
                </a:tc>
                <a:extLst>
                  <a:ext uri="{0D108BD9-81ED-4DB2-BD59-A6C34878D82A}">
                    <a16:rowId xmlns:a16="http://schemas.microsoft.com/office/drawing/2014/main" val="958605539"/>
                  </a:ext>
                </a:extLst>
              </a:tr>
              <a:tr h="370840">
                <a:tc>
                  <a:txBody>
                    <a:bodyPr/>
                    <a:lstStyle/>
                    <a:p>
                      <a:r>
                        <a:rPr lang="en-US" dirty="0"/>
                        <a:t>Result Set </a:t>
                      </a:r>
                    </a:p>
                  </a:txBody>
                  <a:tcPr/>
                </a:tc>
                <a:tc>
                  <a:txBody>
                    <a:bodyPr/>
                    <a:lstStyle/>
                    <a:p>
                      <a:r>
                        <a:rPr lang="en-US" dirty="0"/>
                        <a:t>Another name for a nonpersistent table, generally the result of an SQL query</a:t>
                      </a:r>
                    </a:p>
                  </a:txBody>
                  <a:tcPr/>
                </a:tc>
                <a:extLst>
                  <a:ext uri="{0D108BD9-81ED-4DB2-BD59-A6C34878D82A}">
                    <a16:rowId xmlns:a16="http://schemas.microsoft.com/office/drawing/2014/main" val="2575417193"/>
                  </a:ext>
                </a:extLst>
              </a:tr>
              <a:tr h="370840">
                <a:tc>
                  <a:txBody>
                    <a:bodyPr/>
                    <a:lstStyle/>
                    <a:p>
                      <a:r>
                        <a:rPr lang="en-US" dirty="0"/>
                        <a:t>Primary Key</a:t>
                      </a:r>
                    </a:p>
                  </a:txBody>
                  <a:tcPr/>
                </a:tc>
                <a:tc>
                  <a:txBody>
                    <a:bodyPr/>
                    <a:lstStyle/>
                    <a:p>
                      <a:r>
                        <a:rPr lang="en-US" dirty="0"/>
                        <a:t>One or more columns that can be used as a unique identifier for each row in a table</a:t>
                      </a:r>
                    </a:p>
                  </a:txBody>
                  <a:tcPr/>
                </a:tc>
                <a:extLst>
                  <a:ext uri="{0D108BD9-81ED-4DB2-BD59-A6C34878D82A}">
                    <a16:rowId xmlns:a16="http://schemas.microsoft.com/office/drawing/2014/main" val="1417438915"/>
                  </a:ext>
                </a:extLst>
              </a:tr>
              <a:tr h="370840">
                <a:tc>
                  <a:txBody>
                    <a:bodyPr/>
                    <a:lstStyle/>
                    <a:p>
                      <a:r>
                        <a:rPr lang="en-US" dirty="0"/>
                        <a:t>Foreign Key</a:t>
                      </a:r>
                    </a:p>
                  </a:txBody>
                  <a:tcPr/>
                </a:tc>
                <a:tc>
                  <a:txBody>
                    <a:bodyPr/>
                    <a:lstStyle/>
                    <a:p>
                      <a:r>
                        <a:rPr lang="en-US" dirty="0"/>
                        <a:t>One or more columns that can be used together to identify a single row in another table.</a:t>
                      </a:r>
                    </a:p>
                  </a:txBody>
                  <a:tcPr/>
                </a:tc>
                <a:extLst>
                  <a:ext uri="{0D108BD9-81ED-4DB2-BD59-A6C34878D82A}">
                    <a16:rowId xmlns:a16="http://schemas.microsoft.com/office/drawing/2014/main" val="3845461565"/>
                  </a:ext>
                </a:extLst>
              </a:tr>
            </a:tbl>
          </a:graphicData>
        </a:graphic>
      </p:graphicFrame>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8</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119905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1CFF-9EB3-4A35-A823-68403E05AFB2}"/>
              </a:ext>
            </a:extLst>
          </p:cNvPr>
          <p:cNvSpPr txBox="1">
            <a:spLocks/>
          </p:cNvSpPr>
          <p:nvPr/>
        </p:nvSpPr>
        <p:spPr>
          <a:xfrm>
            <a:off x="762000" y="7366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SQL Statement Classes</a:t>
            </a:r>
          </a:p>
        </p:txBody>
      </p:sp>
      <p:sp>
        <p:nvSpPr>
          <p:cNvPr id="3" name="Content Placeholder 2">
            <a:extLst>
              <a:ext uri="{FF2B5EF4-FFF2-40B4-BE49-F238E27FC236}">
                <a16:creationId xmlns:a16="http://schemas.microsoft.com/office/drawing/2014/main" id="{F10B8A69-0687-443C-BE3D-80EC91E56E79}"/>
              </a:ext>
            </a:extLst>
          </p:cNvPr>
          <p:cNvSpPr txBox="1">
            <a:spLocks/>
          </p:cNvSpPr>
          <p:nvPr/>
        </p:nvSpPr>
        <p:spPr>
          <a:xfrm>
            <a:off x="762000" y="1841499"/>
            <a:ext cx="10668000" cy="30480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Schema Statement - define data structures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Data Statement - manipulate data in tables (or structures)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Transaction Statement - determine when to begin, commit or rollback</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40167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492279"/>
            <a:ext cx="9144000" cy="94260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Create</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434887"/>
            <a:ext cx="10019211" cy="4061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SQL schema language is used to create a database. </a:t>
            </a: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CREATE TABLE corporation</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 SMALLINT,</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name VARCHAR(30),</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CONSTRAINT </a:t>
            </a:r>
            <a:r>
              <a:rPr lang="en-US" dirty="0" err="1">
                <a:solidFill>
                  <a:schemeClr val="accent5">
                    <a:lumMod val="50000"/>
                  </a:schemeClr>
                </a:solidFill>
                <a:latin typeface="Courier New" panose="02070309020205020404" pitchFamily="49" charset="0"/>
                <a:cs typeface="Courier New" panose="02070309020205020404" pitchFamily="49" charset="0"/>
              </a:rPr>
              <a:t>pk_corporation</a:t>
            </a:r>
            <a:r>
              <a:rPr lang="en-US" dirty="0">
                <a:solidFill>
                  <a:schemeClr val="accent5">
                    <a:lumMod val="50000"/>
                  </a:schemeClr>
                </a:solidFill>
                <a:latin typeface="Courier New" panose="02070309020205020404" pitchFamily="49" charset="0"/>
                <a:cs typeface="Courier New" panose="02070309020205020404" pitchFamily="49" charset="0"/>
              </a:rPr>
              <a:t> PRIMARY KEY (</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creates a table with 2 columns,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a:solidFill>
                  <a:schemeClr val="accent5">
                    <a:lumMod val="50000"/>
                  </a:schemeClr>
                </a:solidFill>
                <a:cs typeface="Courier New" panose="02070309020205020404" pitchFamily="49" charset="0"/>
              </a:rPr>
              <a:t>and </a:t>
            </a:r>
            <a:r>
              <a:rPr lang="en-US" sz="2400" dirty="0">
                <a:solidFill>
                  <a:schemeClr val="accent5">
                    <a:lumMod val="50000"/>
                  </a:schemeClr>
                </a:solidFill>
                <a:latin typeface="Courier New" panose="02070309020205020404" pitchFamily="49" charset="0"/>
                <a:cs typeface="Courier New" panose="02070309020205020404" pitchFamily="49" charset="0"/>
              </a:rPr>
              <a:t>name</a:t>
            </a:r>
            <a:r>
              <a:rPr lang="en-US" sz="2400" dirty="0">
                <a:solidFill>
                  <a:schemeClr val="accent5">
                    <a:lumMod val="50000"/>
                  </a:schemeClr>
                </a:solidFill>
                <a:cs typeface="Courier New" panose="02070309020205020404" pitchFamily="49" charset="0"/>
              </a:rPr>
              <a:t>, with the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cs typeface="Courier New" panose="02070309020205020404" pitchFamily="49" charset="0"/>
              </a:rPr>
              <a:t> as the primary key for the table.</a:t>
            </a:r>
            <a:r>
              <a:rPr lang="en-US" sz="2400" dirty="0">
                <a:solidFill>
                  <a:schemeClr val="accent5">
                    <a:lumMod val="50000"/>
                  </a:schemeClr>
                </a:solidFill>
                <a:latin typeface="Courier New" panose="02070309020205020404" pitchFamily="49" charset="0"/>
                <a:cs typeface="Courier New" panose="02070309020205020404" pitchFamily="49" charset="0"/>
              </a:rPr>
              <a:t> </a:t>
            </a:r>
            <a:endParaRPr lang="en-US" sz="2400" dirty="0">
              <a:solidFill>
                <a:schemeClr val="accent5">
                  <a:lumMod val="50000"/>
                </a:schemeClr>
              </a:solidFill>
              <a:cs typeface="Courier New" panose="02070309020205020404" pitchFamily="49" charset="0"/>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95413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2"/>
            <a:ext cx="9144000" cy="12636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Select</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510018"/>
            <a:ext cx="10019211" cy="4603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7000"/>
              </a:lnSpc>
              <a:spcBef>
                <a:spcPts val="0"/>
              </a:spcBef>
              <a:spcAft>
                <a:spcPts val="800"/>
              </a:spcAft>
              <a:buSzPts val="1000"/>
              <a:tabLst>
                <a:tab pos="457200" algn="l"/>
              </a:tabLst>
            </a:pPr>
            <a:r>
              <a:rPr lang="en-US" sz="2400" dirty="0">
                <a:solidFill>
                  <a:schemeClr val="accent5">
                    <a:lumMod val="50000"/>
                  </a:schemeClr>
                </a:solidFill>
                <a:ea typeface="Times New Roman" panose="02020603050405020304" pitchFamily="18" charset="0"/>
                <a:cs typeface="Times New Roman" panose="02020603050405020304" pitchFamily="18" charset="0"/>
              </a:rPr>
              <a:t>SQL data statement language may also select data</a:t>
            </a:r>
            <a:endParaRPr lang="en-US" sz="24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400" dirty="0">
                <a:solidFill>
                  <a:schemeClr val="accent5">
                    <a:lumMod val="50000"/>
                  </a:schemeClr>
                </a:solidFill>
                <a:ea typeface="Times New Roman" panose="02020603050405020304" pitchFamily="18" charset="0"/>
                <a:cs typeface="Times New Roman" panose="02020603050405020304" pitchFamily="18" charset="0"/>
              </a:rPr>
              <a:t>SQL SELECT statement returns a temporary table or result set</a:t>
            </a:r>
            <a:endParaRPr lang="en-US" sz="2400" dirty="0">
              <a:solidFill>
                <a:schemeClr val="accent5">
                  <a:lumMod val="50000"/>
                </a:schemeClr>
              </a:solidFill>
              <a:ea typeface="Calibri" panose="020F0502020204030204" pitchFamily="34" charset="0"/>
              <a:cs typeface="Times New Roman" panose="02020603050405020304" pitchFamily="18" charset="0"/>
            </a:endParaRP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dirty="0" err="1">
                <a:solidFill>
                  <a:schemeClr val="accent5">
                    <a:lumMod val="50000"/>
                  </a:schemeClr>
                </a:solidFill>
                <a:latin typeface="Courier New" panose="02070309020205020404" pitchFamily="49" charset="0"/>
                <a:cs typeface="Courier New" panose="02070309020205020404" pitchFamily="49" charset="0"/>
              </a:rPr>
              <a:t>mysql</a:t>
            </a:r>
            <a:r>
              <a:rPr lang="en-US" dirty="0">
                <a:solidFill>
                  <a:schemeClr val="accent5">
                    <a:lumMod val="50000"/>
                  </a:schemeClr>
                </a:solidFill>
                <a:latin typeface="Courier New" panose="02070309020205020404" pitchFamily="49" charset="0"/>
                <a:cs typeface="Courier New" panose="02070309020205020404" pitchFamily="49" charset="0"/>
              </a:rPr>
              <a:t> &lt; SELECT name</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-&gt; FROM corporation</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-&gt; WHERE </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 = 27;</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statement retrieves this data:</a:t>
            </a:r>
          </a:p>
          <a:p>
            <a:pPr marL="0" indent="0">
              <a:buFont typeface="Arial" panose="020B0604020202020204" pitchFamily="34" charset="0"/>
              <a:buNone/>
            </a:pPr>
            <a:endParaRPr lang="en-US" dirty="0">
              <a:solidFill>
                <a:schemeClr val="accent5">
                  <a:lumMod val="50000"/>
                </a:schemeClr>
              </a:solidFill>
              <a:cs typeface="Courier New" panose="02070309020205020404" pitchFamily="49" charset="0"/>
            </a:endParaRPr>
          </a:p>
        </p:txBody>
      </p:sp>
      <p:graphicFrame>
        <p:nvGraphicFramePr>
          <p:cNvPr id="4" name="Table 2">
            <a:extLst>
              <a:ext uri="{FF2B5EF4-FFF2-40B4-BE49-F238E27FC236}">
                <a16:creationId xmlns:a16="http://schemas.microsoft.com/office/drawing/2014/main" id="{CFDE0946-3B02-4C77-AD02-8B56071C43AB}"/>
              </a:ext>
            </a:extLst>
          </p:cNvPr>
          <p:cNvGraphicFramePr>
            <a:graphicFrameLocks noGrp="1"/>
          </p:cNvGraphicFramePr>
          <p:nvPr>
            <p:extLst>
              <p:ext uri="{D42A27DB-BD31-4B8C-83A1-F6EECF244321}">
                <p14:modId xmlns:p14="http://schemas.microsoft.com/office/powerpoint/2010/main" val="1502336574"/>
              </p:ext>
            </p:extLst>
          </p:nvPr>
        </p:nvGraphicFramePr>
        <p:xfrm>
          <a:off x="1282700" y="4898328"/>
          <a:ext cx="6248400" cy="741680"/>
        </p:xfrm>
        <a:graphic>
          <a:graphicData uri="http://schemas.openxmlformats.org/drawingml/2006/table">
            <a:tbl>
              <a:tblPr firstRow="1" bandRow="1">
                <a:tableStyleId>{F5AB1C69-6EDB-4FF4-983F-18BD219EF322}</a:tableStyleId>
              </a:tblPr>
              <a:tblGrid>
                <a:gridCol w="6248400">
                  <a:extLst>
                    <a:ext uri="{9D8B030D-6E8A-4147-A177-3AD203B41FA5}">
                      <a16:colId xmlns:a16="http://schemas.microsoft.com/office/drawing/2014/main" val="3665221972"/>
                    </a:ext>
                  </a:extLst>
                </a:gridCol>
              </a:tblGrid>
              <a:tr h="370840">
                <a:tc>
                  <a:txBody>
                    <a:bodyPr/>
                    <a:lstStyle/>
                    <a:p>
                      <a:r>
                        <a:rPr lang="en-US" dirty="0"/>
                        <a:t>name</a:t>
                      </a:r>
                    </a:p>
                  </a:txBody>
                  <a:tcPr/>
                </a:tc>
                <a:extLst>
                  <a:ext uri="{0D108BD9-81ED-4DB2-BD59-A6C34878D82A}">
                    <a16:rowId xmlns:a16="http://schemas.microsoft.com/office/drawing/2014/main" val="633279964"/>
                  </a:ext>
                </a:extLst>
              </a:tr>
              <a:tr h="370840">
                <a:tc>
                  <a:txBody>
                    <a:bodyPr/>
                    <a:lstStyle/>
                    <a:p>
                      <a:r>
                        <a:rPr lang="en-US" dirty="0"/>
                        <a:t>Acme Paper Corporation</a:t>
                      </a:r>
                    </a:p>
                  </a:txBody>
                  <a:tcPr/>
                </a:tc>
                <a:extLst>
                  <a:ext uri="{0D108BD9-81ED-4DB2-BD59-A6C34878D82A}">
                    <a16:rowId xmlns:a16="http://schemas.microsoft.com/office/drawing/2014/main" val="630151384"/>
                  </a:ext>
                </a:extLst>
              </a:tr>
            </a:tbl>
          </a:graphicData>
        </a:graphic>
      </p:graphicFrame>
      <p:sp>
        <p:nvSpPr>
          <p:cNvPr id="6" name="TextBox 5">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9-12</a:t>
            </a:r>
          </a:p>
        </p:txBody>
      </p:sp>
      <p:sp>
        <p:nvSpPr>
          <p:cNvPr id="7" name="TextBox 6"/>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3002583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verythinginComp11andmegans1_x002f_2 xmlns="b2e0dfcf-80fa-4b9d-a247-a9bf92876911" xsi:nil="true"/>
    <SharedWithUsers xmlns="585cf7ef-03f3-45fc-afc7-b6aa291d6457">
      <UserInfo>
        <DisplayName>Richardson, Jilane</DisplayName>
        <AccountId>338</AccountId>
        <AccountType/>
      </UserInfo>
    </SharedWithUsers>
    <Comments xmlns="b2e0dfcf-80fa-4b9d-a247-a9bf92876911" xsi:nil="true"/>
  </documentManagement>
</p:properties>
</file>

<file path=customXml/itemProps1.xml><?xml version="1.0" encoding="utf-8"?>
<ds:datastoreItem xmlns:ds="http://schemas.openxmlformats.org/officeDocument/2006/customXml" ds:itemID="{F7BE3A44-447B-4464-8325-7C7AFEDA17A2}">
  <ds:schemaRefs>
    <ds:schemaRef ds:uri="http://schemas.microsoft.com/sharepoint/v3/contenttype/forms"/>
  </ds:schemaRefs>
</ds:datastoreItem>
</file>

<file path=customXml/itemProps2.xml><?xml version="1.0" encoding="utf-8"?>
<ds:datastoreItem xmlns:ds="http://schemas.openxmlformats.org/officeDocument/2006/customXml" ds:itemID="{26F27B77-9E0D-42EB-99F9-D030EE2D0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82D657-1632-4F41-BBBA-DEB735B1CDE7}">
  <ds:schemaRefs>
    <ds:schemaRef ds:uri="http://purl.org/dc/elements/1.1/"/>
    <ds:schemaRef ds:uri="http://purl.org/dc/dcmitype/"/>
    <ds:schemaRef ds:uri="http://schemas.microsoft.com/office/2006/documentManagement/types"/>
    <ds:schemaRef ds:uri="http://schemas.microsoft.com/office/infopath/2007/PartnerControls"/>
    <ds:schemaRef ds:uri="b2e0dfcf-80fa-4b9d-a247-a9bf92876911"/>
    <ds:schemaRef ds:uri="http://purl.org/dc/terms/"/>
    <ds:schemaRef ds:uri="http://schemas.openxmlformats.org/package/2006/metadata/core-properties"/>
    <ds:schemaRef ds:uri="585cf7ef-03f3-45fc-afc7-b6aa291d645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364</TotalTime>
  <Words>3148</Words>
  <Application>Microsoft Macintosh PowerPoint</Application>
  <PresentationFormat>Widescreen</PresentationFormat>
  <Paragraphs>285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Lucida Grande</vt:lpstr>
      <vt:lpstr>Symbol</vt:lpstr>
      <vt:lpstr>Verdana Pro</vt:lpstr>
      <vt:lpstr>Office Theme</vt:lpstr>
      <vt:lpstr>Learning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dc:title>
  <dc:creator>Skousen, Ivy</dc:creator>
  <cp:lastModifiedBy>Croasmun, Jim</cp:lastModifiedBy>
  <cp:revision>13</cp:revision>
  <dcterms:created xsi:type="dcterms:W3CDTF">2020-11-10T15:54:41Z</dcterms:created>
  <dcterms:modified xsi:type="dcterms:W3CDTF">2021-04-27T17:59:23Z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