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PT Sans Narrow"/>
      <p:regular r:id="rId51"/>
      <p:bold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TSansNarrow-regular.fntdata"/><Relationship Id="rId50" Type="http://schemas.openxmlformats.org/officeDocument/2006/relationships/slide" Target="slides/slide45.xml"/><Relationship Id="rId53" Type="http://schemas.openxmlformats.org/officeDocument/2006/relationships/font" Target="fonts/OpenSans-regular.fntdata"/><Relationship Id="rId52" Type="http://schemas.openxmlformats.org/officeDocument/2006/relationships/font" Target="fonts/PTSansNarrow-bold.fntdata"/><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f986bfc84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f986bfc84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fr" sz="800">
                <a:solidFill>
                  <a:srgbClr val="695D46"/>
                </a:solidFill>
                <a:latin typeface="Open Sans"/>
                <a:ea typeface="Open Sans"/>
                <a:cs typeface="Open Sans"/>
                <a:sym typeface="Open Sans"/>
              </a:rPr>
              <a:t>Le SYDIME est un système développé à LIMSS, dans le cadre de ses travaux sur l’intelligence artificielle, la formation à distance et les programmes éducatifs. Il a pour objectif de définir une ontologie, afin de réaliser la base des connaissances qui sera exploitée par la suite pour décrire les cas de maladies.</a:t>
            </a:r>
            <a:endParaRPr sz="800">
              <a:solidFill>
                <a:srgbClr val="695D46"/>
              </a:solidFill>
              <a:latin typeface="Open Sans"/>
              <a:ea typeface="Open Sans"/>
              <a:cs typeface="Open Sans"/>
              <a:sym typeface="Open Sans"/>
            </a:endParaRPr>
          </a:p>
          <a:p>
            <a:pPr indent="457200" lvl="0" marL="0" rtl="0" algn="just">
              <a:lnSpc>
                <a:spcPct val="115000"/>
              </a:lnSpc>
              <a:spcBef>
                <a:spcPts val="1200"/>
              </a:spcBef>
              <a:spcAft>
                <a:spcPts val="0"/>
              </a:spcAft>
              <a:buNone/>
            </a:pPr>
            <a:r>
              <a:rPr lang="fr" sz="800">
                <a:solidFill>
                  <a:srgbClr val="695D46"/>
                </a:solidFill>
                <a:latin typeface="Open Sans"/>
                <a:ea typeface="Open Sans"/>
                <a:cs typeface="Open Sans"/>
                <a:sym typeface="Open Sans"/>
              </a:rPr>
              <a:t>Ce dernier a évolué pour donné </a:t>
            </a:r>
            <a:r>
              <a:rPr b="1" lang="fr" sz="800">
                <a:solidFill>
                  <a:srgbClr val="695D46"/>
                </a:solidFill>
                <a:latin typeface="Open Sans"/>
                <a:ea typeface="Open Sans"/>
                <a:cs typeface="Open Sans"/>
                <a:sym typeface="Open Sans"/>
              </a:rPr>
              <a:t>MV-SYDIME</a:t>
            </a:r>
            <a:r>
              <a:rPr lang="fr" sz="800">
                <a:solidFill>
                  <a:srgbClr val="695D46"/>
                </a:solidFill>
                <a:latin typeface="Open Sans"/>
                <a:ea typeface="Open Sans"/>
                <a:cs typeface="Open Sans"/>
                <a:sym typeface="Open Sans"/>
              </a:rPr>
              <a:t>, avec pour ,nouvelle fonctionnalité la représentation 3D du malade Virtuel.</a:t>
            </a:r>
            <a:endParaRPr sz="8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f8c29327b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f8c29327b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f8c29327b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f8c29327b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f8c29327b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f8c29327b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f8c29327b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f8c29327b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f8c29327b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f8c29327b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f8c29327b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f8c29327b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f8c29327b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f8c29327b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f8c29327b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f8c29327b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f986bfc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f986bfc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f8c29327b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f8c29327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f8c29327b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f8c29327b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f986bfc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f986bfc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f986bfc8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f986bfc8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f986bfc84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f986bfc84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f986bfc84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f986bfc84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f986bfc84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f986bfc84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986bfc84_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f986bfc84_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f986bfc84_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f986bfc84_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f986bfc84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f986bfc84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f986bfc84_5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f986bfc84_5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f8c29327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f8c29327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f986bfc84_5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f986bfc84_5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f986bfc8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f986bfc8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f986bfc84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f986bfc84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f986bfc84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f986bfc84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f986bfc84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f986bfc84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f986bfc84_6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f986bfc84_6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f8c29327b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f8c29327b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f8c29327b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f8c29327b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f8c29327b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0f8c29327b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f8c29327b_1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f8c29327b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f8c29327b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f8c29327b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f8c29327b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0f8c29327b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f986bfc84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f986bfc84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f986bfc84_6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0f986bfc84_6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f986bfc84_6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f986bfc84_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f986bfc84_6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0f986bfc84_6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0f986bfc84_6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0f986bfc84_6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f8c29327b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f8c29327b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un rapport du troisieme trimestre de  2019</a:t>
            </a:r>
            <a:r>
              <a:rPr lang="fr"/>
              <a:t>, l’Organisation mondiale de la santé soulevait le fait que chaque année, on compte environ 2,6 millions de décès dus à des erreurs médicales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f8c29327b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f8c29327b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f8c29327b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f8c29327b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f986bfc8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f986bfc8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f8c29327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f8c29327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327075"/>
            <a:ext cx="7136700" cy="170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4000"/>
              <a:t>Conception d’un Système Tutoriel Intelligent d’aide à la pose de Diagnostic Médical</a:t>
            </a:r>
            <a:endParaRPr sz="4000"/>
          </a:p>
        </p:txBody>
      </p:sp>
      <p:sp>
        <p:nvSpPr>
          <p:cNvPr id="67" name="Google Shape;67;p13"/>
          <p:cNvSpPr txBox="1"/>
          <p:nvPr/>
        </p:nvSpPr>
        <p:spPr>
          <a:xfrm>
            <a:off x="3746925" y="3444600"/>
            <a:ext cx="154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a:solidFill>
                  <a:schemeClr val="accent1"/>
                </a:solidFill>
                <a:latin typeface="PT Sans Narrow"/>
                <a:ea typeface="PT Sans Narrow"/>
                <a:cs typeface="PT Sans Narrow"/>
                <a:sym typeface="PT Sans Narrow"/>
              </a:rPr>
              <a:t>5GI 2021-2022</a:t>
            </a:r>
            <a:endParaRPr b="1">
              <a:solidFill>
                <a:schemeClr val="accent1"/>
              </a:solidFill>
              <a:latin typeface="PT Sans Narrow"/>
              <a:ea typeface="PT Sans Narrow"/>
              <a:cs typeface="PT Sans Narrow"/>
              <a:sym typeface="PT Sans Narrow"/>
            </a:endParaRPr>
          </a:p>
        </p:txBody>
      </p:sp>
      <p:pic>
        <p:nvPicPr>
          <p:cNvPr id="68" name="Google Shape;68;p13"/>
          <p:cNvPicPr preferRelativeResize="0"/>
          <p:nvPr/>
        </p:nvPicPr>
        <p:blipFill>
          <a:blip r:embed="rId3">
            <a:alphaModFix/>
          </a:blip>
          <a:stretch>
            <a:fillRect/>
          </a:stretch>
        </p:blipFill>
        <p:spPr>
          <a:xfrm>
            <a:off x="8207672" y="138050"/>
            <a:ext cx="718202" cy="718202"/>
          </a:xfrm>
          <a:prstGeom prst="rect">
            <a:avLst/>
          </a:prstGeom>
          <a:noFill/>
          <a:ln>
            <a:noFill/>
          </a:ln>
        </p:spPr>
      </p:pic>
      <p:pic>
        <p:nvPicPr>
          <p:cNvPr id="69" name="Google Shape;69;p13"/>
          <p:cNvPicPr preferRelativeResize="0"/>
          <p:nvPr/>
        </p:nvPicPr>
        <p:blipFill>
          <a:blip r:embed="rId3">
            <a:alphaModFix/>
          </a:blip>
          <a:stretch>
            <a:fillRect/>
          </a:stretch>
        </p:blipFill>
        <p:spPr>
          <a:xfrm>
            <a:off x="219125" y="138050"/>
            <a:ext cx="718202" cy="7182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QUELQUES APPLICATIONS EXISTANTES</a:t>
            </a:r>
            <a:endParaRPr/>
          </a:p>
        </p:txBody>
      </p:sp>
      <p:sp>
        <p:nvSpPr>
          <p:cNvPr id="161" name="Google Shape;16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62" name="Google Shape;162;p22"/>
          <p:cNvPicPr preferRelativeResize="0"/>
          <p:nvPr/>
        </p:nvPicPr>
        <p:blipFill>
          <a:blip r:embed="rId3">
            <a:alphaModFix/>
          </a:blip>
          <a:stretch>
            <a:fillRect/>
          </a:stretch>
        </p:blipFill>
        <p:spPr>
          <a:xfrm>
            <a:off x="0" y="0"/>
            <a:ext cx="654176" cy="654176"/>
          </a:xfrm>
          <a:prstGeom prst="rect">
            <a:avLst/>
          </a:prstGeom>
          <a:noFill/>
          <a:ln>
            <a:noFill/>
          </a:ln>
        </p:spPr>
      </p:pic>
      <p:pic>
        <p:nvPicPr>
          <p:cNvPr id="163" name="Google Shape;163;p22"/>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164" name="Google Shape;164;p22"/>
          <p:cNvSpPr txBox="1"/>
          <p:nvPr/>
        </p:nvSpPr>
        <p:spPr>
          <a:xfrm>
            <a:off x="3568625" y="1616525"/>
            <a:ext cx="177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latin typeface="Open Sans"/>
                <a:ea typeface="Open Sans"/>
                <a:cs typeface="Open Sans"/>
                <a:sym typeface="Open Sans"/>
              </a:rPr>
              <a:t>SYDIME</a:t>
            </a:r>
            <a:endParaRPr b="1" sz="1800">
              <a:latin typeface="Open Sans"/>
              <a:ea typeface="Open Sans"/>
              <a:cs typeface="Open Sans"/>
              <a:sym typeface="Open Sans"/>
            </a:endParaRPr>
          </a:p>
        </p:txBody>
      </p:sp>
      <p:sp>
        <p:nvSpPr>
          <p:cNvPr id="165" name="Google Shape;165;p22"/>
          <p:cNvSpPr txBox="1"/>
          <p:nvPr/>
        </p:nvSpPr>
        <p:spPr>
          <a:xfrm>
            <a:off x="764375" y="3199650"/>
            <a:ext cx="177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latin typeface="Open Sans"/>
                <a:ea typeface="Open Sans"/>
                <a:cs typeface="Open Sans"/>
                <a:sym typeface="Open Sans"/>
              </a:rPr>
              <a:t>VIPS</a:t>
            </a:r>
            <a:endParaRPr b="1" sz="1800">
              <a:latin typeface="Open Sans"/>
              <a:ea typeface="Open Sans"/>
              <a:cs typeface="Open Sans"/>
              <a:sym typeface="Open Sans"/>
            </a:endParaRPr>
          </a:p>
        </p:txBody>
      </p:sp>
      <p:sp>
        <p:nvSpPr>
          <p:cNvPr id="166" name="Google Shape;166;p22"/>
          <p:cNvSpPr txBox="1"/>
          <p:nvPr/>
        </p:nvSpPr>
        <p:spPr>
          <a:xfrm>
            <a:off x="7052700" y="3199650"/>
            <a:ext cx="177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latin typeface="Open Sans"/>
                <a:ea typeface="Open Sans"/>
                <a:cs typeface="Open Sans"/>
                <a:sym typeface="Open Sans"/>
              </a:rPr>
              <a:t>ADM</a:t>
            </a:r>
            <a:endParaRPr b="1"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SYDIME</a:t>
            </a:r>
            <a:endParaRPr/>
          </a:p>
        </p:txBody>
      </p:sp>
      <p:sp>
        <p:nvSpPr>
          <p:cNvPr id="172" name="Google Shape;172;p23"/>
          <p:cNvSpPr txBox="1"/>
          <p:nvPr>
            <p:ph idx="1" type="body"/>
          </p:nvPr>
        </p:nvSpPr>
        <p:spPr>
          <a:xfrm>
            <a:off x="311700" y="1266175"/>
            <a:ext cx="3999900" cy="3302700"/>
          </a:xfrm>
          <a:prstGeom prst="rect">
            <a:avLst/>
          </a:prstGeom>
        </p:spPr>
        <p:txBody>
          <a:bodyPr anchorCtr="0" anchor="t" bIns="91425" lIns="91425" spcFirstLastPara="1" rIns="91425" wrap="square" tIns="91425">
            <a:normAutofit lnSpcReduction="10000"/>
          </a:bodyPr>
          <a:lstStyle/>
          <a:p>
            <a:pPr indent="0" lvl="0" marL="0" rtl="0" algn="ctr">
              <a:lnSpc>
                <a:spcPct val="150000"/>
              </a:lnSpc>
              <a:spcBef>
                <a:spcPts val="0"/>
              </a:spcBef>
              <a:spcAft>
                <a:spcPts val="0"/>
              </a:spcAft>
              <a:buNone/>
            </a:pPr>
            <a:r>
              <a:rPr b="1" lang="fr"/>
              <a:t>Avantages</a:t>
            </a:r>
            <a:endParaRPr b="1"/>
          </a:p>
          <a:p>
            <a:pPr indent="-317500" lvl="0" marL="457200" rtl="0" algn="just">
              <a:lnSpc>
                <a:spcPct val="150000"/>
              </a:lnSpc>
              <a:spcBef>
                <a:spcPts val="1200"/>
              </a:spcBef>
              <a:spcAft>
                <a:spcPts val="0"/>
              </a:spcAft>
              <a:buSzPts val="1400"/>
              <a:buChar char="●"/>
            </a:pPr>
            <a:r>
              <a:rPr lang="fr"/>
              <a:t>L’utilisation des ontologies, comme dit plus haut les ontologies est l’outil le mieux </a:t>
            </a:r>
            <a:r>
              <a:rPr lang="fr"/>
              <a:t>a</a:t>
            </a:r>
            <a:r>
              <a:rPr lang="fr"/>
              <a:t>dapté pour la représentation des connaissance dans le domaine médical, de plus l’inférence y est plus performante</a:t>
            </a:r>
            <a:endParaRPr/>
          </a:p>
          <a:p>
            <a:pPr indent="-317500" lvl="0" marL="457200" rtl="0" algn="just">
              <a:lnSpc>
                <a:spcPct val="150000"/>
              </a:lnSpc>
              <a:spcBef>
                <a:spcPts val="0"/>
              </a:spcBef>
              <a:spcAft>
                <a:spcPts val="0"/>
              </a:spcAft>
              <a:buSzPts val="1400"/>
              <a:buChar char="●"/>
            </a:pPr>
            <a:r>
              <a:rPr lang="fr"/>
              <a:t>La modélisation d’un patient virtuel permettant de représenter le malade à l’apprenant</a:t>
            </a:r>
            <a:endParaRPr/>
          </a:p>
        </p:txBody>
      </p:sp>
      <p:sp>
        <p:nvSpPr>
          <p:cNvPr id="173" name="Google Shape;173;p23"/>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Inconvénients</a:t>
            </a:r>
            <a:endParaRPr b="1"/>
          </a:p>
          <a:p>
            <a:pPr indent="-317500" lvl="0" marL="457200" rtl="0" algn="just">
              <a:lnSpc>
                <a:spcPct val="150000"/>
              </a:lnSpc>
              <a:spcBef>
                <a:spcPts val="1200"/>
              </a:spcBef>
              <a:spcAft>
                <a:spcPts val="0"/>
              </a:spcAft>
              <a:buSzPts val="1400"/>
              <a:buChar char="-"/>
            </a:pPr>
            <a:r>
              <a:rPr lang="fr"/>
              <a:t>L’IHM du patient n’est pas très attractive</a:t>
            </a:r>
            <a:endParaRPr/>
          </a:p>
          <a:p>
            <a:pPr indent="-317500" lvl="0" marL="457200" rtl="0" algn="just">
              <a:lnSpc>
                <a:spcPct val="150000"/>
              </a:lnSpc>
              <a:spcBef>
                <a:spcPts val="0"/>
              </a:spcBef>
              <a:spcAft>
                <a:spcPts val="0"/>
              </a:spcAft>
              <a:buSzPts val="1400"/>
              <a:buChar char="-"/>
            </a:pPr>
            <a:r>
              <a:rPr lang="fr"/>
              <a:t>L’apprenant ne peut pas consulter physiquement le patient c’est-à-dire que l’apprenant ne peut pas toucher une partie du corps du patient et il réagit</a:t>
            </a:r>
            <a:endParaRPr/>
          </a:p>
          <a:p>
            <a:pPr indent="-317500" lvl="0" marL="457200" rtl="0" algn="just">
              <a:lnSpc>
                <a:spcPct val="150000"/>
              </a:lnSpc>
              <a:spcBef>
                <a:spcPts val="0"/>
              </a:spcBef>
              <a:spcAft>
                <a:spcPts val="0"/>
              </a:spcAft>
              <a:buSzPts val="1400"/>
              <a:buChar char="-"/>
            </a:pPr>
            <a:r>
              <a:rPr lang="fr"/>
              <a:t>Ne dispose que de l’évaluation sommative de l’apprenant.</a:t>
            </a:r>
            <a:endParaRPr/>
          </a:p>
        </p:txBody>
      </p:sp>
      <p:sp>
        <p:nvSpPr>
          <p:cNvPr id="174" name="Google Shape;17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75" name="Google Shape;175;p23"/>
          <p:cNvPicPr preferRelativeResize="0"/>
          <p:nvPr/>
        </p:nvPicPr>
        <p:blipFill>
          <a:blip r:embed="rId3">
            <a:alphaModFix/>
          </a:blip>
          <a:stretch>
            <a:fillRect/>
          </a:stretch>
        </p:blipFill>
        <p:spPr>
          <a:xfrm>
            <a:off x="0" y="0"/>
            <a:ext cx="654176" cy="654176"/>
          </a:xfrm>
          <a:prstGeom prst="rect">
            <a:avLst/>
          </a:prstGeom>
          <a:noFill/>
          <a:ln>
            <a:noFill/>
          </a:ln>
        </p:spPr>
      </p:pic>
      <p:pic>
        <p:nvPicPr>
          <p:cNvPr id="176" name="Google Shape;176;p23"/>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VIPS(Virtual Internet Patient Simulation)</a:t>
            </a:r>
            <a:endParaRPr/>
          </a:p>
        </p:txBody>
      </p:sp>
      <p:sp>
        <p:nvSpPr>
          <p:cNvPr id="182" name="Google Shape;182;p24"/>
          <p:cNvSpPr txBox="1"/>
          <p:nvPr>
            <p:ph idx="2" type="body"/>
          </p:nvPr>
        </p:nvSpPr>
        <p:spPr>
          <a:xfrm>
            <a:off x="311700" y="126617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Limites</a:t>
            </a:r>
            <a:endParaRPr b="1"/>
          </a:p>
          <a:p>
            <a:pPr indent="-317500" lvl="0" marL="457200" rtl="0" algn="just">
              <a:lnSpc>
                <a:spcPct val="150000"/>
              </a:lnSpc>
              <a:spcBef>
                <a:spcPts val="1200"/>
              </a:spcBef>
              <a:spcAft>
                <a:spcPts val="0"/>
              </a:spcAft>
              <a:buSzPts val="1400"/>
              <a:buChar char="-"/>
            </a:pPr>
            <a:r>
              <a:rPr lang="fr"/>
              <a:t>Le malade virtuel n’est pas réaliste ; il ne présente pas d’émotions qui peuvent caractériser ses souffrances</a:t>
            </a:r>
            <a:r>
              <a:rPr lang="fr"/>
              <a:t>;</a:t>
            </a:r>
            <a:endParaRPr/>
          </a:p>
          <a:p>
            <a:pPr indent="-317500" lvl="0" marL="457200" rtl="0" algn="just">
              <a:lnSpc>
                <a:spcPct val="150000"/>
              </a:lnSpc>
              <a:spcBef>
                <a:spcPts val="0"/>
              </a:spcBef>
              <a:spcAft>
                <a:spcPts val="0"/>
              </a:spcAft>
              <a:buSzPts val="1400"/>
              <a:buChar char="-"/>
            </a:pPr>
            <a:r>
              <a:rPr lang="fr"/>
              <a:t>L’interaction avec l’utilisateur est quasi inexistante;</a:t>
            </a:r>
            <a:endParaRPr/>
          </a:p>
          <a:p>
            <a:pPr indent="-317500" lvl="0" marL="457200" rtl="0" algn="just">
              <a:lnSpc>
                <a:spcPct val="150000"/>
              </a:lnSpc>
              <a:spcBef>
                <a:spcPts val="0"/>
              </a:spcBef>
              <a:spcAft>
                <a:spcPts val="0"/>
              </a:spcAft>
              <a:buSzPts val="1400"/>
              <a:buChar char="-"/>
            </a:pPr>
            <a:r>
              <a:rPr lang="fr"/>
              <a:t>L’interprétation du langage naturel peut fausser les résultats;</a:t>
            </a:r>
            <a:endParaRPr/>
          </a:p>
          <a:p>
            <a:pPr indent="-317500" lvl="0" marL="457200" rtl="0" algn="just">
              <a:lnSpc>
                <a:spcPct val="150000"/>
              </a:lnSpc>
              <a:spcBef>
                <a:spcPts val="0"/>
              </a:spcBef>
              <a:spcAft>
                <a:spcPts val="0"/>
              </a:spcAft>
              <a:buSzPts val="1400"/>
              <a:buChar char="-"/>
            </a:pPr>
            <a:r>
              <a:rPr lang="fr"/>
              <a:t>Pas d’environnement 3d, mais 2d, avec du simple texte.</a:t>
            </a:r>
            <a:endParaRPr/>
          </a:p>
        </p:txBody>
      </p:sp>
      <p:sp>
        <p:nvSpPr>
          <p:cNvPr id="183" name="Google Shape;18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84" name="Google Shape;184;p24"/>
          <p:cNvPicPr preferRelativeResize="0"/>
          <p:nvPr/>
        </p:nvPicPr>
        <p:blipFill>
          <a:blip r:embed="rId3">
            <a:alphaModFix/>
          </a:blip>
          <a:stretch>
            <a:fillRect/>
          </a:stretch>
        </p:blipFill>
        <p:spPr>
          <a:xfrm>
            <a:off x="0" y="0"/>
            <a:ext cx="654176" cy="654176"/>
          </a:xfrm>
          <a:prstGeom prst="rect">
            <a:avLst/>
          </a:prstGeom>
          <a:noFill/>
          <a:ln>
            <a:noFill/>
          </a:ln>
        </p:spPr>
      </p:pic>
      <p:pic>
        <p:nvPicPr>
          <p:cNvPr id="185" name="Google Shape;185;p24"/>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ADM (Aide au Diagnostic Médical)</a:t>
            </a:r>
            <a:endParaRPr/>
          </a:p>
        </p:txBody>
      </p:sp>
      <p:sp>
        <p:nvSpPr>
          <p:cNvPr id="191" name="Google Shape;191;p25"/>
          <p:cNvSpPr txBox="1"/>
          <p:nvPr>
            <p:ph idx="2" type="body"/>
          </p:nvPr>
        </p:nvSpPr>
        <p:spPr>
          <a:xfrm>
            <a:off x="311700" y="126617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Limites</a:t>
            </a:r>
            <a:endParaRPr b="1"/>
          </a:p>
          <a:p>
            <a:pPr indent="-317500" lvl="0" marL="457200" rtl="0" algn="just">
              <a:lnSpc>
                <a:spcPct val="150000"/>
              </a:lnSpc>
              <a:spcBef>
                <a:spcPts val="1200"/>
              </a:spcBef>
              <a:spcAft>
                <a:spcPts val="0"/>
              </a:spcAft>
              <a:buSzPts val="1400"/>
              <a:buChar char="-"/>
            </a:pPr>
            <a:r>
              <a:rPr lang="fr"/>
              <a:t>La gestion de la base de connaissance par un SGBD relationnel qui ne prend pas en compte les données complexes à cause de la première forme normale;</a:t>
            </a:r>
            <a:endParaRPr/>
          </a:p>
          <a:p>
            <a:pPr indent="-317500" lvl="0" marL="457200" rtl="0" algn="just">
              <a:lnSpc>
                <a:spcPct val="150000"/>
              </a:lnSpc>
              <a:spcBef>
                <a:spcPts val="0"/>
              </a:spcBef>
              <a:spcAft>
                <a:spcPts val="0"/>
              </a:spcAft>
              <a:buSzPts val="1400"/>
              <a:buChar char="-"/>
            </a:pPr>
            <a:r>
              <a:rPr lang="fr"/>
              <a:t>Les probabilités affectées aux diagnostics ne sont pas optimales et restent à améliorer ;</a:t>
            </a:r>
            <a:endParaRPr/>
          </a:p>
          <a:p>
            <a:pPr indent="-317500" lvl="0" marL="457200" rtl="0" algn="just">
              <a:lnSpc>
                <a:spcPct val="150000"/>
              </a:lnSpc>
              <a:spcBef>
                <a:spcPts val="0"/>
              </a:spcBef>
              <a:spcAft>
                <a:spcPts val="0"/>
              </a:spcAft>
              <a:buSzPts val="1400"/>
              <a:buChar char="-"/>
            </a:pPr>
            <a:r>
              <a:rPr lang="fr"/>
              <a:t>Le système ne prend pas en compte les spécificités des signes dans les maladies;</a:t>
            </a:r>
            <a:endParaRPr/>
          </a:p>
          <a:p>
            <a:pPr indent="-317500" lvl="0" marL="457200" rtl="0" algn="just">
              <a:lnSpc>
                <a:spcPct val="150000"/>
              </a:lnSpc>
              <a:spcBef>
                <a:spcPts val="0"/>
              </a:spcBef>
              <a:spcAft>
                <a:spcPts val="0"/>
              </a:spcAft>
              <a:buSzPts val="1400"/>
              <a:buChar char="-"/>
            </a:pPr>
            <a:r>
              <a:rPr lang="fr"/>
              <a:t>Il n’y a pas d’environnement virtuel.</a:t>
            </a:r>
            <a:endParaRPr/>
          </a:p>
        </p:txBody>
      </p:sp>
      <p:sp>
        <p:nvSpPr>
          <p:cNvPr id="192" name="Google Shape;19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93" name="Google Shape;193;p25"/>
          <p:cNvPicPr preferRelativeResize="0"/>
          <p:nvPr/>
        </p:nvPicPr>
        <p:blipFill>
          <a:blip r:embed="rId3">
            <a:alphaModFix/>
          </a:blip>
          <a:stretch>
            <a:fillRect/>
          </a:stretch>
        </p:blipFill>
        <p:spPr>
          <a:xfrm>
            <a:off x="0" y="0"/>
            <a:ext cx="654176" cy="654176"/>
          </a:xfrm>
          <a:prstGeom prst="rect">
            <a:avLst/>
          </a:prstGeom>
          <a:noFill/>
          <a:ln>
            <a:noFill/>
          </a:ln>
        </p:spPr>
      </p:pic>
      <p:pic>
        <p:nvPicPr>
          <p:cNvPr id="194" name="Google Shape;194;p25"/>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03 Méthodologie</a:t>
            </a:r>
            <a:endParaRPr/>
          </a:p>
        </p:txBody>
      </p:sp>
      <p:pic>
        <p:nvPicPr>
          <p:cNvPr id="200" name="Google Shape;200;p26"/>
          <p:cNvPicPr preferRelativeResize="0"/>
          <p:nvPr/>
        </p:nvPicPr>
        <p:blipFill>
          <a:blip r:embed="rId3">
            <a:alphaModFix/>
          </a:blip>
          <a:stretch>
            <a:fillRect/>
          </a:stretch>
        </p:blipFill>
        <p:spPr>
          <a:xfrm>
            <a:off x="0" y="0"/>
            <a:ext cx="654176" cy="654176"/>
          </a:xfrm>
          <a:prstGeom prst="rect">
            <a:avLst/>
          </a:prstGeom>
          <a:noFill/>
          <a:ln>
            <a:noFill/>
          </a:ln>
        </p:spPr>
      </p:pic>
      <p:pic>
        <p:nvPicPr>
          <p:cNvPr id="201" name="Google Shape;201;p26"/>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202" name="Google Shape;20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Diagramme de contexte</a:t>
            </a:r>
            <a:endParaRPr/>
          </a:p>
        </p:txBody>
      </p:sp>
      <p:sp>
        <p:nvSpPr>
          <p:cNvPr id="208" name="Google Shape;20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09" name="Google Shape;209;p27"/>
          <p:cNvPicPr preferRelativeResize="0"/>
          <p:nvPr/>
        </p:nvPicPr>
        <p:blipFill>
          <a:blip r:embed="rId3">
            <a:alphaModFix/>
          </a:blip>
          <a:stretch>
            <a:fillRect/>
          </a:stretch>
        </p:blipFill>
        <p:spPr>
          <a:xfrm>
            <a:off x="0" y="0"/>
            <a:ext cx="654176" cy="654176"/>
          </a:xfrm>
          <a:prstGeom prst="rect">
            <a:avLst/>
          </a:prstGeom>
          <a:noFill/>
          <a:ln>
            <a:noFill/>
          </a:ln>
        </p:spPr>
      </p:pic>
      <p:pic>
        <p:nvPicPr>
          <p:cNvPr id="210" name="Google Shape;210;p27"/>
          <p:cNvPicPr preferRelativeResize="0"/>
          <p:nvPr/>
        </p:nvPicPr>
        <p:blipFill>
          <a:blip r:embed="rId3">
            <a:alphaModFix/>
          </a:blip>
          <a:stretch>
            <a:fillRect/>
          </a:stretch>
        </p:blipFill>
        <p:spPr>
          <a:xfrm>
            <a:off x="8489825" y="0"/>
            <a:ext cx="654176" cy="654176"/>
          </a:xfrm>
          <a:prstGeom prst="rect">
            <a:avLst/>
          </a:prstGeom>
          <a:noFill/>
          <a:ln>
            <a:noFill/>
          </a:ln>
        </p:spPr>
      </p:pic>
      <p:pic>
        <p:nvPicPr>
          <p:cNvPr id="211" name="Google Shape;211;p27"/>
          <p:cNvPicPr preferRelativeResize="0"/>
          <p:nvPr/>
        </p:nvPicPr>
        <p:blipFill>
          <a:blip r:embed="rId4">
            <a:alphaModFix/>
          </a:blip>
          <a:stretch>
            <a:fillRect/>
          </a:stretch>
        </p:blipFill>
        <p:spPr>
          <a:xfrm>
            <a:off x="1528763" y="1304825"/>
            <a:ext cx="6086475" cy="282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Diagramme d’activité (Processus formatif)</a:t>
            </a:r>
            <a:endParaRPr/>
          </a:p>
        </p:txBody>
      </p:sp>
      <p:sp>
        <p:nvSpPr>
          <p:cNvPr id="217" name="Google Shape;21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18" name="Google Shape;218;p28"/>
          <p:cNvPicPr preferRelativeResize="0"/>
          <p:nvPr/>
        </p:nvPicPr>
        <p:blipFill>
          <a:blip r:embed="rId3">
            <a:alphaModFix/>
          </a:blip>
          <a:stretch>
            <a:fillRect/>
          </a:stretch>
        </p:blipFill>
        <p:spPr>
          <a:xfrm>
            <a:off x="0" y="0"/>
            <a:ext cx="654176" cy="654176"/>
          </a:xfrm>
          <a:prstGeom prst="rect">
            <a:avLst/>
          </a:prstGeom>
          <a:noFill/>
          <a:ln>
            <a:noFill/>
          </a:ln>
        </p:spPr>
      </p:pic>
      <p:pic>
        <p:nvPicPr>
          <p:cNvPr id="219" name="Google Shape;219;p28"/>
          <p:cNvPicPr preferRelativeResize="0"/>
          <p:nvPr/>
        </p:nvPicPr>
        <p:blipFill>
          <a:blip r:embed="rId3">
            <a:alphaModFix/>
          </a:blip>
          <a:stretch>
            <a:fillRect/>
          </a:stretch>
        </p:blipFill>
        <p:spPr>
          <a:xfrm>
            <a:off x="8489825" y="0"/>
            <a:ext cx="654176" cy="654176"/>
          </a:xfrm>
          <a:prstGeom prst="rect">
            <a:avLst/>
          </a:prstGeom>
          <a:noFill/>
          <a:ln>
            <a:noFill/>
          </a:ln>
        </p:spPr>
      </p:pic>
      <p:pic>
        <p:nvPicPr>
          <p:cNvPr id="220" name="Google Shape;220;p28"/>
          <p:cNvPicPr preferRelativeResize="0"/>
          <p:nvPr/>
        </p:nvPicPr>
        <p:blipFill>
          <a:blip r:embed="rId4">
            <a:alphaModFix/>
          </a:blip>
          <a:stretch>
            <a:fillRect/>
          </a:stretch>
        </p:blipFill>
        <p:spPr>
          <a:xfrm>
            <a:off x="2352625" y="976950"/>
            <a:ext cx="4438751" cy="4024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265500" y="1039675"/>
            <a:ext cx="4045200" cy="768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sz="3300"/>
              <a:t>Modélisation de l’interface</a:t>
            </a:r>
            <a:endParaRPr sz="3300"/>
          </a:p>
        </p:txBody>
      </p:sp>
      <p:sp>
        <p:nvSpPr>
          <p:cNvPr id="226" name="Google Shape;226;p29"/>
          <p:cNvSpPr txBox="1"/>
          <p:nvPr>
            <p:ph idx="1" type="subTitle"/>
          </p:nvPr>
        </p:nvSpPr>
        <p:spPr>
          <a:xfrm>
            <a:off x="265500" y="2028450"/>
            <a:ext cx="4045200" cy="2634900"/>
          </a:xfrm>
          <a:prstGeom prst="rect">
            <a:avLst/>
          </a:prstGeom>
        </p:spPr>
        <p:txBody>
          <a:bodyPr anchorCtr="0" anchor="t" bIns="91425" lIns="91425" spcFirstLastPara="1" rIns="91425" wrap="square" tIns="91425">
            <a:normAutofit/>
          </a:bodyPr>
          <a:lstStyle/>
          <a:p>
            <a:pPr indent="-329247" lvl="0" marL="457200" rtl="0" algn="just">
              <a:lnSpc>
                <a:spcPct val="150000"/>
              </a:lnSpc>
              <a:spcBef>
                <a:spcPts val="0"/>
              </a:spcBef>
              <a:spcAft>
                <a:spcPts val="0"/>
              </a:spcAft>
              <a:buSzPts val="1585"/>
              <a:buChar char="-"/>
            </a:pPr>
            <a:r>
              <a:rPr lang="fr" sz="1585"/>
              <a:t>Couche de communication entre l’apprenant et le STI.</a:t>
            </a:r>
            <a:endParaRPr sz="1585"/>
          </a:p>
          <a:p>
            <a:pPr indent="-329247" lvl="0" marL="457200" rtl="0" algn="just">
              <a:lnSpc>
                <a:spcPct val="150000"/>
              </a:lnSpc>
              <a:spcBef>
                <a:spcPts val="0"/>
              </a:spcBef>
              <a:spcAft>
                <a:spcPts val="0"/>
              </a:spcAft>
              <a:buSzPts val="1585"/>
              <a:buChar char="-"/>
            </a:pPr>
            <a:r>
              <a:rPr lang="fr" sz="1585"/>
              <a:t>Pour la réalisation de ce module, nous faisons recours à la </a:t>
            </a:r>
            <a:r>
              <a:rPr b="1" lang="fr" sz="1585"/>
              <a:t>simulation</a:t>
            </a:r>
            <a:r>
              <a:rPr lang="fr" sz="1585"/>
              <a:t> qui nous permet de ressortir </a:t>
            </a:r>
            <a:r>
              <a:rPr lang="fr" sz="1585"/>
              <a:t>l'aspect</a:t>
            </a:r>
            <a:r>
              <a:rPr lang="fr" sz="1585"/>
              <a:t> physique du patient afin d’apporter plus d’informations à l’apprenant.</a:t>
            </a:r>
            <a:endParaRPr sz="1585"/>
          </a:p>
        </p:txBody>
      </p:sp>
      <p:sp>
        <p:nvSpPr>
          <p:cNvPr id="227" name="Google Shape;227;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228" name="Google Shape;22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29" name="Google Shape;229;p29"/>
          <p:cNvPicPr preferRelativeResize="0"/>
          <p:nvPr/>
        </p:nvPicPr>
        <p:blipFill>
          <a:blip r:embed="rId3">
            <a:alphaModFix/>
          </a:blip>
          <a:stretch>
            <a:fillRect/>
          </a:stretch>
        </p:blipFill>
        <p:spPr>
          <a:xfrm>
            <a:off x="4755650" y="1068475"/>
            <a:ext cx="4214975" cy="3362325"/>
          </a:xfrm>
          <a:prstGeom prst="rect">
            <a:avLst/>
          </a:prstGeom>
          <a:noFill/>
          <a:ln>
            <a:noFill/>
          </a:ln>
        </p:spPr>
      </p:pic>
      <p:pic>
        <p:nvPicPr>
          <p:cNvPr id="230" name="Google Shape;230;p29"/>
          <p:cNvPicPr preferRelativeResize="0"/>
          <p:nvPr/>
        </p:nvPicPr>
        <p:blipFill>
          <a:blip r:embed="rId4">
            <a:alphaModFix/>
          </a:blip>
          <a:stretch>
            <a:fillRect/>
          </a:stretch>
        </p:blipFill>
        <p:spPr>
          <a:xfrm>
            <a:off x="0" y="0"/>
            <a:ext cx="654176" cy="6541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Modèle de l’apprenant</a:t>
            </a:r>
            <a:endParaRPr/>
          </a:p>
        </p:txBody>
      </p:sp>
      <p:sp>
        <p:nvSpPr>
          <p:cNvPr id="236" name="Google Shape;236;p30"/>
          <p:cNvSpPr txBox="1"/>
          <p:nvPr>
            <p:ph idx="1" type="body"/>
          </p:nvPr>
        </p:nvSpPr>
        <p:spPr>
          <a:xfrm>
            <a:off x="311700" y="1389600"/>
            <a:ext cx="8097900" cy="3179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fr" sz="2200"/>
              <a:t>Il représente l’état courant des connaissances de l’apprenant et la recherche de cet état s’apparente à un processus de diagnostic médical. Il est constitué de trois sous modèle:</a:t>
            </a:r>
            <a:endParaRPr sz="2200"/>
          </a:p>
          <a:p>
            <a:pPr indent="-368300" lvl="0" marL="457200" rtl="0" algn="l">
              <a:spcBef>
                <a:spcPts val="1200"/>
              </a:spcBef>
              <a:spcAft>
                <a:spcPts val="0"/>
              </a:spcAft>
              <a:buSzPts val="2200"/>
              <a:buChar char="-"/>
            </a:pPr>
            <a:r>
              <a:rPr lang="fr" sz="2200"/>
              <a:t>Modèle cognitif</a:t>
            </a:r>
            <a:endParaRPr sz="2200"/>
          </a:p>
          <a:p>
            <a:pPr indent="-368300" lvl="0" marL="457200" rtl="0" algn="l">
              <a:spcBef>
                <a:spcPts val="0"/>
              </a:spcBef>
              <a:spcAft>
                <a:spcPts val="0"/>
              </a:spcAft>
              <a:buSzPts val="2200"/>
              <a:buChar char="-"/>
            </a:pPr>
            <a:r>
              <a:rPr lang="fr" sz="2200"/>
              <a:t>Modèle affectif</a:t>
            </a:r>
            <a:endParaRPr sz="2200"/>
          </a:p>
          <a:p>
            <a:pPr indent="-368300" lvl="0" marL="457200" rtl="0" algn="l">
              <a:spcBef>
                <a:spcPts val="0"/>
              </a:spcBef>
              <a:spcAft>
                <a:spcPts val="0"/>
              </a:spcAft>
              <a:buSzPts val="2200"/>
              <a:buChar char="-"/>
            </a:pPr>
            <a:r>
              <a:rPr lang="fr" sz="2200"/>
              <a:t>Modèle inférentiel</a:t>
            </a:r>
            <a:endParaRPr sz="2200"/>
          </a:p>
        </p:txBody>
      </p:sp>
      <p:sp>
        <p:nvSpPr>
          <p:cNvPr id="237" name="Google Shape;23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38" name="Google Shape;238;p30"/>
          <p:cNvPicPr preferRelativeResize="0"/>
          <p:nvPr/>
        </p:nvPicPr>
        <p:blipFill>
          <a:blip r:embed="rId3">
            <a:alphaModFix/>
          </a:blip>
          <a:stretch>
            <a:fillRect/>
          </a:stretch>
        </p:blipFill>
        <p:spPr>
          <a:xfrm>
            <a:off x="0" y="0"/>
            <a:ext cx="654176" cy="654176"/>
          </a:xfrm>
          <a:prstGeom prst="rect">
            <a:avLst/>
          </a:prstGeom>
          <a:noFill/>
          <a:ln>
            <a:noFill/>
          </a:ln>
        </p:spPr>
      </p:pic>
      <p:pic>
        <p:nvPicPr>
          <p:cNvPr id="239" name="Google Shape;239;p30"/>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311700" y="555600"/>
            <a:ext cx="6001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Modèle de l’apprenant: </a:t>
            </a:r>
            <a:r>
              <a:rPr lang="fr"/>
              <a:t>Modèle cognitif</a:t>
            </a:r>
            <a:endParaRPr/>
          </a:p>
        </p:txBody>
      </p:sp>
      <p:sp>
        <p:nvSpPr>
          <p:cNvPr id="245" name="Google Shape;245;p31"/>
          <p:cNvSpPr txBox="1"/>
          <p:nvPr>
            <p:ph idx="1" type="body"/>
          </p:nvPr>
        </p:nvSpPr>
        <p:spPr>
          <a:xfrm>
            <a:off x="311700" y="1389600"/>
            <a:ext cx="8072100" cy="3179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fr" sz="1600"/>
              <a:t>Nous avons choisi le type Superposition ou Overlay dans lequel les connaissances des apprenants sont une sous partie de celles de l’expert.</a:t>
            </a:r>
            <a:endParaRPr sz="1600"/>
          </a:p>
          <a:p>
            <a:pPr indent="457200" lvl="0" marL="0" rtl="0" algn="just">
              <a:spcBef>
                <a:spcPts val="1200"/>
              </a:spcBef>
              <a:spcAft>
                <a:spcPts val="0"/>
              </a:spcAft>
              <a:buNone/>
            </a:pPr>
            <a:r>
              <a:rPr lang="fr" sz="1600"/>
              <a:t>De plus nous représentons les connaissances à l’aide d’un </a:t>
            </a:r>
            <a:r>
              <a:rPr b="1" lang="fr" sz="1600"/>
              <a:t>réseau bayésien</a:t>
            </a:r>
            <a:r>
              <a:rPr lang="fr" sz="1600"/>
              <a:t>.</a:t>
            </a:r>
            <a:endParaRPr sz="1600"/>
          </a:p>
          <a:p>
            <a:pPr indent="0" lvl="0" marL="0" rtl="0" algn="l">
              <a:spcBef>
                <a:spcPts val="1200"/>
              </a:spcBef>
              <a:spcAft>
                <a:spcPts val="0"/>
              </a:spcAft>
              <a:buNone/>
            </a:pPr>
            <a:r>
              <a:rPr lang="fr" sz="1600"/>
              <a:t>Nous caractérisons ce modèle par :</a:t>
            </a:r>
            <a:endParaRPr sz="1600"/>
          </a:p>
          <a:p>
            <a:pPr indent="-330200" lvl="0" marL="457200" rtl="0" algn="l">
              <a:spcBef>
                <a:spcPts val="1200"/>
              </a:spcBef>
              <a:spcAft>
                <a:spcPts val="0"/>
              </a:spcAft>
              <a:buSzPts val="1600"/>
              <a:buChar char="-"/>
            </a:pPr>
            <a:r>
              <a:rPr lang="fr" sz="1600"/>
              <a:t>Le niveau de l’apprenant</a:t>
            </a:r>
            <a:endParaRPr sz="1600"/>
          </a:p>
        </p:txBody>
      </p:sp>
      <p:sp>
        <p:nvSpPr>
          <p:cNvPr id="246" name="Google Shape;24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47" name="Google Shape;247;p31"/>
          <p:cNvPicPr preferRelativeResize="0"/>
          <p:nvPr/>
        </p:nvPicPr>
        <p:blipFill>
          <a:blip r:embed="rId3">
            <a:alphaModFix/>
          </a:blip>
          <a:stretch>
            <a:fillRect/>
          </a:stretch>
        </p:blipFill>
        <p:spPr>
          <a:xfrm>
            <a:off x="0" y="0"/>
            <a:ext cx="654176" cy="654176"/>
          </a:xfrm>
          <a:prstGeom prst="rect">
            <a:avLst/>
          </a:prstGeom>
          <a:noFill/>
          <a:ln>
            <a:noFill/>
          </a:ln>
        </p:spPr>
      </p:pic>
      <p:pic>
        <p:nvPicPr>
          <p:cNvPr id="248" name="Google Shape;248;p31"/>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Membres du Groupe</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fr"/>
              <a:t>CHIMI YOUKAP Oréal</a:t>
            </a:r>
            <a:endParaRPr/>
          </a:p>
          <a:p>
            <a:pPr indent="-342900" lvl="0" marL="457200" rtl="0" algn="l">
              <a:lnSpc>
                <a:spcPct val="150000"/>
              </a:lnSpc>
              <a:spcBef>
                <a:spcPts val="0"/>
              </a:spcBef>
              <a:spcAft>
                <a:spcPts val="0"/>
              </a:spcAft>
              <a:buSzPts val="1800"/>
              <a:buChar char="❏"/>
            </a:pPr>
            <a:r>
              <a:rPr lang="fr"/>
              <a:t>KENFACK Cyrille</a:t>
            </a:r>
            <a:endParaRPr/>
          </a:p>
          <a:p>
            <a:pPr indent="-342900" lvl="0" marL="457200" rtl="0" algn="l">
              <a:lnSpc>
                <a:spcPct val="150000"/>
              </a:lnSpc>
              <a:spcBef>
                <a:spcPts val="0"/>
              </a:spcBef>
              <a:spcAft>
                <a:spcPts val="0"/>
              </a:spcAft>
              <a:buSzPts val="1800"/>
              <a:buChar char="❏"/>
            </a:pPr>
            <a:r>
              <a:rPr lang="fr"/>
              <a:t>NDJEBAYI Damaris</a:t>
            </a:r>
            <a:endParaRPr/>
          </a:p>
          <a:p>
            <a:pPr indent="-342900" lvl="0" marL="457200" rtl="0" algn="l">
              <a:lnSpc>
                <a:spcPct val="150000"/>
              </a:lnSpc>
              <a:spcBef>
                <a:spcPts val="0"/>
              </a:spcBef>
              <a:spcAft>
                <a:spcPts val="0"/>
              </a:spcAft>
              <a:buSzPts val="1800"/>
              <a:buChar char="❏"/>
            </a:pPr>
            <a:r>
              <a:rPr lang="fr"/>
              <a:t>NGUEN Kévina</a:t>
            </a:r>
            <a:endParaRPr/>
          </a:p>
          <a:p>
            <a:pPr indent="-342900" lvl="0" marL="457200" rtl="0" algn="l">
              <a:lnSpc>
                <a:spcPct val="150000"/>
              </a:lnSpc>
              <a:spcBef>
                <a:spcPts val="0"/>
              </a:spcBef>
              <a:spcAft>
                <a:spcPts val="0"/>
              </a:spcAft>
              <a:buSzPts val="1800"/>
              <a:buChar char="❏"/>
            </a:pPr>
            <a:r>
              <a:rPr lang="fr"/>
              <a:t>TCHEUJO Derrick</a:t>
            </a:r>
            <a:endParaRPr/>
          </a:p>
          <a:p>
            <a:pPr indent="0" lvl="0" marL="0" rtl="0" algn="l">
              <a:lnSpc>
                <a:spcPct val="150000"/>
              </a:lnSpc>
              <a:spcBef>
                <a:spcPts val="1200"/>
              </a:spcBef>
              <a:spcAft>
                <a:spcPts val="1200"/>
              </a:spcAft>
              <a:buNone/>
            </a:pPr>
            <a:r>
              <a:rPr lang="fr"/>
              <a:t>Sous la supervision du </a:t>
            </a:r>
            <a:r>
              <a:rPr b="1" lang="fr"/>
              <a:t>Dr Bernabé BATCHAKUI</a:t>
            </a:r>
            <a:endParaRPr b="1"/>
          </a:p>
        </p:txBody>
      </p:sp>
      <p:pic>
        <p:nvPicPr>
          <p:cNvPr id="76" name="Google Shape;76;p14"/>
          <p:cNvPicPr preferRelativeResize="0"/>
          <p:nvPr/>
        </p:nvPicPr>
        <p:blipFill>
          <a:blip r:embed="rId3">
            <a:alphaModFix/>
          </a:blip>
          <a:stretch>
            <a:fillRect/>
          </a:stretch>
        </p:blipFill>
        <p:spPr>
          <a:xfrm>
            <a:off x="0" y="0"/>
            <a:ext cx="654176" cy="654176"/>
          </a:xfrm>
          <a:prstGeom prst="rect">
            <a:avLst/>
          </a:prstGeom>
          <a:noFill/>
          <a:ln>
            <a:noFill/>
          </a:ln>
        </p:spPr>
      </p:pic>
      <p:pic>
        <p:nvPicPr>
          <p:cNvPr id="77" name="Google Shape;77;p14"/>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78" name="Google Shape;7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311700" y="555600"/>
            <a:ext cx="6001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Modèle de l’apprenant: Modèle cognitif</a:t>
            </a:r>
            <a:endParaRPr/>
          </a:p>
        </p:txBody>
      </p:sp>
      <p:sp>
        <p:nvSpPr>
          <p:cNvPr id="254" name="Google Shape;25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55" name="Google Shape;255;p32"/>
          <p:cNvPicPr preferRelativeResize="0"/>
          <p:nvPr/>
        </p:nvPicPr>
        <p:blipFill>
          <a:blip r:embed="rId3">
            <a:alphaModFix/>
          </a:blip>
          <a:stretch>
            <a:fillRect/>
          </a:stretch>
        </p:blipFill>
        <p:spPr>
          <a:xfrm>
            <a:off x="0" y="0"/>
            <a:ext cx="654176" cy="654176"/>
          </a:xfrm>
          <a:prstGeom prst="rect">
            <a:avLst/>
          </a:prstGeom>
          <a:noFill/>
          <a:ln>
            <a:noFill/>
          </a:ln>
        </p:spPr>
      </p:pic>
      <p:pic>
        <p:nvPicPr>
          <p:cNvPr id="256" name="Google Shape;256;p32"/>
          <p:cNvPicPr preferRelativeResize="0"/>
          <p:nvPr/>
        </p:nvPicPr>
        <p:blipFill>
          <a:blip r:embed="rId3">
            <a:alphaModFix/>
          </a:blip>
          <a:stretch>
            <a:fillRect/>
          </a:stretch>
        </p:blipFill>
        <p:spPr>
          <a:xfrm>
            <a:off x="8489825" y="0"/>
            <a:ext cx="654176" cy="654176"/>
          </a:xfrm>
          <a:prstGeom prst="rect">
            <a:avLst/>
          </a:prstGeom>
          <a:noFill/>
          <a:ln>
            <a:noFill/>
          </a:ln>
        </p:spPr>
      </p:pic>
      <p:pic>
        <p:nvPicPr>
          <p:cNvPr id="257" name="Google Shape;257;p32"/>
          <p:cNvPicPr preferRelativeResize="0"/>
          <p:nvPr/>
        </p:nvPicPr>
        <p:blipFill>
          <a:blip r:embed="rId4">
            <a:alphaModFix/>
          </a:blip>
          <a:stretch>
            <a:fillRect/>
          </a:stretch>
        </p:blipFill>
        <p:spPr>
          <a:xfrm>
            <a:off x="2980825" y="1226875"/>
            <a:ext cx="3665200" cy="3764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311700" y="555600"/>
            <a:ext cx="5371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Modèle de l’apprenant: Modèle affectif</a:t>
            </a:r>
            <a:endParaRPr/>
          </a:p>
        </p:txBody>
      </p:sp>
      <p:sp>
        <p:nvSpPr>
          <p:cNvPr id="263" name="Google Shape;263;p33"/>
          <p:cNvSpPr txBox="1"/>
          <p:nvPr>
            <p:ph idx="1" type="body"/>
          </p:nvPr>
        </p:nvSpPr>
        <p:spPr>
          <a:xfrm>
            <a:off x="311700" y="1389600"/>
            <a:ext cx="8020800" cy="3179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fr" sz="1900"/>
              <a:t>Nous caractérisons l’impact des émotions sur sa faculté cognitive.</a:t>
            </a:r>
            <a:endParaRPr sz="1900"/>
          </a:p>
          <a:p>
            <a:pPr indent="457200" lvl="0" marL="0" rtl="0" algn="just">
              <a:spcBef>
                <a:spcPts val="1200"/>
              </a:spcBef>
              <a:spcAft>
                <a:spcPts val="0"/>
              </a:spcAft>
              <a:buNone/>
            </a:pPr>
            <a:r>
              <a:rPr lang="fr" sz="1900"/>
              <a:t>Nous attribuons donc à chacune de ces principales émotions un pourcentage d’impact positif ou négatif sur la cognition , cette fonction est implémenté au niveau du tuteur.</a:t>
            </a:r>
            <a:endParaRPr sz="1900"/>
          </a:p>
          <a:p>
            <a:pPr indent="457200" lvl="0" marL="0" rtl="0" algn="just">
              <a:spcBef>
                <a:spcPts val="1200"/>
              </a:spcBef>
              <a:spcAft>
                <a:spcPts val="1200"/>
              </a:spcAft>
              <a:buNone/>
            </a:pPr>
            <a:r>
              <a:rPr lang="fr" sz="1900"/>
              <a:t>Ici nous utiliserons the </a:t>
            </a:r>
            <a:r>
              <a:rPr b="1" lang="fr" sz="1900"/>
              <a:t>haar like cascade algorithm</a:t>
            </a:r>
            <a:r>
              <a:rPr lang="fr" sz="1900"/>
              <a:t>, c’est un algorithme de deep learning utilisant les réseaux de neurones convolutifs (CNN) et la librairie célèbre de traitement d’image OpenCV.</a:t>
            </a:r>
            <a:endParaRPr sz="1900"/>
          </a:p>
        </p:txBody>
      </p:sp>
      <p:sp>
        <p:nvSpPr>
          <p:cNvPr id="264" name="Google Shape;26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65" name="Google Shape;265;p33"/>
          <p:cNvPicPr preferRelativeResize="0"/>
          <p:nvPr/>
        </p:nvPicPr>
        <p:blipFill>
          <a:blip r:embed="rId3">
            <a:alphaModFix/>
          </a:blip>
          <a:stretch>
            <a:fillRect/>
          </a:stretch>
        </p:blipFill>
        <p:spPr>
          <a:xfrm>
            <a:off x="0" y="0"/>
            <a:ext cx="654176" cy="654176"/>
          </a:xfrm>
          <a:prstGeom prst="rect">
            <a:avLst/>
          </a:prstGeom>
          <a:noFill/>
          <a:ln>
            <a:noFill/>
          </a:ln>
        </p:spPr>
      </p:pic>
      <p:pic>
        <p:nvPicPr>
          <p:cNvPr id="266" name="Google Shape;266;p33"/>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311700" y="555600"/>
            <a:ext cx="7930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Modèle de l’apprenant:  Modèle inférentiel</a:t>
            </a:r>
            <a:endParaRPr/>
          </a:p>
        </p:txBody>
      </p:sp>
      <p:sp>
        <p:nvSpPr>
          <p:cNvPr id="272" name="Google Shape;272;p34"/>
          <p:cNvSpPr txBox="1"/>
          <p:nvPr>
            <p:ph idx="1" type="body"/>
          </p:nvPr>
        </p:nvSpPr>
        <p:spPr>
          <a:xfrm>
            <a:off x="311700" y="1389600"/>
            <a:ext cx="8160600" cy="3179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fr" sz="1800"/>
              <a:t>Nous allons utiliser le </a:t>
            </a:r>
            <a:r>
              <a:rPr b="1" lang="fr" sz="1800"/>
              <a:t>knowledge tracing</a:t>
            </a:r>
            <a:r>
              <a:rPr lang="fr" sz="1800"/>
              <a:t> plus de l’inférence pour mettre à jour l’état des connaissances de l’apprenant. Le knowledge tracing permet d’analyser une épisode d’apprentissage afin d’identifier les connaissances qui ont été utilisé et un avantage en plus est qu’il ne nécessite pas une modélisation sophistiquée du processus de résolution de problème.</a:t>
            </a:r>
            <a:endParaRPr sz="1800"/>
          </a:p>
        </p:txBody>
      </p:sp>
      <p:sp>
        <p:nvSpPr>
          <p:cNvPr id="273" name="Google Shape;27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74" name="Google Shape;274;p34"/>
          <p:cNvPicPr preferRelativeResize="0"/>
          <p:nvPr/>
        </p:nvPicPr>
        <p:blipFill>
          <a:blip r:embed="rId3">
            <a:alphaModFix/>
          </a:blip>
          <a:stretch>
            <a:fillRect/>
          </a:stretch>
        </p:blipFill>
        <p:spPr>
          <a:xfrm>
            <a:off x="0" y="0"/>
            <a:ext cx="654176" cy="654176"/>
          </a:xfrm>
          <a:prstGeom prst="rect">
            <a:avLst/>
          </a:prstGeom>
          <a:noFill/>
          <a:ln>
            <a:noFill/>
          </a:ln>
        </p:spPr>
      </p:pic>
      <p:pic>
        <p:nvPicPr>
          <p:cNvPr id="275" name="Google Shape;275;p34"/>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311700" y="555600"/>
            <a:ext cx="5590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Module du tuteur</a:t>
            </a:r>
            <a:endParaRPr/>
          </a:p>
        </p:txBody>
      </p:sp>
      <p:sp>
        <p:nvSpPr>
          <p:cNvPr id="281" name="Google Shape;281;p35"/>
          <p:cNvSpPr txBox="1"/>
          <p:nvPr>
            <p:ph idx="1" type="body"/>
          </p:nvPr>
        </p:nvSpPr>
        <p:spPr>
          <a:xfrm>
            <a:off x="311700" y="1674300"/>
            <a:ext cx="7892100" cy="3179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fr" sz="1500"/>
              <a:t>Il est représenté par des modèles pouvant permettre de raisonner sur ces connaissances. Dans cette partie, nous allons définir la communication entre le patient et l’apprenant dans un premier temps, puis, nous allons présenter les stratégies pédagogiques utilisées, enfin nous allons présenter les critères d’évaluation utilisés par le tuteur </a:t>
            </a:r>
            <a:endParaRPr sz="1500"/>
          </a:p>
        </p:txBody>
      </p:sp>
      <p:sp>
        <p:nvSpPr>
          <p:cNvPr id="282" name="Google Shape;28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83" name="Google Shape;283;p35"/>
          <p:cNvPicPr preferRelativeResize="0"/>
          <p:nvPr/>
        </p:nvPicPr>
        <p:blipFill>
          <a:blip r:embed="rId3">
            <a:alphaModFix/>
          </a:blip>
          <a:stretch>
            <a:fillRect/>
          </a:stretch>
        </p:blipFill>
        <p:spPr>
          <a:xfrm>
            <a:off x="0" y="0"/>
            <a:ext cx="654176" cy="654176"/>
          </a:xfrm>
          <a:prstGeom prst="rect">
            <a:avLst/>
          </a:prstGeom>
          <a:noFill/>
          <a:ln>
            <a:noFill/>
          </a:ln>
        </p:spPr>
      </p:pic>
      <p:pic>
        <p:nvPicPr>
          <p:cNvPr id="284" name="Google Shape;284;p35"/>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311700" y="555600"/>
            <a:ext cx="5590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Représentation</a:t>
            </a:r>
            <a:r>
              <a:rPr lang="fr"/>
              <a:t> des connaissances</a:t>
            </a:r>
            <a:endParaRPr/>
          </a:p>
        </p:txBody>
      </p:sp>
      <p:sp>
        <p:nvSpPr>
          <p:cNvPr id="290" name="Google Shape;290;p36"/>
          <p:cNvSpPr txBox="1"/>
          <p:nvPr>
            <p:ph idx="1" type="body"/>
          </p:nvPr>
        </p:nvSpPr>
        <p:spPr>
          <a:xfrm>
            <a:off x="311700" y="1674300"/>
            <a:ext cx="7892100" cy="3179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fr" sz="1500"/>
              <a:t>Nous allons opter ici pour une représentation des connaissances de l’expert grâce aux réseaux bayésiens. Nous construisons le réseau en nous basant sur une hiérarchie des connaissances ; il contient toutes les connaissances liées au cas ( celles permettant de manipuler les hypothèses et les évidences qui peuvent être faites lors du diagnostic d’une maladie).</a:t>
            </a:r>
            <a:endParaRPr sz="1500"/>
          </a:p>
        </p:txBody>
      </p:sp>
      <p:sp>
        <p:nvSpPr>
          <p:cNvPr id="291" name="Google Shape;29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92" name="Google Shape;292;p36"/>
          <p:cNvPicPr preferRelativeResize="0"/>
          <p:nvPr/>
        </p:nvPicPr>
        <p:blipFill>
          <a:blip r:embed="rId3">
            <a:alphaModFix/>
          </a:blip>
          <a:stretch>
            <a:fillRect/>
          </a:stretch>
        </p:blipFill>
        <p:spPr>
          <a:xfrm>
            <a:off x="0" y="0"/>
            <a:ext cx="654176" cy="654176"/>
          </a:xfrm>
          <a:prstGeom prst="rect">
            <a:avLst/>
          </a:prstGeom>
          <a:noFill/>
          <a:ln>
            <a:noFill/>
          </a:ln>
        </p:spPr>
      </p:pic>
      <p:pic>
        <p:nvPicPr>
          <p:cNvPr id="293" name="Google Shape;293;p36"/>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311700" y="555600"/>
            <a:ext cx="5590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Représentation</a:t>
            </a:r>
            <a:r>
              <a:rPr lang="fr"/>
              <a:t> des connaissances</a:t>
            </a:r>
            <a:endParaRPr/>
          </a:p>
        </p:txBody>
      </p:sp>
      <p:sp>
        <p:nvSpPr>
          <p:cNvPr id="299" name="Google Shape;299;p37"/>
          <p:cNvSpPr txBox="1"/>
          <p:nvPr>
            <p:ph idx="1" type="body"/>
          </p:nvPr>
        </p:nvSpPr>
        <p:spPr>
          <a:xfrm>
            <a:off x="311700" y="1389600"/>
            <a:ext cx="7892100" cy="3179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fr" sz="1500"/>
              <a:t>Dans un premier temps, dans le réseau, des nœuds qui modélisent des hypothèses; Chaque nœud possède une ou plusieurs hypothèses filles, et chaque fille ayant une mère dans le réseau. La structure hiérarchique dans le réseau bayésien est conservée, telle que se soit comme si c’est un expert qui a formulé ces hypothèses. Par exemple : On peut avoir gynécologie, hypothèse mère de infection gynécologique, MST, kyste ovarien, et kyste ovarien est mère de torsion de l’ovaire.</a:t>
            </a:r>
            <a:endParaRPr sz="1500"/>
          </a:p>
        </p:txBody>
      </p:sp>
      <p:sp>
        <p:nvSpPr>
          <p:cNvPr id="300" name="Google Shape;30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01" name="Google Shape;301;p37"/>
          <p:cNvPicPr preferRelativeResize="0"/>
          <p:nvPr/>
        </p:nvPicPr>
        <p:blipFill>
          <a:blip r:embed="rId3">
            <a:alphaModFix/>
          </a:blip>
          <a:stretch>
            <a:fillRect/>
          </a:stretch>
        </p:blipFill>
        <p:spPr>
          <a:xfrm>
            <a:off x="0" y="0"/>
            <a:ext cx="654176" cy="654176"/>
          </a:xfrm>
          <a:prstGeom prst="rect">
            <a:avLst/>
          </a:prstGeom>
          <a:noFill/>
          <a:ln>
            <a:noFill/>
          </a:ln>
        </p:spPr>
      </p:pic>
      <p:pic>
        <p:nvPicPr>
          <p:cNvPr id="302" name="Google Shape;302;p37"/>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311700" y="555600"/>
            <a:ext cx="5590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Représentation des connaissances</a:t>
            </a:r>
            <a:endParaRPr/>
          </a:p>
        </p:txBody>
      </p:sp>
      <p:sp>
        <p:nvSpPr>
          <p:cNvPr id="308" name="Google Shape;308;p38"/>
          <p:cNvSpPr txBox="1"/>
          <p:nvPr>
            <p:ph idx="1" type="body"/>
          </p:nvPr>
        </p:nvSpPr>
        <p:spPr>
          <a:xfrm>
            <a:off x="311700" y="1389600"/>
            <a:ext cx="78921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500"/>
          </a:p>
        </p:txBody>
      </p:sp>
      <p:sp>
        <p:nvSpPr>
          <p:cNvPr id="309" name="Google Shape;30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10" name="Google Shape;310;p38"/>
          <p:cNvPicPr preferRelativeResize="0"/>
          <p:nvPr/>
        </p:nvPicPr>
        <p:blipFill>
          <a:blip r:embed="rId3">
            <a:alphaModFix/>
          </a:blip>
          <a:stretch>
            <a:fillRect/>
          </a:stretch>
        </p:blipFill>
        <p:spPr>
          <a:xfrm>
            <a:off x="0" y="0"/>
            <a:ext cx="654176" cy="654176"/>
          </a:xfrm>
          <a:prstGeom prst="rect">
            <a:avLst/>
          </a:prstGeom>
          <a:noFill/>
          <a:ln>
            <a:noFill/>
          </a:ln>
        </p:spPr>
      </p:pic>
      <p:pic>
        <p:nvPicPr>
          <p:cNvPr id="311" name="Google Shape;311;p38"/>
          <p:cNvPicPr preferRelativeResize="0"/>
          <p:nvPr/>
        </p:nvPicPr>
        <p:blipFill>
          <a:blip r:embed="rId3">
            <a:alphaModFix/>
          </a:blip>
          <a:stretch>
            <a:fillRect/>
          </a:stretch>
        </p:blipFill>
        <p:spPr>
          <a:xfrm>
            <a:off x="8489825" y="0"/>
            <a:ext cx="654176" cy="654176"/>
          </a:xfrm>
          <a:prstGeom prst="rect">
            <a:avLst/>
          </a:prstGeom>
          <a:noFill/>
          <a:ln>
            <a:noFill/>
          </a:ln>
        </p:spPr>
      </p:pic>
      <p:pic>
        <p:nvPicPr>
          <p:cNvPr id="312" name="Google Shape;312;p38"/>
          <p:cNvPicPr preferRelativeResize="0"/>
          <p:nvPr/>
        </p:nvPicPr>
        <p:blipFill rotWithShape="1">
          <a:blip r:embed="rId4">
            <a:alphaModFix/>
          </a:blip>
          <a:srcRect b="7166" l="0" r="0" t="0"/>
          <a:stretch/>
        </p:blipFill>
        <p:spPr>
          <a:xfrm>
            <a:off x="398575" y="1499400"/>
            <a:ext cx="8341174" cy="33024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311700" y="555600"/>
            <a:ext cx="5590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Strategie pedagogique</a:t>
            </a:r>
            <a:endParaRPr/>
          </a:p>
        </p:txBody>
      </p:sp>
      <p:sp>
        <p:nvSpPr>
          <p:cNvPr id="318" name="Google Shape;318;p39"/>
          <p:cNvSpPr txBox="1"/>
          <p:nvPr>
            <p:ph idx="1" type="body"/>
          </p:nvPr>
        </p:nvSpPr>
        <p:spPr>
          <a:xfrm>
            <a:off x="311700" y="1389600"/>
            <a:ext cx="78921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0"/>
              </a:spcAft>
              <a:buNone/>
            </a:pPr>
            <a:r>
              <a:rPr lang="fr" sz="1500"/>
              <a:t>→Evaluation formative</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fr" sz="1500"/>
              <a:t>→Evaluation sommative</a:t>
            </a:r>
            <a:endParaRPr sz="1500"/>
          </a:p>
        </p:txBody>
      </p:sp>
      <p:sp>
        <p:nvSpPr>
          <p:cNvPr id="319" name="Google Shape;31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20" name="Google Shape;320;p39"/>
          <p:cNvPicPr preferRelativeResize="0"/>
          <p:nvPr/>
        </p:nvPicPr>
        <p:blipFill>
          <a:blip r:embed="rId3">
            <a:alphaModFix/>
          </a:blip>
          <a:stretch>
            <a:fillRect/>
          </a:stretch>
        </p:blipFill>
        <p:spPr>
          <a:xfrm>
            <a:off x="0" y="0"/>
            <a:ext cx="654176" cy="654176"/>
          </a:xfrm>
          <a:prstGeom prst="rect">
            <a:avLst/>
          </a:prstGeom>
          <a:noFill/>
          <a:ln>
            <a:noFill/>
          </a:ln>
        </p:spPr>
      </p:pic>
      <p:pic>
        <p:nvPicPr>
          <p:cNvPr id="321" name="Google Shape;321;p39"/>
          <p:cNvPicPr preferRelativeResize="0"/>
          <p:nvPr/>
        </p:nvPicPr>
        <p:blipFill>
          <a:blip r:embed="rId3">
            <a:alphaModFix/>
          </a:blip>
          <a:stretch>
            <a:fillRect/>
          </a:stretch>
        </p:blipFill>
        <p:spPr>
          <a:xfrm>
            <a:off x="8489825" y="0"/>
            <a:ext cx="654176" cy="654176"/>
          </a:xfrm>
          <a:prstGeom prst="rect">
            <a:avLst/>
          </a:prstGeom>
          <a:noFill/>
          <a:ln>
            <a:noFill/>
          </a:ln>
        </p:spPr>
      </p:pic>
      <p:pic>
        <p:nvPicPr>
          <p:cNvPr id="322" name="Google Shape;322;p39"/>
          <p:cNvPicPr preferRelativeResize="0"/>
          <p:nvPr/>
        </p:nvPicPr>
        <p:blipFill>
          <a:blip r:embed="rId4">
            <a:alphaModFix/>
          </a:blip>
          <a:stretch>
            <a:fillRect/>
          </a:stretch>
        </p:blipFill>
        <p:spPr>
          <a:xfrm>
            <a:off x="3435325" y="1091325"/>
            <a:ext cx="4589500" cy="3323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311700" y="555600"/>
            <a:ext cx="5590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Communication entre Apprenant et Patient</a:t>
            </a:r>
            <a:endParaRPr/>
          </a:p>
        </p:txBody>
      </p:sp>
      <p:sp>
        <p:nvSpPr>
          <p:cNvPr id="328" name="Google Shape;328;p40"/>
          <p:cNvSpPr txBox="1"/>
          <p:nvPr>
            <p:ph idx="1" type="body"/>
          </p:nvPr>
        </p:nvSpPr>
        <p:spPr>
          <a:xfrm>
            <a:off x="311700" y="1389600"/>
            <a:ext cx="78921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t>Pendant la réalisation d’un diagnostic par un apprenant, il peut être amené à poser des questions au patient virtuelle, ceci est réalisé suivant le processus:</a:t>
            </a:r>
            <a:endParaRPr sz="1500"/>
          </a:p>
          <a:p>
            <a:pPr indent="0" lvl="0" marL="0" rtl="0" algn="l">
              <a:spcBef>
                <a:spcPts val="1200"/>
              </a:spcBef>
              <a:spcAft>
                <a:spcPts val="0"/>
              </a:spcAft>
              <a:buNone/>
            </a:pPr>
            <a:r>
              <a:rPr lang="fr" sz="1500"/>
              <a:t>— L’apprenant pose une question au patient virtuelle en saisissant la question dans la</a:t>
            </a:r>
            <a:endParaRPr sz="1500"/>
          </a:p>
          <a:p>
            <a:pPr indent="0" lvl="0" marL="0" rtl="0" algn="l">
              <a:spcBef>
                <a:spcPts val="1200"/>
              </a:spcBef>
              <a:spcAft>
                <a:spcPts val="0"/>
              </a:spcAft>
              <a:buNone/>
            </a:pPr>
            <a:r>
              <a:rPr lang="fr" sz="1500"/>
              <a:t>zone de text de discussion avec le patient virtuelle.</a:t>
            </a:r>
            <a:endParaRPr sz="1500"/>
          </a:p>
          <a:p>
            <a:pPr indent="0" lvl="0" marL="0" rtl="0" algn="l">
              <a:spcBef>
                <a:spcPts val="1200"/>
              </a:spcBef>
              <a:spcAft>
                <a:spcPts val="0"/>
              </a:spcAft>
              <a:buNone/>
            </a:pPr>
            <a:r>
              <a:rPr lang="fr" sz="1500"/>
              <a:t>— Le texte est envoyé de l’interface au serveur qui va traiter les documents comme</a:t>
            </a:r>
            <a:endParaRPr sz="1500"/>
          </a:p>
          <a:p>
            <a:pPr indent="0" lvl="0" marL="0" rtl="0" algn="l">
              <a:spcBef>
                <a:spcPts val="1200"/>
              </a:spcBef>
              <a:spcAft>
                <a:spcPts val="0"/>
              </a:spcAft>
              <a:buNone/>
            </a:pPr>
            <a:r>
              <a:rPr lang="fr" sz="1500"/>
              <a:t>suit : Le texte est passé en entrée au module OntoNLQA qui permet d’interroger</a:t>
            </a:r>
            <a:endParaRPr sz="1500"/>
          </a:p>
          <a:p>
            <a:pPr indent="0" lvl="0" marL="0" rtl="0" algn="l">
              <a:spcBef>
                <a:spcPts val="1200"/>
              </a:spcBef>
              <a:spcAft>
                <a:spcPts val="1200"/>
              </a:spcAft>
              <a:buNone/>
            </a:pPr>
            <a:r>
              <a:rPr lang="fr" sz="1500"/>
              <a:t>directement.</a:t>
            </a:r>
            <a:endParaRPr sz="1500"/>
          </a:p>
        </p:txBody>
      </p:sp>
      <p:sp>
        <p:nvSpPr>
          <p:cNvPr id="329" name="Google Shape;32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30" name="Google Shape;330;p40"/>
          <p:cNvPicPr preferRelativeResize="0"/>
          <p:nvPr/>
        </p:nvPicPr>
        <p:blipFill>
          <a:blip r:embed="rId3">
            <a:alphaModFix/>
          </a:blip>
          <a:stretch>
            <a:fillRect/>
          </a:stretch>
        </p:blipFill>
        <p:spPr>
          <a:xfrm>
            <a:off x="0" y="0"/>
            <a:ext cx="654176" cy="654176"/>
          </a:xfrm>
          <a:prstGeom prst="rect">
            <a:avLst/>
          </a:prstGeom>
          <a:noFill/>
          <a:ln>
            <a:noFill/>
          </a:ln>
        </p:spPr>
      </p:pic>
      <p:pic>
        <p:nvPicPr>
          <p:cNvPr id="331" name="Google Shape;331;p40"/>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txBox="1"/>
          <p:nvPr>
            <p:ph type="title"/>
          </p:nvPr>
        </p:nvSpPr>
        <p:spPr>
          <a:xfrm>
            <a:off x="311700" y="555600"/>
            <a:ext cx="5590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Critère d’évaluation dans un exercice sommatif</a:t>
            </a:r>
            <a:endParaRPr/>
          </a:p>
        </p:txBody>
      </p:sp>
      <p:sp>
        <p:nvSpPr>
          <p:cNvPr id="337" name="Google Shape;337;p41"/>
          <p:cNvSpPr txBox="1"/>
          <p:nvPr>
            <p:ph idx="1" type="body"/>
          </p:nvPr>
        </p:nvSpPr>
        <p:spPr>
          <a:xfrm>
            <a:off x="311700" y="1351625"/>
            <a:ext cx="78921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t>Calcul du </a:t>
            </a:r>
            <a:r>
              <a:rPr lang="fr" sz="1500"/>
              <a:t> score global:</a:t>
            </a:r>
            <a:endParaRPr sz="1500"/>
          </a:p>
          <a:p>
            <a:pPr indent="0" lvl="0" marL="0" rtl="0" algn="l">
              <a:spcBef>
                <a:spcPts val="1200"/>
              </a:spcBef>
              <a:spcAft>
                <a:spcPts val="0"/>
              </a:spcAft>
              <a:buNone/>
            </a:pPr>
            <a:r>
              <a:rPr lang="fr" sz="1500"/>
              <a:t> Les diagnostics et les examens cliniques peuvent être indispensables, utiles, neutres ou nocifs.</a:t>
            </a:r>
            <a:endParaRPr sz="1500"/>
          </a:p>
          <a:p>
            <a:pPr indent="0" lvl="0" marL="0" rtl="0" algn="l">
              <a:spcBef>
                <a:spcPts val="1200"/>
              </a:spcBef>
              <a:spcAft>
                <a:spcPts val="0"/>
              </a:spcAft>
              <a:buNone/>
            </a:pPr>
            <a:r>
              <a:rPr lang="fr" sz="1500"/>
              <a:t>→demander un item utile ajoute des points (indispensable + 4 points; utile + 2 points; neutre + 0 points),</a:t>
            </a:r>
            <a:endParaRPr sz="1500"/>
          </a:p>
          <a:p>
            <a:pPr indent="0" lvl="0" marL="0" rtl="0" algn="l">
              <a:spcBef>
                <a:spcPts val="1200"/>
              </a:spcBef>
              <a:spcAft>
                <a:spcPts val="1200"/>
              </a:spcAft>
              <a:buNone/>
            </a:pPr>
            <a:r>
              <a:rPr lang="fr" sz="1500"/>
              <a:t>→demander un item néfaste retire des points (néfaste - 1 point ; excluant : zéro à l’étape de la consultation où l’item excluant a été donné).</a:t>
            </a:r>
            <a:endParaRPr sz="1500"/>
          </a:p>
        </p:txBody>
      </p:sp>
      <p:sp>
        <p:nvSpPr>
          <p:cNvPr id="338" name="Google Shape;33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39" name="Google Shape;339;p41"/>
          <p:cNvPicPr preferRelativeResize="0"/>
          <p:nvPr/>
        </p:nvPicPr>
        <p:blipFill>
          <a:blip r:embed="rId3">
            <a:alphaModFix/>
          </a:blip>
          <a:stretch>
            <a:fillRect/>
          </a:stretch>
        </p:blipFill>
        <p:spPr>
          <a:xfrm>
            <a:off x="0" y="0"/>
            <a:ext cx="654176" cy="654176"/>
          </a:xfrm>
          <a:prstGeom prst="rect">
            <a:avLst/>
          </a:prstGeom>
          <a:noFill/>
          <a:ln>
            <a:noFill/>
          </a:ln>
        </p:spPr>
      </p:pic>
      <p:pic>
        <p:nvPicPr>
          <p:cNvPr id="340" name="Google Shape;340;p41"/>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Table de matière</a:t>
            </a:r>
            <a:endParaRPr/>
          </a:p>
        </p:txBody>
      </p:sp>
      <p:sp>
        <p:nvSpPr>
          <p:cNvPr id="84" name="Google Shape;84;p15"/>
          <p:cNvSpPr txBox="1"/>
          <p:nvPr/>
        </p:nvSpPr>
        <p:spPr>
          <a:xfrm>
            <a:off x="3255400" y="1942925"/>
            <a:ext cx="2486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3F3533"/>
                </a:solidFill>
                <a:latin typeface="PT Sans Narrow"/>
                <a:ea typeface="PT Sans Narrow"/>
                <a:cs typeface="PT Sans Narrow"/>
                <a:sym typeface="PT Sans Narrow"/>
              </a:rPr>
              <a:t>Etat de l’art</a:t>
            </a:r>
            <a:endParaRPr sz="2400">
              <a:solidFill>
                <a:srgbClr val="3F3533"/>
              </a:solidFill>
              <a:latin typeface="PT Sans Narrow"/>
              <a:ea typeface="PT Sans Narrow"/>
              <a:cs typeface="PT Sans Narrow"/>
              <a:sym typeface="PT Sans Narrow"/>
            </a:endParaRPr>
          </a:p>
        </p:txBody>
      </p:sp>
      <p:sp>
        <p:nvSpPr>
          <p:cNvPr id="85" name="Google Shape;85;p15"/>
          <p:cNvSpPr txBox="1"/>
          <p:nvPr/>
        </p:nvSpPr>
        <p:spPr>
          <a:xfrm>
            <a:off x="6296400" y="1942925"/>
            <a:ext cx="2486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3F3533"/>
                </a:solidFill>
                <a:latin typeface="PT Sans Narrow"/>
                <a:ea typeface="PT Sans Narrow"/>
                <a:cs typeface="PT Sans Narrow"/>
                <a:sym typeface="PT Sans Narrow"/>
              </a:rPr>
              <a:t>Méthodologie</a:t>
            </a:r>
            <a:endParaRPr sz="2400">
              <a:solidFill>
                <a:srgbClr val="3F3533"/>
              </a:solidFill>
              <a:latin typeface="PT Sans Narrow"/>
              <a:ea typeface="PT Sans Narrow"/>
              <a:cs typeface="PT Sans Narrow"/>
              <a:sym typeface="PT Sans Narrow"/>
            </a:endParaRPr>
          </a:p>
        </p:txBody>
      </p:sp>
      <p:sp>
        <p:nvSpPr>
          <p:cNvPr id="86" name="Google Shape;86;p15"/>
          <p:cNvSpPr txBox="1"/>
          <p:nvPr/>
        </p:nvSpPr>
        <p:spPr>
          <a:xfrm>
            <a:off x="3324600" y="3723950"/>
            <a:ext cx="2486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3F3533"/>
                </a:solidFill>
                <a:latin typeface="PT Sans Narrow"/>
                <a:ea typeface="PT Sans Narrow"/>
                <a:cs typeface="PT Sans Narrow"/>
                <a:sym typeface="PT Sans Narrow"/>
              </a:rPr>
              <a:t>Discussion</a:t>
            </a:r>
            <a:endParaRPr sz="2400">
              <a:solidFill>
                <a:srgbClr val="3F3533"/>
              </a:solidFill>
              <a:latin typeface="PT Sans Narrow"/>
              <a:ea typeface="PT Sans Narrow"/>
              <a:cs typeface="PT Sans Narrow"/>
              <a:sym typeface="PT Sans Narrow"/>
            </a:endParaRPr>
          </a:p>
        </p:txBody>
      </p:sp>
      <p:sp>
        <p:nvSpPr>
          <p:cNvPr id="87" name="Google Shape;87;p15"/>
          <p:cNvSpPr txBox="1"/>
          <p:nvPr/>
        </p:nvSpPr>
        <p:spPr>
          <a:xfrm>
            <a:off x="-6200" y="3723950"/>
            <a:ext cx="3314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3F3533"/>
                </a:solidFill>
                <a:latin typeface="PT Sans Narrow"/>
                <a:ea typeface="PT Sans Narrow"/>
                <a:cs typeface="PT Sans Narrow"/>
                <a:sym typeface="PT Sans Narrow"/>
              </a:rPr>
              <a:t>Expérimentations et résultats</a:t>
            </a:r>
            <a:endParaRPr sz="2400">
              <a:solidFill>
                <a:srgbClr val="3F3533"/>
              </a:solidFill>
              <a:latin typeface="PT Sans Narrow"/>
              <a:ea typeface="PT Sans Narrow"/>
              <a:cs typeface="PT Sans Narrow"/>
              <a:sym typeface="PT Sans Narrow"/>
            </a:endParaRPr>
          </a:p>
        </p:txBody>
      </p:sp>
      <p:sp>
        <p:nvSpPr>
          <p:cNvPr id="88" name="Google Shape;88;p15"/>
          <p:cNvSpPr txBox="1"/>
          <p:nvPr/>
        </p:nvSpPr>
        <p:spPr>
          <a:xfrm>
            <a:off x="3978850" y="1303588"/>
            <a:ext cx="10392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800">
                <a:solidFill>
                  <a:schemeClr val="accent1"/>
                </a:solidFill>
                <a:latin typeface="PT Sans Narrow"/>
                <a:ea typeface="PT Sans Narrow"/>
                <a:cs typeface="PT Sans Narrow"/>
                <a:sym typeface="PT Sans Narrow"/>
              </a:rPr>
              <a:t>02</a:t>
            </a:r>
            <a:endParaRPr sz="3800">
              <a:solidFill>
                <a:schemeClr val="accent1"/>
              </a:solidFill>
              <a:latin typeface="PT Sans Narrow"/>
              <a:ea typeface="PT Sans Narrow"/>
              <a:cs typeface="PT Sans Narrow"/>
              <a:sym typeface="PT Sans Narrow"/>
            </a:endParaRPr>
          </a:p>
        </p:txBody>
      </p:sp>
      <p:sp>
        <p:nvSpPr>
          <p:cNvPr id="89" name="Google Shape;89;p15"/>
          <p:cNvSpPr txBox="1"/>
          <p:nvPr/>
        </p:nvSpPr>
        <p:spPr>
          <a:xfrm>
            <a:off x="7019850" y="1303588"/>
            <a:ext cx="10392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800">
                <a:solidFill>
                  <a:schemeClr val="accent1"/>
                </a:solidFill>
                <a:latin typeface="PT Sans Narrow"/>
                <a:ea typeface="PT Sans Narrow"/>
                <a:cs typeface="PT Sans Narrow"/>
                <a:sym typeface="PT Sans Narrow"/>
              </a:rPr>
              <a:t>03</a:t>
            </a:r>
            <a:endParaRPr sz="3800">
              <a:solidFill>
                <a:schemeClr val="accent1"/>
              </a:solidFill>
              <a:latin typeface="PT Sans Narrow"/>
              <a:ea typeface="PT Sans Narrow"/>
              <a:cs typeface="PT Sans Narrow"/>
              <a:sym typeface="PT Sans Narrow"/>
            </a:endParaRPr>
          </a:p>
        </p:txBody>
      </p:sp>
      <p:sp>
        <p:nvSpPr>
          <p:cNvPr id="90" name="Google Shape;90;p15"/>
          <p:cNvSpPr txBox="1"/>
          <p:nvPr/>
        </p:nvSpPr>
        <p:spPr>
          <a:xfrm>
            <a:off x="930900" y="3082738"/>
            <a:ext cx="10392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800">
                <a:solidFill>
                  <a:schemeClr val="accent1"/>
                </a:solidFill>
                <a:latin typeface="PT Sans Narrow"/>
                <a:ea typeface="PT Sans Narrow"/>
                <a:cs typeface="PT Sans Narrow"/>
                <a:sym typeface="PT Sans Narrow"/>
              </a:rPr>
              <a:t>04</a:t>
            </a:r>
            <a:endParaRPr sz="3800">
              <a:solidFill>
                <a:schemeClr val="accent1"/>
              </a:solidFill>
              <a:latin typeface="PT Sans Narrow"/>
              <a:ea typeface="PT Sans Narrow"/>
              <a:cs typeface="PT Sans Narrow"/>
              <a:sym typeface="PT Sans Narrow"/>
            </a:endParaRPr>
          </a:p>
        </p:txBody>
      </p:sp>
      <p:sp>
        <p:nvSpPr>
          <p:cNvPr id="91" name="Google Shape;91;p15"/>
          <p:cNvSpPr txBox="1"/>
          <p:nvPr/>
        </p:nvSpPr>
        <p:spPr>
          <a:xfrm>
            <a:off x="4048050" y="3082738"/>
            <a:ext cx="10392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800">
                <a:solidFill>
                  <a:schemeClr val="accent1"/>
                </a:solidFill>
                <a:latin typeface="PT Sans Narrow"/>
                <a:ea typeface="PT Sans Narrow"/>
                <a:cs typeface="PT Sans Narrow"/>
                <a:sym typeface="PT Sans Narrow"/>
              </a:rPr>
              <a:t>05</a:t>
            </a:r>
            <a:endParaRPr sz="3800">
              <a:solidFill>
                <a:schemeClr val="accent1"/>
              </a:solidFill>
              <a:latin typeface="PT Sans Narrow"/>
              <a:ea typeface="PT Sans Narrow"/>
              <a:cs typeface="PT Sans Narrow"/>
              <a:sym typeface="PT Sans Narrow"/>
            </a:endParaRPr>
          </a:p>
        </p:txBody>
      </p:sp>
      <p:pic>
        <p:nvPicPr>
          <p:cNvPr id="92" name="Google Shape;92;p15"/>
          <p:cNvPicPr preferRelativeResize="0"/>
          <p:nvPr/>
        </p:nvPicPr>
        <p:blipFill>
          <a:blip r:embed="rId3">
            <a:alphaModFix/>
          </a:blip>
          <a:stretch>
            <a:fillRect/>
          </a:stretch>
        </p:blipFill>
        <p:spPr>
          <a:xfrm>
            <a:off x="0" y="0"/>
            <a:ext cx="654176" cy="654176"/>
          </a:xfrm>
          <a:prstGeom prst="rect">
            <a:avLst/>
          </a:prstGeom>
          <a:noFill/>
          <a:ln>
            <a:noFill/>
          </a:ln>
        </p:spPr>
      </p:pic>
      <p:pic>
        <p:nvPicPr>
          <p:cNvPr id="93" name="Google Shape;93;p15"/>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94" name="Google Shape;9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95" name="Google Shape;95;p15"/>
          <p:cNvSpPr txBox="1"/>
          <p:nvPr/>
        </p:nvSpPr>
        <p:spPr>
          <a:xfrm>
            <a:off x="207400" y="1942925"/>
            <a:ext cx="2486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3F3533"/>
                </a:solidFill>
                <a:latin typeface="PT Sans Narrow"/>
                <a:ea typeface="PT Sans Narrow"/>
                <a:cs typeface="PT Sans Narrow"/>
                <a:sym typeface="PT Sans Narrow"/>
              </a:rPr>
              <a:t>Introduction</a:t>
            </a:r>
            <a:endParaRPr sz="2400">
              <a:solidFill>
                <a:srgbClr val="3F3533"/>
              </a:solidFill>
              <a:latin typeface="PT Sans Narrow"/>
              <a:ea typeface="PT Sans Narrow"/>
              <a:cs typeface="PT Sans Narrow"/>
              <a:sym typeface="PT Sans Narrow"/>
            </a:endParaRPr>
          </a:p>
        </p:txBody>
      </p:sp>
      <p:sp>
        <p:nvSpPr>
          <p:cNvPr id="96" name="Google Shape;96;p15"/>
          <p:cNvSpPr txBox="1"/>
          <p:nvPr/>
        </p:nvSpPr>
        <p:spPr>
          <a:xfrm>
            <a:off x="930850" y="1303588"/>
            <a:ext cx="10392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800">
                <a:solidFill>
                  <a:schemeClr val="accent1"/>
                </a:solidFill>
                <a:latin typeface="PT Sans Narrow"/>
                <a:ea typeface="PT Sans Narrow"/>
                <a:cs typeface="PT Sans Narrow"/>
                <a:sym typeface="PT Sans Narrow"/>
              </a:rPr>
              <a:t>01</a:t>
            </a:r>
            <a:endParaRPr sz="3800">
              <a:solidFill>
                <a:schemeClr val="accent1"/>
              </a:solidFill>
              <a:latin typeface="PT Sans Narrow"/>
              <a:ea typeface="PT Sans Narrow"/>
              <a:cs typeface="PT Sans Narrow"/>
              <a:sym typeface="PT Sans Narrow"/>
            </a:endParaRPr>
          </a:p>
        </p:txBody>
      </p:sp>
      <p:sp>
        <p:nvSpPr>
          <p:cNvPr id="97" name="Google Shape;97;p15"/>
          <p:cNvSpPr txBox="1"/>
          <p:nvPr/>
        </p:nvSpPr>
        <p:spPr>
          <a:xfrm>
            <a:off x="6296400" y="3738813"/>
            <a:ext cx="2486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3F3533"/>
                </a:solidFill>
                <a:latin typeface="PT Sans Narrow"/>
                <a:ea typeface="PT Sans Narrow"/>
                <a:cs typeface="PT Sans Narrow"/>
                <a:sym typeface="PT Sans Narrow"/>
              </a:rPr>
              <a:t>Conclusion</a:t>
            </a:r>
            <a:endParaRPr sz="2400">
              <a:solidFill>
                <a:srgbClr val="3F3533"/>
              </a:solidFill>
              <a:latin typeface="PT Sans Narrow"/>
              <a:ea typeface="PT Sans Narrow"/>
              <a:cs typeface="PT Sans Narrow"/>
              <a:sym typeface="PT Sans Narrow"/>
            </a:endParaRPr>
          </a:p>
        </p:txBody>
      </p:sp>
      <p:sp>
        <p:nvSpPr>
          <p:cNvPr id="98" name="Google Shape;98;p15"/>
          <p:cNvSpPr txBox="1"/>
          <p:nvPr/>
        </p:nvSpPr>
        <p:spPr>
          <a:xfrm>
            <a:off x="7019850" y="3099475"/>
            <a:ext cx="10392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800">
                <a:solidFill>
                  <a:schemeClr val="accent1"/>
                </a:solidFill>
                <a:latin typeface="PT Sans Narrow"/>
                <a:ea typeface="PT Sans Narrow"/>
                <a:cs typeface="PT Sans Narrow"/>
                <a:sym typeface="PT Sans Narrow"/>
              </a:rPr>
              <a:t>06</a:t>
            </a:r>
            <a:endParaRPr sz="3800">
              <a:solidFill>
                <a:schemeClr val="accent1"/>
              </a:solidFill>
              <a:latin typeface="PT Sans Narrow"/>
              <a:ea typeface="PT Sans Narrow"/>
              <a:cs typeface="PT Sans Narrow"/>
              <a:sym typeface="PT Sans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311700" y="555600"/>
            <a:ext cx="5590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Critère d’évaluation dans un exercice sommatif</a:t>
            </a:r>
            <a:endParaRPr/>
          </a:p>
        </p:txBody>
      </p:sp>
      <p:sp>
        <p:nvSpPr>
          <p:cNvPr id="346" name="Google Shape;346;p42"/>
          <p:cNvSpPr txBox="1"/>
          <p:nvPr>
            <p:ph idx="1" type="body"/>
          </p:nvPr>
        </p:nvSpPr>
        <p:spPr>
          <a:xfrm>
            <a:off x="311700" y="1389600"/>
            <a:ext cx="78921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sp>
        <p:nvSpPr>
          <p:cNvPr id="347" name="Google Shape;347;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48" name="Google Shape;348;p42"/>
          <p:cNvPicPr preferRelativeResize="0"/>
          <p:nvPr/>
        </p:nvPicPr>
        <p:blipFill>
          <a:blip r:embed="rId3">
            <a:alphaModFix/>
          </a:blip>
          <a:stretch>
            <a:fillRect/>
          </a:stretch>
        </p:blipFill>
        <p:spPr>
          <a:xfrm>
            <a:off x="0" y="0"/>
            <a:ext cx="654176" cy="654176"/>
          </a:xfrm>
          <a:prstGeom prst="rect">
            <a:avLst/>
          </a:prstGeom>
          <a:noFill/>
          <a:ln>
            <a:noFill/>
          </a:ln>
        </p:spPr>
      </p:pic>
      <p:pic>
        <p:nvPicPr>
          <p:cNvPr id="349" name="Google Shape;349;p42"/>
          <p:cNvPicPr preferRelativeResize="0"/>
          <p:nvPr/>
        </p:nvPicPr>
        <p:blipFill>
          <a:blip r:embed="rId3">
            <a:alphaModFix/>
          </a:blip>
          <a:stretch>
            <a:fillRect/>
          </a:stretch>
        </p:blipFill>
        <p:spPr>
          <a:xfrm>
            <a:off x="8489825" y="0"/>
            <a:ext cx="654176" cy="654176"/>
          </a:xfrm>
          <a:prstGeom prst="rect">
            <a:avLst/>
          </a:prstGeom>
          <a:noFill/>
          <a:ln>
            <a:noFill/>
          </a:ln>
        </p:spPr>
      </p:pic>
      <p:pic>
        <p:nvPicPr>
          <p:cNvPr id="350" name="Google Shape;350;p42"/>
          <p:cNvPicPr preferRelativeResize="0"/>
          <p:nvPr/>
        </p:nvPicPr>
        <p:blipFill>
          <a:blip r:embed="rId4">
            <a:alphaModFix/>
          </a:blip>
          <a:stretch>
            <a:fillRect/>
          </a:stretch>
        </p:blipFill>
        <p:spPr>
          <a:xfrm>
            <a:off x="1595438" y="1790700"/>
            <a:ext cx="5953125" cy="1562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Module expert et décision</a:t>
            </a:r>
            <a:endParaRPr/>
          </a:p>
        </p:txBody>
      </p:sp>
      <p:sp>
        <p:nvSpPr>
          <p:cNvPr id="356" name="Google Shape;356;p43"/>
          <p:cNvSpPr txBox="1"/>
          <p:nvPr>
            <p:ph idx="1" type="body"/>
          </p:nvPr>
        </p:nvSpPr>
        <p:spPr>
          <a:xfrm>
            <a:off x="311700" y="1389600"/>
            <a:ext cx="78792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t>Ce module représente les connaissances du domaine et moyen d’inférer sur celles ci. Tel que définit dans les diagrammes de séquence ci dessus, le module expert a pour objectif de :</a:t>
            </a:r>
            <a:endParaRPr sz="1800"/>
          </a:p>
          <a:p>
            <a:pPr indent="-342900" lvl="0" marL="457200" rtl="0" algn="l">
              <a:spcBef>
                <a:spcPts val="1200"/>
              </a:spcBef>
              <a:spcAft>
                <a:spcPts val="0"/>
              </a:spcAft>
              <a:buSzPts val="1800"/>
              <a:buChar char="-"/>
            </a:pPr>
            <a:r>
              <a:rPr lang="fr" sz="1800"/>
              <a:t>gérer les cas.</a:t>
            </a:r>
            <a:endParaRPr sz="1800"/>
          </a:p>
          <a:p>
            <a:pPr indent="-342900" lvl="0" marL="457200" rtl="0" algn="l">
              <a:spcBef>
                <a:spcPts val="0"/>
              </a:spcBef>
              <a:spcAft>
                <a:spcPts val="0"/>
              </a:spcAft>
              <a:buSzPts val="1800"/>
              <a:buChar char="-"/>
            </a:pPr>
            <a:r>
              <a:rPr lang="fr" sz="1800"/>
              <a:t>rechercher d’un cas</a:t>
            </a:r>
            <a:endParaRPr sz="1800"/>
          </a:p>
          <a:p>
            <a:pPr indent="-342900" lvl="0" marL="457200" rtl="0" algn="l">
              <a:spcBef>
                <a:spcPts val="0"/>
              </a:spcBef>
              <a:spcAft>
                <a:spcPts val="0"/>
              </a:spcAft>
              <a:buSzPts val="1800"/>
              <a:buChar char="-"/>
            </a:pPr>
            <a:r>
              <a:rPr lang="fr" sz="1800"/>
              <a:t>comprendre et répondre aux questions posées par l’apprenant</a:t>
            </a:r>
            <a:endParaRPr sz="1800"/>
          </a:p>
          <a:p>
            <a:pPr indent="0" lvl="0" marL="0" rtl="0" algn="l">
              <a:spcBef>
                <a:spcPts val="1200"/>
              </a:spcBef>
              <a:spcAft>
                <a:spcPts val="1200"/>
              </a:spcAft>
              <a:buNone/>
            </a:pPr>
            <a:r>
              <a:t/>
            </a:r>
            <a:endParaRPr sz="1800"/>
          </a:p>
        </p:txBody>
      </p:sp>
      <p:sp>
        <p:nvSpPr>
          <p:cNvPr id="357" name="Google Shape;357;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58" name="Google Shape;358;p43"/>
          <p:cNvPicPr preferRelativeResize="0"/>
          <p:nvPr/>
        </p:nvPicPr>
        <p:blipFill>
          <a:blip r:embed="rId3">
            <a:alphaModFix/>
          </a:blip>
          <a:stretch>
            <a:fillRect/>
          </a:stretch>
        </p:blipFill>
        <p:spPr>
          <a:xfrm>
            <a:off x="0" y="0"/>
            <a:ext cx="654176" cy="654176"/>
          </a:xfrm>
          <a:prstGeom prst="rect">
            <a:avLst/>
          </a:prstGeom>
          <a:noFill/>
          <a:ln>
            <a:noFill/>
          </a:ln>
        </p:spPr>
      </p:pic>
      <p:pic>
        <p:nvPicPr>
          <p:cNvPr id="359" name="Google Shape;359;p43"/>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Module expert et décision</a:t>
            </a:r>
            <a:endParaRPr/>
          </a:p>
        </p:txBody>
      </p:sp>
      <p:sp>
        <p:nvSpPr>
          <p:cNvPr id="365" name="Google Shape;365;p44"/>
          <p:cNvSpPr txBox="1"/>
          <p:nvPr>
            <p:ph idx="1" type="body"/>
          </p:nvPr>
        </p:nvSpPr>
        <p:spPr>
          <a:xfrm>
            <a:off x="311700" y="1389600"/>
            <a:ext cx="78792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t>Pour réaliser ces objectifs, nous allons utiliser :</a:t>
            </a:r>
            <a:endParaRPr sz="1800"/>
          </a:p>
          <a:p>
            <a:pPr indent="-342900" lvl="0" marL="457200" rtl="0" algn="l">
              <a:spcBef>
                <a:spcPts val="1200"/>
              </a:spcBef>
              <a:spcAft>
                <a:spcPts val="0"/>
              </a:spcAft>
              <a:buSzPts val="1800"/>
              <a:buChar char="●"/>
            </a:pPr>
            <a:r>
              <a:rPr lang="fr" sz="1800"/>
              <a:t>les </a:t>
            </a:r>
            <a:r>
              <a:rPr b="1" lang="fr" sz="1800"/>
              <a:t>ontologies (UMLS) </a:t>
            </a:r>
            <a:r>
              <a:rPr lang="fr" sz="1800"/>
              <a:t>pour la réprésentation des connaissances mais plus précisement les </a:t>
            </a:r>
            <a:r>
              <a:rPr b="1" lang="fr" sz="1800"/>
              <a:t>bases de données à base ontologique (OntoDB)</a:t>
            </a:r>
            <a:endParaRPr b="1" sz="1800"/>
          </a:p>
          <a:p>
            <a:pPr indent="-342900" lvl="0" marL="457200" rtl="0" algn="l">
              <a:spcBef>
                <a:spcPts val="0"/>
              </a:spcBef>
              <a:spcAft>
                <a:spcPts val="0"/>
              </a:spcAft>
              <a:buSzPts val="1800"/>
              <a:buChar char="●"/>
            </a:pPr>
            <a:r>
              <a:rPr lang="fr" sz="1800"/>
              <a:t> l’interogation des données (inférences, recherche, etc…) se fera via un </a:t>
            </a:r>
            <a:r>
              <a:rPr b="1" lang="fr" sz="1800"/>
              <a:t>langage de requête ontologique </a:t>
            </a:r>
            <a:r>
              <a:rPr lang="fr" sz="1800"/>
              <a:t>(OntoQL)</a:t>
            </a:r>
            <a:endParaRPr sz="1800"/>
          </a:p>
          <a:p>
            <a:pPr indent="-342900" lvl="0" marL="457200" rtl="0" algn="l">
              <a:spcBef>
                <a:spcPts val="0"/>
              </a:spcBef>
              <a:spcAft>
                <a:spcPts val="0"/>
              </a:spcAft>
              <a:buSzPts val="1800"/>
              <a:buChar char="●"/>
            </a:pPr>
            <a:r>
              <a:rPr b="1" lang="fr" sz="1800"/>
              <a:t>OntoNLQA </a:t>
            </a:r>
            <a:r>
              <a:rPr lang="fr" sz="1800"/>
              <a:t>qui permet d’interroger une ontologie à partir d’une question posée en langage naturel</a:t>
            </a:r>
            <a:endParaRPr sz="1800"/>
          </a:p>
        </p:txBody>
      </p:sp>
      <p:sp>
        <p:nvSpPr>
          <p:cNvPr id="366" name="Google Shape;36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67" name="Google Shape;367;p44"/>
          <p:cNvPicPr preferRelativeResize="0"/>
          <p:nvPr/>
        </p:nvPicPr>
        <p:blipFill>
          <a:blip r:embed="rId3">
            <a:alphaModFix/>
          </a:blip>
          <a:stretch>
            <a:fillRect/>
          </a:stretch>
        </p:blipFill>
        <p:spPr>
          <a:xfrm>
            <a:off x="0" y="0"/>
            <a:ext cx="654176" cy="654176"/>
          </a:xfrm>
          <a:prstGeom prst="rect">
            <a:avLst/>
          </a:prstGeom>
          <a:noFill/>
          <a:ln>
            <a:noFill/>
          </a:ln>
        </p:spPr>
      </p:pic>
      <p:pic>
        <p:nvPicPr>
          <p:cNvPr id="368" name="Google Shape;368;p44"/>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311700" y="555600"/>
            <a:ext cx="71559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Architecture de communication entre les modules</a:t>
            </a:r>
            <a:endParaRPr/>
          </a:p>
        </p:txBody>
      </p:sp>
      <p:sp>
        <p:nvSpPr>
          <p:cNvPr id="374" name="Google Shape;37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75" name="Google Shape;375;p45"/>
          <p:cNvPicPr preferRelativeResize="0"/>
          <p:nvPr/>
        </p:nvPicPr>
        <p:blipFill>
          <a:blip r:embed="rId3">
            <a:alphaModFix/>
          </a:blip>
          <a:stretch>
            <a:fillRect/>
          </a:stretch>
        </p:blipFill>
        <p:spPr>
          <a:xfrm>
            <a:off x="0" y="0"/>
            <a:ext cx="654176" cy="654176"/>
          </a:xfrm>
          <a:prstGeom prst="rect">
            <a:avLst/>
          </a:prstGeom>
          <a:noFill/>
          <a:ln>
            <a:noFill/>
          </a:ln>
        </p:spPr>
      </p:pic>
      <p:pic>
        <p:nvPicPr>
          <p:cNvPr id="376" name="Google Shape;376;p45"/>
          <p:cNvPicPr preferRelativeResize="0"/>
          <p:nvPr/>
        </p:nvPicPr>
        <p:blipFill>
          <a:blip r:embed="rId3">
            <a:alphaModFix/>
          </a:blip>
          <a:stretch>
            <a:fillRect/>
          </a:stretch>
        </p:blipFill>
        <p:spPr>
          <a:xfrm>
            <a:off x="8489825" y="0"/>
            <a:ext cx="654176" cy="654176"/>
          </a:xfrm>
          <a:prstGeom prst="rect">
            <a:avLst/>
          </a:prstGeom>
          <a:noFill/>
          <a:ln>
            <a:noFill/>
          </a:ln>
        </p:spPr>
      </p:pic>
      <p:pic>
        <p:nvPicPr>
          <p:cNvPr id="377" name="Google Shape;377;p45"/>
          <p:cNvPicPr preferRelativeResize="0"/>
          <p:nvPr/>
        </p:nvPicPr>
        <p:blipFill>
          <a:blip r:embed="rId4">
            <a:alphaModFix/>
          </a:blip>
          <a:stretch>
            <a:fillRect/>
          </a:stretch>
        </p:blipFill>
        <p:spPr>
          <a:xfrm>
            <a:off x="1664754" y="1463700"/>
            <a:ext cx="5814491" cy="352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Déploiement</a:t>
            </a:r>
            <a:endParaRPr/>
          </a:p>
        </p:txBody>
      </p:sp>
      <p:sp>
        <p:nvSpPr>
          <p:cNvPr id="383" name="Google Shape;383;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84" name="Google Shape;384;p46"/>
          <p:cNvPicPr preferRelativeResize="0"/>
          <p:nvPr/>
        </p:nvPicPr>
        <p:blipFill>
          <a:blip r:embed="rId3">
            <a:alphaModFix/>
          </a:blip>
          <a:stretch>
            <a:fillRect/>
          </a:stretch>
        </p:blipFill>
        <p:spPr>
          <a:xfrm>
            <a:off x="1461322" y="1046525"/>
            <a:ext cx="6221356" cy="3944575"/>
          </a:xfrm>
          <a:prstGeom prst="rect">
            <a:avLst/>
          </a:prstGeom>
          <a:noFill/>
          <a:ln>
            <a:noFill/>
          </a:ln>
        </p:spPr>
      </p:pic>
      <p:pic>
        <p:nvPicPr>
          <p:cNvPr id="385" name="Google Shape;385;p46"/>
          <p:cNvPicPr preferRelativeResize="0"/>
          <p:nvPr/>
        </p:nvPicPr>
        <p:blipFill>
          <a:blip r:embed="rId4">
            <a:alphaModFix/>
          </a:blip>
          <a:stretch>
            <a:fillRect/>
          </a:stretch>
        </p:blipFill>
        <p:spPr>
          <a:xfrm>
            <a:off x="0" y="0"/>
            <a:ext cx="654176" cy="654176"/>
          </a:xfrm>
          <a:prstGeom prst="rect">
            <a:avLst/>
          </a:prstGeom>
          <a:noFill/>
          <a:ln>
            <a:noFill/>
          </a:ln>
        </p:spPr>
      </p:pic>
      <p:pic>
        <p:nvPicPr>
          <p:cNvPr id="386" name="Google Shape;386;p46"/>
          <p:cNvPicPr preferRelativeResize="0"/>
          <p:nvPr/>
        </p:nvPicPr>
        <p:blipFill>
          <a:blip r:embed="rId4">
            <a:alphaModFix/>
          </a:blip>
          <a:stretch>
            <a:fillRect/>
          </a:stretch>
        </p:blipFill>
        <p:spPr>
          <a:xfrm>
            <a:off x="8489825" y="0"/>
            <a:ext cx="654176" cy="6541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Outils de modélisations</a:t>
            </a:r>
            <a:endParaRPr/>
          </a:p>
        </p:txBody>
      </p:sp>
      <p:sp>
        <p:nvSpPr>
          <p:cNvPr id="392" name="Google Shape;392;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93" name="Google Shape;393;p47"/>
          <p:cNvPicPr preferRelativeResize="0"/>
          <p:nvPr/>
        </p:nvPicPr>
        <p:blipFill>
          <a:blip r:embed="rId3">
            <a:alphaModFix/>
          </a:blip>
          <a:stretch>
            <a:fillRect/>
          </a:stretch>
        </p:blipFill>
        <p:spPr>
          <a:xfrm>
            <a:off x="654875" y="1304825"/>
            <a:ext cx="7834249" cy="36862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04 Expérimentations et résultats</a:t>
            </a:r>
            <a:endParaRPr/>
          </a:p>
        </p:txBody>
      </p:sp>
      <p:pic>
        <p:nvPicPr>
          <p:cNvPr id="399" name="Google Shape;399;p48"/>
          <p:cNvPicPr preferRelativeResize="0"/>
          <p:nvPr/>
        </p:nvPicPr>
        <p:blipFill>
          <a:blip r:embed="rId3">
            <a:alphaModFix/>
          </a:blip>
          <a:stretch>
            <a:fillRect/>
          </a:stretch>
        </p:blipFill>
        <p:spPr>
          <a:xfrm>
            <a:off x="0" y="0"/>
            <a:ext cx="654176" cy="654176"/>
          </a:xfrm>
          <a:prstGeom prst="rect">
            <a:avLst/>
          </a:prstGeom>
          <a:noFill/>
          <a:ln>
            <a:noFill/>
          </a:ln>
        </p:spPr>
      </p:pic>
      <p:pic>
        <p:nvPicPr>
          <p:cNvPr id="400" name="Google Shape;400;p48"/>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401" name="Google Shape;40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05 Discussion</a:t>
            </a:r>
            <a:endParaRPr/>
          </a:p>
        </p:txBody>
      </p:sp>
      <p:pic>
        <p:nvPicPr>
          <p:cNvPr id="407" name="Google Shape;407;p49"/>
          <p:cNvPicPr preferRelativeResize="0"/>
          <p:nvPr/>
        </p:nvPicPr>
        <p:blipFill>
          <a:blip r:embed="rId3">
            <a:alphaModFix/>
          </a:blip>
          <a:stretch>
            <a:fillRect/>
          </a:stretch>
        </p:blipFill>
        <p:spPr>
          <a:xfrm>
            <a:off x="0" y="0"/>
            <a:ext cx="654176" cy="654176"/>
          </a:xfrm>
          <a:prstGeom prst="rect">
            <a:avLst/>
          </a:prstGeom>
          <a:noFill/>
          <a:ln>
            <a:noFill/>
          </a:ln>
        </p:spPr>
      </p:pic>
      <p:pic>
        <p:nvPicPr>
          <p:cNvPr id="408" name="Google Shape;408;p49"/>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409" name="Google Shape;40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Avantages</a:t>
            </a:r>
            <a:endParaRPr/>
          </a:p>
        </p:txBody>
      </p:sp>
      <p:sp>
        <p:nvSpPr>
          <p:cNvPr id="415" name="Google Shape;415;p50"/>
          <p:cNvSpPr txBox="1"/>
          <p:nvPr>
            <p:ph idx="1" type="body"/>
          </p:nvPr>
        </p:nvSpPr>
        <p:spPr>
          <a:xfrm>
            <a:off x="311700" y="1059875"/>
            <a:ext cx="8520600" cy="3814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fr"/>
              <a:t>Une assez bonne représentation du patient virtuel</a:t>
            </a:r>
            <a:endParaRPr/>
          </a:p>
          <a:p>
            <a:pPr indent="-342900" lvl="0" marL="457200" rtl="0" algn="l">
              <a:spcBef>
                <a:spcPts val="0"/>
              </a:spcBef>
              <a:spcAft>
                <a:spcPts val="0"/>
              </a:spcAft>
              <a:buSzPts val="1800"/>
              <a:buChar char="●"/>
            </a:pPr>
            <a:r>
              <a:rPr lang="fr"/>
              <a:t>Représentation du patient virtuel dans un environnement médical(salle de consultation)</a:t>
            </a:r>
            <a:endParaRPr/>
          </a:p>
          <a:p>
            <a:pPr indent="-342900" lvl="0" marL="457200" rtl="0" algn="l">
              <a:spcBef>
                <a:spcPts val="0"/>
              </a:spcBef>
              <a:spcAft>
                <a:spcPts val="0"/>
              </a:spcAft>
              <a:buSzPts val="1800"/>
              <a:buChar char="●"/>
            </a:pPr>
            <a:r>
              <a:rPr lang="fr"/>
              <a:t>Utilisation d’un SGBD relationnel qui prend en compte le contexte des ontologies et sur laquelle on peut faire directement des inférences ontologiques</a:t>
            </a:r>
            <a:endParaRPr/>
          </a:p>
          <a:p>
            <a:pPr indent="-342900" lvl="0" marL="457200" rtl="0" algn="l">
              <a:spcBef>
                <a:spcPts val="0"/>
              </a:spcBef>
              <a:spcAft>
                <a:spcPts val="0"/>
              </a:spcAft>
              <a:buSzPts val="1800"/>
              <a:buChar char="●"/>
            </a:pPr>
            <a:r>
              <a:rPr lang="fr"/>
              <a:t>Représentation des émotions du patient virtuel</a:t>
            </a:r>
            <a:endParaRPr/>
          </a:p>
          <a:p>
            <a:pPr indent="-342900" lvl="0" marL="457200" rtl="0" algn="l">
              <a:spcBef>
                <a:spcPts val="0"/>
              </a:spcBef>
              <a:spcAft>
                <a:spcPts val="0"/>
              </a:spcAft>
              <a:buSzPts val="1800"/>
              <a:buChar char="●"/>
            </a:pPr>
            <a:r>
              <a:rPr lang="fr"/>
              <a:t>Utilisation des réseaux bayésiens pour la représentation de l’état de connaissance de l’apprenant</a:t>
            </a:r>
            <a:endParaRPr/>
          </a:p>
          <a:p>
            <a:pPr indent="-342900" lvl="0" marL="457200" rtl="0" algn="l">
              <a:spcBef>
                <a:spcPts val="0"/>
              </a:spcBef>
              <a:spcAft>
                <a:spcPts val="0"/>
              </a:spcAft>
              <a:buSzPts val="1800"/>
              <a:buChar char="●"/>
            </a:pPr>
            <a:r>
              <a:rPr lang="fr"/>
              <a:t>L’apprenant peut consulter physiquement le patient dans ce sens il peut toucher le patient grâce à certains outils présenter à l’interface</a:t>
            </a:r>
            <a:endParaRPr/>
          </a:p>
          <a:p>
            <a:pPr indent="-342900" lvl="0" marL="457200" rtl="0" algn="l">
              <a:spcBef>
                <a:spcPts val="0"/>
              </a:spcBef>
              <a:spcAft>
                <a:spcPts val="0"/>
              </a:spcAft>
              <a:buSzPts val="1800"/>
              <a:buChar char="●"/>
            </a:pPr>
            <a:r>
              <a:rPr lang="fr"/>
              <a:t>Dispose à la fois d’une évaluation sommative et formative</a:t>
            </a:r>
            <a:endParaRPr/>
          </a:p>
        </p:txBody>
      </p:sp>
      <p:sp>
        <p:nvSpPr>
          <p:cNvPr id="416" name="Google Shape;416;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417" name="Google Shape;417;p50"/>
          <p:cNvPicPr preferRelativeResize="0"/>
          <p:nvPr/>
        </p:nvPicPr>
        <p:blipFill>
          <a:blip r:embed="rId3">
            <a:alphaModFix/>
          </a:blip>
          <a:stretch>
            <a:fillRect/>
          </a:stretch>
        </p:blipFill>
        <p:spPr>
          <a:xfrm>
            <a:off x="0" y="0"/>
            <a:ext cx="654176" cy="654176"/>
          </a:xfrm>
          <a:prstGeom prst="rect">
            <a:avLst/>
          </a:prstGeom>
          <a:noFill/>
          <a:ln>
            <a:noFill/>
          </a:ln>
        </p:spPr>
      </p:pic>
      <p:pic>
        <p:nvPicPr>
          <p:cNvPr id="418" name="Google Shape;418;p50"/>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Inconvénients</a:t>
            </a:r>
            <a:endParaRPr/>
          </a:p>
        </p:txBody>
      </p:sp>
      <p:sp>
        <p:nvSpPr>
          <p:cNvPr id="424" name="Google Shape;424;p51"/>
          <p:cNvSpPr txBox="1"/>
          <p:nvPr>
            <p:ph idx="1" type="body"/>
          </p:nvPr>
        </p:nvSpPr>
        <p:spPr>
          <a:xfrm>
            <a:off x="311700" y="1059875"/>
            <a:ext cx="8520600" cy="381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Le NLP utilisé pour comprendre la question et trouver la réponse peut fausser les résultats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L’identification des émotions de l’apprenant peut ne pas être possible</a:t>
            </a:r>
            <a:endParaRPr/>
          </a:p>
          <a:p>
            <a:pPr indent="-342900" lvl="0" marL="457200" rtl="0" algn="l">
              <a:spcBef>
                <a:spcPts val="0"/>
              </a:spcBef>
              <a:spcAft>
                <a:spcPts val="0"/>
              </a:spcAft>
              <a:buSzPts val="1800"/>
              <a:buChar char="-"/>
            </a:pPr>
            <a:r>
              <a:rPr lang="fr"/>
              <a:t>Les métriques utilisées pour l’évaluation peuvent etre discutables</a:t>
            </a:r>
            <a:endParaRPr/>
          </a:p>
        </p:txBody>
      </p:sp>
      <p:sp>
        <p:nvSpPr>
          <p:cNvPr id="425" name="Google Shape;425;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426" name="Google Shape;426;p51"/>
          <p:cNvPicPr preferRelativeResize="0"/>
          <p:nvPr/>
        </p:nvPicPr>
        <p:blipFill>
          <a:blip r:embed="rId3">
            <a:alphaModFix/>
          </a:blip>
          <a:stretch>
            <a:fillRect/>
          </a:stretch>
        </p:blipFill>
        <p:spPr>
          <a:xfrm>
            <a:off x="0" y="0"/>
            <a:ext cx="654176" cy="654176"/>
          </a:xfrm>
          <a:prstGeom prst="rect">
            <a:avLst/>
          </a:prstGeom>
          <a:noFill/>
          <a:ln>
            <a:noFill/>
          </a:ln>
        </p:spPr>
      </p:pic>
      <p:pic>
        <p:nvPicPr>
          <p:cNvPr id="427" name="Google Shape;427;p51"/>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01 INTRODUCTION</a:t>
            </a:r>
            <a:endParaRPr/>
          </a:p>
        </p:txBody>
      </p:sp>
      <p:pic>
        <p:nvPicPr>
          <p:cNvPr id="104" name="Google Shape;104;p16"/>
          <p:cNvPicPr preferRelativeResize="0"/>
          <p:nvPr/>
        </p:nvPicPr>
        <p:blipFill>
          <a:blip r:embed="rId3">
            <a:alphaModFix/>
          </a:blip>
          <a:stretch>
            <a:fillRect/>
          </a:stretch>
        </p:blipFill>
        <p:spPr>
          <a:xfrm>
            <a:off x="0" y="0"/>
            <a:ext cx="654176" cy="654176"/>
          </a:xfrm>
          <a:prstGeom prst="rect">
            <a:avLst/>
          </a:prstGeom>
          <a:noFill/>
          <a:ln>
            <a:noFill/>
          </a:ln>
        </p:spPr>
      </p:pic>
      <p:pic>
        <p:nvPicPr>
          <p:cNvPr id="105" name="Google Shape;105;p16"/>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106" name="Google Shape;10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06 CONCLUSION</a:t>
            </a:r>
            <a:endParaRPr/>
          </a:p>
        </p:txBody>
      </p:sp>
      <p:pic>
        <p:nvPicPr>
          <p:cNvPr id="433" name="Google Shape;433;p52"/>
          <p:cNvPicPr preferRelativeResize="0"/>
          <p:nvPr/>
        </p:nvPicPr>
        <p:blipFill>
          <a:blip r:embed="rId3">
            <a:alphaModFix/>
          </a:blip>
          <a:stretch>
            <a:fillRect/>
          </a:stretch>
        </p:blipFill>
        <p:spPr>
          <a:xfrm>
            <a:off x="0" y="0"/>
            <a:ext cx="654176" cy="654176"/>
          </a:xfrm>
          <a:prstGeom prst="rect">
            <a:avLst/>
          </a:prstGeom>
          <a:noFill/>
          <a:ln>
            <a:noFill/>
          </a:ln>
        </p:spPr>
      </p:pic>
      <p:pic>
        <p:nvPicPr>
          <p:cNvPr id="434" name="Google Shape;434;p52"/>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435" name="Google Shape;435;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Rappel du problème</a:t>
            </a:r>
            <a:endParaRPr/>
          </a:p>
        </p:txBody>
      </p:sp>
      <p:sp>
        <p:nvSpPr>
          <p:cNvPr id="441" name="Google Shape;441;p53"/>
          <p:cNvSpPr txBox="1"/>
          <p:nvPr>
            <p:ph idx="1" type="body"/>
          </p:nvPr>
        </p:nvSpPr>
        <p:spPr>
          <a:xfrm>
            <a:off x="311700" y="1059875"/>
            <a:ext cx="8520600" cy="3814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fr"/>
              <a:t>I</a:t>
            </a:r>
            <a:r>
              <a:rPr lang="fr"/>
              <a:t>l était question pour nous de proposer une modélisation d’un patient virtuel interactif pour la formation des jeunes médecins à la pose du diagnostic médical. Le but de ce système est d’améliorer la formation des jeunes médecins en leur fournissant un environnement au travers duquel ils pourront s’exercer à poser un diagnostic sur des cas de patients basés sur la réalité.</a:t>
            </a:r>
            <a:endParaRPr/>
          </a:p>
          <a:p>
            <a:pPr indent="0" lvl="0" marL="0" rtl="0" algn="l">
              <a:spcBef>
                <a:spcPts val="1200"/>
              </a:spcBef>
              <a:spcAft>
                <a:spcPts val="1200"/>
              </a:spcAft>
              <a:buNone/>
            </a:pPr>
            <a:r>
              <a:t/>
            </a:r>
            <a:endParaRPr/>
          </a:p>
        </p:txBody>
      </p:sp>
      <p:sp>
        <p:nvSpPr>
          <p:cNvPr id="442" name="Google Shape;442;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443" name="Google Shape;443;p53"/>
          <p:cNvPicPr preferRelativeResize="0"/>
          <p:nvPr/>
        </p:nvPicPr>
        <p:blipFill>
          <a:blip r:embed="rId3">
            <a:alphaModFix/>
          </a:blip>
          <a:stretch>
            <a:fillRect/>
          </a:stretch>
        </p:blipFill>
        <p:spPr>
          <a:xfrm>
            <a:off x="0" y="0"/>
            <a:ext cx="654176" cy="654176"/>
          </a:xfrm>
          <a:prstGeom prst="rect">
            <a:avLst/>
          </a:prstGeom>
          <a:noFill/>
          <a:ln>
            <a:noFill/>
          </a:ln>
        </p:spPr>
      </p:pic>
      <p:pic>
        <p:nvPicPr>
          <p:cNvPr id="444" name="Google Shape;444;p53"/>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Démarche et résultats</a:t>
            </a:r>
            <a:endParaRPr/>
          </a:p>
        </p:txBody>
      </p:sp>
      <p:sp>
        <p:nvSpPr>
          <p:cNvPr id="450" name="Google Shape;450;p54"/>
          <p:cNvSpPr txBox="1"/>
          <p:nvPr>
            <p:ph idx="1" type="body"/>
          </p:nvPr>
        </p:nvSpPr>
        <p:spPr>
          <a:xfrm>
            <a:off x="311700" y="1059875"/>
            <a:ext cx="8520600" cy="381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Etat de l’art</a:t>
            </a:r>
            <a:endParaRPr/>
          </a:p>
          <a:p>
            <a:pPr indent="-342900" lvl="0" marL="457200" rtl="0" algn="l">
              <a:spcBef>
                <a:spcPts val="0"/>
              </a:spcBef>
              <a:spcAft>
                <a:spcPts val="0"/>
              </a:spcAft>
              <a:buSzPts val="1800"/>
              <a:buChar char="●"/>
            </a:pPr>
            <a:r>
              <a:rPr lang="fr"/>
              <a:t>Analyse et conception </a:t>
            </a:r>
            <a:endParaRPr/>
          </a:p>
          <a:p>
            <a:pPr indent="-342900" lvl="0" marL="457200" rtl="0" algn="l">
              <a:spcBef>
                <a:spcPts val="0"/>
              </a:spcBef>
              <a:spcAft>
                <a:spcPts val="0"/>
              </a:spcAft>
              <a:buSzPts val="1800"/>
              <a:buChar char="●"/>
            </a:pPr>
            <a:r>
              <a:rPr lang="fr"/>
              <a:t>Modélisation du système</a:t>
            </a:r>
            <a:endParaRPr/>
          </a:p>
          <a:p>
            <a:pPr indent="-342900" lvl="0" marL="457200" rtl="0" algn="l">
              <a:spcBef>
                <a:spcPts val="0"/>
              </a:spcBef>
              <a:spcAft>
                <a:spcPts val="0"/>
              </a:spcAft>
              <a:buSzPts val="1800"/>
              <a:buChar char="●"/>
            </a:pPr>
            <a:r>
              <a:rPr lang="fr"/>
              <a:t>Choix des outils d’implémentation</a:t>
            </a:r>
            <a:endParaRPr/>
          </a:p>
          <a:p>
            <a:pPr indent="-342900" lvl="0" marL="457200" rtl="0" algn="l">
              <a:spcBef>
                <a:spcPts val="0"/>
              </a:spcBef>
              <a:spcAft>
                <a:spcPts val="0"/>
              </a:spcAft>
              <a:buSzPts val="1800"/>
              <a:buChar char="●"/>
            </a:pPr>
            <a:r>
              <a:rPr lang="fr"/>
              <a:t>Expérimentation et résultats</a:t>
            </a:r>
            <a:endParaRPr/>
          </a:p>
          <a:p>
            <a:pPr indent="-342900" lvl="0" marL="457200" rtl="0" algn="l">
              <a:spcBef>
                <a:spcPts val="0"/>
              </a:spcBef>
              <a:spcAft>
                <a:spcPts val="0"/>
              </a:spcAft>
              <a:buSzPts val="1800"/>
              <a:buChar char="●"/>
            </a:pPr>
            <a:r>
              <a:rPr lang="fr"/>
              <a:t>Discussion</a:t>
            </a:r>
            <a:endParaRPr/>
          </a:p>
        </p:txBody>
      </p:sp>
      <p:sp>
        <p:nvSpPr>
          <p:cNvPr id="451" name="Google Shape;451;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452" name="Google Shape;452;p54"/>
          <p:cNvPicPr preferRelativeResize="0"/>
          <p:nvPr/>
        </p:nvPicPr>
        <p:blipFill>
          <a:blip r:embed="rId3">
            <a:alphaModFix/>
          </a:blip>
          <a:stretch>
            <a:fillRect/>
          </a:stretch>
        </p:blipFill>
        <p:spPr>
          <a:xfrm>
            <a:off x="0" y="0"/>
            <a:ext cx="654176" cy="654176"/>
          </a:xfrm>
          <a:prstGeom prst="rect">
            <a:avLst/>
          </a:prstGeom>
          <a:noFill/>
          <a:ln>
            <a:noFill/>
          </a:ln>
        </p:spPr>
      </p:pic>
      <p:pic>
        <p:nvPicPr>
          <p:cNvPr id="453" name="Google Shape;453;p54"/>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Difficultés rencontrées</a:t>
            </a:r>
            <a:endParaRPr/>
          </a:p>
        </p:txBody>
      </p:sp>
      <p:sp>
        <p:nvSpPr>
          <p:cNvPr id="459" name="Google Shape;459;p55"/>
          <p:cNvSpPr txBox="1"/>
          <p:nvPr>
            <p:ph idx="1" type="body"/>
          </p:nvPr>
        </p:nvSpPr>
        <p:spPr>
          <a:xfrm>
            <a:off x="311700" y="1059875"/>
            <a:ext cx="8520600" cy="381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L’accès aux ressources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La compréhension de certains notions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Définitions de la formule pour déterminer le niveau de l’apprenant</a:t>
            </a:r>
            <a:endParaRPr/>
          </a:p>
        </p:txBody>
      </p:sp>
      <p:sp>
        <p:nvSpPr>
          <p:cNvPr id="460" name="Google Shape;460;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461" name="Google Shape;461;p55"/>
          <p:cNvPicPr preferRelativeResize="0"/>
          <p:nvPr/>
        </p:nvPicPr>
        <p:blipFill>
          <a:blip r:embed="rId3">
            <a:alphaModFix/>
          </a:blip>
          <a:stretch>
            <a:fillRect/>
          </a:stretch>
        </p:blipFill>
        <p:spPr>
          <a:xfrm>
            <a:off x="0" y="0"/>
            <a:ext cx="654176" cy="654176"/>
          </a:xfrm>
          <a:prstGeom prst="rect">
            <a:avLst/>
          </a:prstGeom>
          <a:noFill/>
          <a:ln>
            <a:noFill/>
          </a:ln>
        </p:spPr>
      </p:pic>
      <p:pic>
        <p:nvPicPr>
          <p:cNvPr id="462" name="Google Shape;462;p55"/>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Perspectives</a:t>
            </a:r>
            <a:endParaRPr/>
          </a:p>
        </p:txBody>
      </p:sp>
      <p:sp>
        <p:nvSpPr>
          <p:cNvPr id="468" name="Google Shape;468;p56"/>
          <p:cNvSpPr txBox="1"/>
          <p:nvPr>
            <p:ph idx="1" type="body"/>
          </p:nvPr>
        </p:nvSpPr>
        <p:spPr>
          <a:xfrm>
            <a:off x="311700" y="1059875"/>
            <a:ext cx="8520600" cy="381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Le diagnostic orale entre le patient virtuel et l’apprenant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Le patient virtuel doit être capable de faire des mouvements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L’apprenant doit pouvoir choisir ses exercices</a:t>
            </a:r>
            <a:endParaRPr/>
          </a:p>
        </p:txBody>
      </p:sp>
      <p:sp>
        <p:nvSpPr>
          <p:cNvPr id="469" name="Google Shape;469;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470" name="Google Shape;470;p56"/>
          <p:cNvPicPr preferRelativeResize="0"/>
          <p:nvPr/>
        </p:nvPicPr>
        <p:blipFill>
          <a:blip r:embed="rId3">
            <a:alphaModFix/>
          </a:blip>
          <a:stretch>
            <a:fillRect/>
          </a:stretch>
        </p:blipFill>
        <p:spPr>
          <a:xfrm>
            <a:off x="0" y="0"/>
            <a:ext cx="654176" cy="654176"/>
          </a:xfrm>
          <a:prstGeom prst="rect">
            <a:avLst/>
          </a:prstGeom>
          <a:noFill/>
          <a:ln>
            <a:noFill/>
          </a:ln>
        </p:spPr>
      </p:pic>
      <p:pic>
        <p:nvPicPr>
          <p:cNvPr id="471" name="Google Shape;471;p56"/>
          <p:cNvPicPr preferRelativeResize="0"/>
          <p:nvPr/>
        </p:nvPicPr>
        <p:blipFill>
          <a:blip r:embed="rId3">
            <a:alphaModFix/>
          </a:blip>
          <a:stretch>
            <a:fillRect/>
          </a:stretch>
        </p:blipFill>
        <p:spPr>
          <a:xfrm>
            <a:off x="8489825" y="0"/>
            <a:ext cx="654176" cy="6541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MERCI POUR VOTRE ATTENTION</a:t>
            </a:r>
            <a:endParaRPr/>
          </a:p>
        </p:txBody>
      </p:sp>
      <p:pic>
        <p:nvPicPr>
          <p:cNvPr id="477" name="Google Shape;477;p57"/>
          <p:cNvPicPr preferRelativeResize="0"/>
          <p:nvPr/>
        </p:nvPicPr>
        <p:blipFill>
          <a:blip r:embed="rId3">
            <a:alphaModFix/>
          </a:blip>
          <a:stretch>
            <a:fillRect/>
          </a:stretch>
        </p:blipFill>
        <p:spPr>
          <a:xfrm>
            <a:off x="0" y="0"/>
            <a:ext cx="654176" cy="654176"/>
          </a:xfrm>
          <a:prstGeom prst="rect">
            <a:avLst/>
          </a:prstGeom>
          <a:noFill/>
          <a:ln>
            <a:noFill/>
          </a:ln>
        </p:spPr>
      </p:pic>
      <p:pic>
        <p:nvPicPr>
          <p:cNvPr id="478" name="Google Shape;478;p57"/>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479" name="Google Shape;479;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532175"/>
            <a:ext cx="8520600" cy="62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Contexte</a:t>
            </a:r>
            <a:endParaRPr/>
          </a:p>
        </p:txBody>
      </p:sp>
      <p:pic>
        <p:nvPicPr>
          <p:cNvPr id="112" name="Google Shape;112;p17"/>
          <p:cNvPicPr preferRelativeResize="0"/>
          <p:nvPr/>
        </p:nvPicPr>
        <p:blipFill>
          <a:blip r:embed="rId3">
            <a:alphaModFix/>
          </a:blip>
          <a:stretch>
            <a:fillRect/>
          </a:stretch>
        </p:blipFill>
        <p:spPr>
          <a:xfrm>
            <a:off x="0" y="0"/>
            <a:ext cx="654176" cy="654176"/>
          </a:xfrm>
          <a:prstGeom prst="rect">
            <a:avLst/>
          </a:prstGeom>
          <a:noFill/>
          <a:ln>
            <a:noFill/>
          </a:ln>
        </p:spPr>
      </p:pic>
      <p:pic>
        <p:nvPicPr>
          <p:cNvPr id="113" name="Google Shape;113;p17"/>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114" name="Google Shape;11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15" name="Google Shape;115;p17"/>
          <p:cNvPicPr preferRelativeResize="0"/>
          <p:nvPr/>
        </p:nvPicPr>
        <p:blipFill>
          <a:blip r:embed="rId4">
            <a:alphaModFix/>
          </a:blip>
          <a:stretch>
            <a:fillRect/>
          </a:stretch>
        </p:blipFill>
        <p:spPr>
          <a:xfrm>
            <a:off x="1681925" y="1499613"/>
            <a:ext cx="4517675" cy="2941325"/>
          </a:xfrm>
          <a:prstGeom prst="rect">
            <a:avLst/>
          </a:prstGeom>
          <a:noFill/>
          <a:ln>
            <a:noFill/>
          </a:ln>
        </p:spPr>
      </p:pic>
      <p:sp>
        <p:nvSpPr>
          <p:cNvPr id="116" name="Google Shape;116;p17"/>
          <p:cNvSpPr txBox="1"/>
          <p:nvPr/>
        </p:nvSpPr>
        <p:spPr>
          <a:xfrm>
            <a:off x="409500" y="1290775"/>
            <a:ext cx="132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Open Sans"/>
                <a:ea typeface="Open Sans"/>
                <a:cs typeface="Open Sans"/>
                <a:sym typeface="Open Sans"/>
              </a:rPr>
              <a:t>erreur de diagnostic</a:t>
            </a:r>
            <a:endParaRPr b="1">
              <a:latin typeface="Open Sans"/>
              <a:ea typeface="Open Sans"/>
              <a:cs typeface="Open Sans"/>
              <a:sym typeface="Open Sans"/>
            </a:endParaRPr>
          </a:p>
        </p:txBody>
      </p:sp>
      <p:sp>
        <p:nvSpPr>
          <p:cNvPr id="117" name="Google Shape;117;p17"/>
          <p:cNvSpPr txBox="1"/>
          <p:nvPr/>
        </p:nvSpPr>
        <p:spPr>
          <a:xfrm>
            <a:off x="311700" y="2542975"/>
            <a:ext cx="152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Open Sans"/>
                <a:ea typeface="Open Sans"/>
                <a:cs typeface="Open Sans"/>
                <a:sym typeface="Open Sans"/>
              </a:rPr>
              <a:t>erreur de prescription</a:t>
            </a:r>
            <a:endParaRPr b="1">
              <a:latin typeface="Open Sans"/>
              <a:ea typeface="Open Sans"/>
              <a:cs typeface="Open Sans"/>
              <a:sym typeface="Open Sans"/>
            </a:endParaRPr>
          </a:p>
        </p:txBody>
      </p:sp>
      <p:sp>
        <p:nvSpPr>
          <p:cNvPr id="118" name="Google Shape;118;p17"/>
          <p:cNvSpPr txBox="1"/>
          <p:nvPr/>
        </p:nvSpPr>
        <p:spPr>
          <a:xfrm>
            <a:off x="311700" y="3907925"/>
            <a:ext cx="1525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Open Sans"/>
                <a:ea typeface="Open Sans"/>
                <a:cs typeface="Open Sans"/>
                <a:sym typeface="Open Sans"/>
              </a:rPr>
              <a:t>erreur d’opération </a:t>
            </a:r>
            <a:r>
              <a:rPr b="1" lang="fr">
                <a:latin typeface="Open Sans"/>
                <a:ea typeface="Open Sans"/>
                <a:cs typeface="Open Sans"/>
                <a:sym typeface="Open Sans"/>
              </a:rPr>
              <a:t>chirurgicale</a:t>
            </a:r>
            <a:endParaRPr b="1">
              <a:latin typeface="Open Sans"/>
              <a:ea typeface="Open Sans"/>
              <a:cs typeface="Open Sans"/>
              <a:sym typeface="Open Sans"/>
            </a:endParaRPr>
          </a:p>
        </p:txBody>
      </p:sp>
      <p:sp>
        <p:nvSpPr>
          <p:cNvPr id="119" name="Google Shape;119;p17"/>
          <p:cNvSpPr txBox="1"/>
          <p:nvPr/>
        </p:nvSpPr>
        <p:spPr>
          <a:xfrm>
            <a:off x="6610275" y="1857925"/>
            <a:ext cx="17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20" name="Google Shape;120;p17"/>
          <p:cNvSpPr txBox="1"/>
          <p:nvPr/>
        </p:nvSpPr>
        <p:spPr>
          <a:xfrm>
            <a:off x="6825475" y="1897025"/>
            <a:ext cx="1916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700">
                <a:latin typeface="Open Sans"/>
                <a:ea typeface="Open Sans"/>
                <a:cs typeface="Open Sans"/>
                <a:sym typeface="Open Sans"/>
              </a:rPr>
              <a:t>2,6M de décès</a:t>
            </a:r>
            <a:r>
              <a:rPr lang="fr">
                <a:latin typeface="Open Sans"/>
                <a:ea typeface="Open Sans"/>
                <a:cs typeface="Open Sans"/>
                <a:sym typeface="Open Sans"/>
              </a:rPr>
              <a:t> dû aux erreurs médicales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532175"/>
            <a:ext cx="8520600" cy="62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Problématique</a:t>
            </a:r>
            <a:endParaRPr/>
          </a:p>
        </p:txBody>
      </p:sp>
      <p:sp>
        <p:nvSpPr>
          <p:cNvPr id="126" name="Google Shape;126;p18"/>
          <p:cNvSpPr txBox="1"/>
          <p:nvPr>
            <p:ph idx="1" type="body"/>
          </p:nvPr>
        </p:nvSpPr>
        <p:spPr>
          <a:xfrm>
            <a:off x="311700" y="1280300"/>
            <a:ext cx="8520600" cy="35871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1200"/>
              </a:spcAft>
              <a:buNone/>
            </a:pPr>
            <a:r>
              <a:rPr lang="fr"/>
              <a:t>Au vu de l’urgence face à l’amélioration des performances des </a:t>
            </a:r>
            <a:r>
              <a:rPr lang="fr"/>
              <a:t>médecins</a:t>
            </a:r>
            <a:r>
              <a:rPr lang="fr"/>
              <a:t> dans l’exercice de la pose de diagnostic, nous nous demandons comment à l’aide des systèmes tutoriel intelligent réduire le risque d’erreurs médicales dans la pose de diagnostics?</a:t>
            </a:r>
            <a:endParaRPr/>
          </a:p>
        </p:txBody>
      </p:sp>
      <p:pic>
        <p:nvPicPr>
          <p:cNvPr id="127" name="Google Shape;127;p18"/>
          <p:cNvPicPr preferRelativeResize="0"/>
          <p:nvPr/>
        </p:nvPicPr>
        <p:blipFill>
          <a:blip r:embed="rId3">
            <a:alphaModFix/>
          </a:blip>
          <a:stretch>
            <a:fillRect/>
          </a:stretch>
        </p:blipFill>
        <p:spPr>
          <a:xfrm>
            <a:off x="0" y="0"/>
            <a:ext cx="654176" cy="654176"/>
          </a:xfrm>
          <a:prstGeom prst="rect">
            <a:avLst/>
          </a:prstGeom>
          <a:noFill/>
          <a:ln>
            <a:noFill/>
          </a:ln>
        </p:spPr>
      </p:pic>
      <p:pic>
        <p:nvPicPr>
          <p:cNvPr id="128" name="Google Shape;128;p18"/>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129" name="Google Shape;12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532175"/>
            <a:ext cx="8520600" cy="62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Objectifs</a:t>
            </a:r>
            <a:endParaRPr/>
          </a:p>
        </p:txBody>
      </p:sp>
      <p:sp>
        <p:nvSpPr>
          <p:cNvPr id="135" name="Google Shape;135;p19"/>
          <p:cNvSpPr txBox="1"/>
          <p:nvPr>
            <p:ph idx="1" type="body"/>
          </p:nvPr>
        </p:nvSpPr>
        <p:spPr>
          <a:xfrm>
            <a:off x="311700" y="1280300"/>
            <a:ext cx="8520600" cy="3587100"/>
          </a:xfrm>
          <a:prstGeom prst="rect">
            <a:avLst/>
          </a:prstGeom>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1800"/>
              <a:buChar char="-"/>
            </a:pPr>
            <a:r>
              <a:rPr lang="fr"/>
              <a:t>Apporter des solutions aux problèmes précédemment cités</a:t>
            </a:r>
            <a:endParaRPr/>
          </a:p>
          <a:p>
            <a:pPr indent="0" lvl="0" marL="0" rtl="0" algn="just">
              <a:lnSpc>
                <a:spcPct val="100000"/>
              </a:lnSpc>
              <a:spcBef>
                <a:spcPts val="1200"/>
              </a:spcBef>
              <a:spcAft>
                <a:spcPts val="0"/>
              </a:spcAft>
              <a:buNone/>
            </a:pPr>
            <a:r>
              <a:t/>
            </a:r>
            <a:endParaRPr/>
          </a:p>
          <a:p>
            <a:pPr indent="-342900" lvl="0" marL="457200" rtl="0" algn="just">
              <a:lnSpc>
                <a:spcPct val="100000"/>
              </a:lnSpc>
              <a:spcBef>
                <a:spcPts val="1200"/>
              </a:spcBef>
              <a:spcAft>
                <a:spcPts val="0"/>
              </a:spcAft>
              <a:buSzPts val="1800"/>
              <a:buChar char="-"/>
            </a:pPr>
            <a:r>
              <a:rPr lang="fr"/>
              <a:t>Réduire le nombre cas de faux diagnostics</a:t>
            </a:r>
            <a:endParaRPr/>
          </a:p>
          <a:p>
            <a:pPr indent="0" lvl="0" marL="0" rtl="0" algn="just">
              <a:lnSpc>
                <a:spcPct val="100000"/>
              </a:lnSpc>
              <a:spcBef>
                <a:spcPts val="1200"/>
              </a:spcBef>
              <a:spcAft>
                <a:spcPts val="0"/>
              </a:spcAft>
              <a:buNone/>
            </a:pPr>
            <a:r>
              <a:t/>
            </a:r>
            <a:endParaRPr/>
          </a:p>
          <a:p>
            <a:pPr indent="-342900" lvl="0" marL="457200" rtl="0" algn="just">
              <a:lnSpc>
                <a:spcPct val="100000"/>
              </a:lnSpc>
              <a:spcBef>
                <a:spcPts val="1200"/>
              </a:spcBef>
              <a:spcAft>
                <a:spcPts val="0"/>
              </a:spcAft>
              <a:buSzPts val="1800"/>
              <a:buChar char="-"/>
            </a:pPr>
            <a:r>
              <a:rPr lang="fr"/>
              <a:t>Apporter une assistance professionnelle aux jeunes médecins</a:t>
            </a:r>
            <a:endParaRPr/>
          </a:p>
        </p:txBody>
      </p:sp>
      <p:pic>
        <p:nvPicPr>
          <p:cNvPr id="136" name="Google Shape;136;p19"/>
          <p:cNvPicPr preferRelativeResize="0"/>
          <p:nvPr/>
        </p:nvPicPr>
        <p:blipFill>
          <a:blip r:embed="rId3">
            <a:alphaModFix/>
          </a:blip>
          <a:stretch>
            <a:fillRect/>
          </a:stretch>
        </p:blipFill>
        <p:spPr>
          <a:xfrm>
            <a:off x="0" y="0"/>
            <a:ext cx="654176" cy="654176"/>
          </a:xfrm>
          <a:prstGeom prst="rect">
            <a:avLst/>
          </a:prstGeom>
          <a:noFill/>
          <a:ln>
            <a:noFill/>
          </a:ln>
        </p:spPr>
      </p:pic>
      <p:pic>
        <p:nvPicPr>
          <p:cNvPr id="137" name="Google Shape;137;p19"/>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138" name="Google Shape;13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11700" y="532175"/>
            <a:ext cx="8520600" cy="62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Méthodologie</a:t>
            </a:r>
            <a:endParaRPr/>
          </a:p>
        </p:txBody>
      </p:sp>
      <p:sp>
        <p:nvSpPr>
          <p:cNvPr id="144" name="Google Shape;144;p20"/>
          <p:cNvSpPr txBox="1"/>
          <p:nvPr>
            <p:ph idx="1" type="body"/>
          </p:nvPr>
        </p:nvSpPr>
        <p:spPr>
          <a:xfrm>
            <a:off x="311700" y="1280300"/>
            <a:ext cx="8520600" cy="35871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1200"/>
              </a:spcAft>
              <a:buNone/>
            </a:pPr>
            <a:r>
              <a:rPr lang="fr"/>
              <a:t>Pour pouvoir atteindre les objectifs fixés, nous nous sommes appuyés sur plusieurs théories et notions scientifiques parmi lesquelles : la </a:t>
            </a:r>
            <a:r>
              <a:rPr b="1" lang="fr"/>
              <a:t>théorie des graphes</a:t>
            </a:r>
            <a:r>
              <a:rPr lang="fr"/>
              <a:t>, les </a:t>
            </a:r>
            <a:r>
              <a:rPr b="1" lang="fr"/>
              <a:t>notions de simulations d’émotions</a:t>
            </a:r>
            <a:r>
              <a:rPr lang="fr"/>
              <a:t>, les </a:t>
            </a:r>
            <a:r>
              <a:rPr b="1" lang="fr"/>
              <a:t>approches d’intelligence artificielle</a:t>
            </a:r>
            <a:r>
              <a:rPr lang="fr"/>
              <a:t> à base de connaissances, les </a:t>
            </a:r>
            <a:r>
              <a:rPr b="1" lang="fr"/>
              <a:t>systèmes multi-agents</a:t>
            </a:r>
            <a:r>
              <a:rPr lang="fr"/>
              <a:t> ainsi que </a:t>
            </a:r>
            <a:r>
              <a:rPr b="1" lang="fr"/>
              <a:t>la théorie des probabilités</a:t>
            </a:r>
            <a:r>
              <a:rPr lang="fr"/>
              <a:t>.</a:t>
            </a:r>
            <a:endParaRPr/>
          </a:p>
        </p:txBody>
      </p:sp>
      <p:pic>
        <p:nvPicPr>
          <p:cNvPr id="145" name="Google Shape;145;p20"/>
          <p:cNvPicPr preferRelativeResize="0"/>
          <p:nvPr/>
        </p:nvPicPr>
        <p:blipFill>
          <a:blip r:embed="rId3">
            <a:alphaModFix/>
          </a:blip>
          <a:stretch>
            <a:fillRect/>
          </a:stretch>
        </p:blipFill>
        <p:spPr>
          <a:xfrm>
            <a:off x="0" y="0"/>
            <a:ext cx="654176" cy="654176"/>
          </a:xfrm>
          <a:prstGeom prst="rect">
            <a:avLst/>
          </a:prstGeom>
          <a:noFill/>
          <a:ln>
            <a:noFill/>
          </a:ln>
        </p:spPr>
      </p:pic>
      <p:pic>
        <p:nvPicPr>
          <p:cNvPr id="146" name="Google Shape;146;p20"/>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147" name="Google Shape;14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02 Etat de l’art</a:t>
            </a:r>
            <a:endParaRPr/>
          </a:p>
        </p:txBody>
      </p:sp>
      <p:pic>
        <p:nvPicPr>
          <p:cNvPr id="153" name="Google Shape;153;p21"/>
          <p:cNvPicPr preferRelativeResize="0"/>
          <p:nvPr/>
        </p:nvPicPr>
        <p:blipFill>
          <a:blip r:embed="rId3">
            <a:alphaModFix/>
          </a:blip>
          <a:stretch>
            <a:fillRect/>
          </a:stretch>
        </p:blipFill>
        <p:spPr>
          <a:xfrm>
            <a:off x="0" y="0"/>
            <a:ext cx="654176" cy="654176"/>
          </a:xfrm>
          <a:prstGeom prst="rect">
            <a:avLst/>
          </a:prstGeom>
          <a:noFill/>
          <a:ln>
            <a:noFill/>
          </a:ln>
        </p:spPr>
      </p:pic>
      <p:pic>
        <p:nvPicPr>
          <p:cNvPr id="154" name="Google Shape;154;p21"/>
          <p:cNvPicPr preferRelativeResize="0"/>
          <p:nvPr/>
        </p:nvPicPr>
        <p:blipFill>
          <a:blip r:embed="rId3">
            <a:alphaModFix/>
          </a:blip>
          <a:stretch>
            <a:fillRect/>
          </a:stretch>
        </p:blipFill>
        <p:spPr>
          <a:xfrm>
            <a:off x="8489825" y="0"/>
            <a:ext cx="654176" cy="654176"/>
          </a:xfrm>
          <a:prstGeom prst="rect">
            <a:avLst/>
          </a:prstGeom>
          <a:noFill/>
          <a:ln>
            <a:noFill/>
          </a:ln>
        </p:spPr>
      </p:pic>
      <p:sp>
        <p:nvSpPr>
          <p:cNvPr id="155" name="Google Shape;15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