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65" r:id="rId4"/>
    <p:sldId id="279" r:id="rId5"/>
    <p:sldId id="257" r:id="rId6"/>
    <p:sldId id="258" r:id="rId7"/>
    <p:sldId id="259" r:id="rId8"/>
    <p:sldId id="260" r:id="rId9"/>
    <p:sldId id="274" r:id="rId10"/>
    <p:sldId id="261"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3AB5E31-9B9B-4771-A8B7-80771D75BE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3AB5E31-9B9B-4771-A8B7-80771D75BE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3AB5E31-9B9B-4771-A8B7-80771D75BE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3AB5E31-9B9B-4771-A8B7-80771D75BE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3AB5E31-9B9B-4771-A8B7-80771D75BE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3AB5E31-9B9B-4771-A8B7-80771D75BE6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3AB5E31-9B9B-4771-A8B7-80771D75BE6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3AB5E31-9B9B-4771-A8B7-80771D75BE6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B5E31-9B9B-4771-A8B7-80771D75BE6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3AB5E31-9B9B-4771-A8B7-80771D75BE6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3AB5E31-9B9B-4771-A8B7-80771D75BE6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7359C-B807-4C70-AFD1-D36604E25A9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B5E31-9B9B-4771-A8B7-80771D75BE6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7359C-B807-4C70-AFD1-D36604E25A9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6865"/>
            <a:ext cx="9144000" cy="2324100"/>
          </a:xfrm>
        </p:spPr>
        <p:txBody>
          <a:bodyPr>
            <a:normAutofit fontScale="90000"/>
          </a:bodyPr>
          <a:lstStyle/>
          <a:p>
            <a:r>
              <a:rPr lang="en-US" b="0" i="0" dirty="0">
                <a:solidFill>
                  <a:srgbClr val="2D3B45"/>
                </a:solidFill>
                <a:effectLst/>
                <a:latin typeface="Haettenschweiler" panose="020B0706040902060204" pitchFamily="34" charset="0"/>
              </a:rPr>
              <a:t>Transfer Learning for Image Classification</a:t>
            </a:r>
            <a:br>
              <a:rPr lang="en-US" b="0" i="0" dirty="0">
                <a:solidFill>
                  <a:srgbClr val="2D3B45"/>
                </a:solidFill>
                <a:effectLst/>
                <a:latin typeface="Lato Extended"/>
              </a:rPr>
            </a:br>
            <a:endParaRPr lang="en-US" dirty="0"/>
          </a:p>
        </p:txBody>
      </p:sp>
      <p:sp>
        <p:nvSpPr>
          <p:cNvPr id="3" name="Subtitle 2"/>
          <p:cNvSpPr>
            <a:spLocks noGrp="1"/>
          </p:cNvSpPr>
          <p:nvPr>
            <p:ph type="subTitle" idx="1"/>
          </p:nvPr>
        </p:nvSpPr>
        <p:spPr>
          <a:xfrm>
            <a:off x="1524000" y="1970405"/>
            <a:ext cx="9144000" cy="1602740"/>
          </a:xfrm>
        </p:spPr>
        <p:txBody>
          <a:bodyPr/>
          <a:lstStyle/>
          <a:p>
            <a:r>
              <a:rPr lang="en-US" dirty="0">
                <a:latin typeface="Algerian" panose="04020705040A02060702" pitchFamily="82" charset="0"/>
              </a:rPr>
              <a:t>By</a:t>
            </a:r>
            <a:endParaRPr lang="en-US" dirty="0">
              <a:latin typeface="Algerian" panose="04020705040A02060702" pitchFamily="82" charset="0"/>
            </a:endParaRPr>
          </a:p>
          <a:p>
            <a:r>
              <a:rPr lang="en-US" dirty="0">
                <a:latin typeface="Algerian" panose="04020705040A02060702" pitchFamily="82" charset="0"/>
              </a:rPr>
              <a:t>Name: Daniel </a:t>
            </a:r>
            <a:r>
              <a:rPr lang="en-US" dirty="0" err="1">
                <a:latin typeface="Algerian" panose="04020705040A02060702" pitchFamily="82" charset="0"/>
              </a:rPr>
              <a:t>Ndubisi</a:t>
            </a:r>
            <a:r>
              <a:rPr lang="en-US" dirty="0">
                <a:latin typeface="Algerian" panose="04020705040A02060702" pitchFamily="82" charset="0"/>
              </a:rPr>
              <a:t> Eze</a:t>
            </a:r>
            <a:endParaRPr lang="en-US" dirty="0">
              <a:latin typeface="Algerian" panose="04020705040A02060702" pitchFamily="82" charset="0"/>
            </a:endParaRPr>
          </a:p>
          <a:p>
            <a:r>
              <a:rPr lang="en-US" dirty="0" err="1">
                <a:latin typeface="Algerian" panose="04020705040A02060702" pitchFamily="82" charset="0"/>
              </a:rPr>
              <a:t>Student_ID</a:t>
            </a:r>
            <a:r>
              <a:rPr lang="en-US" dirty="0">
                <a:latin typeface="Algerian" panose="04020705040A02060702" pitchFamily="82" charset="0"/>
              </a:rPr>
              <a:t>: 22009281</a:t>
            </a:r>
            <a:endParaRPr lang="en-US" dirty="0">
              <a:latin typeface="Algerian" panose="04020705040A02060702" pitchFamily="82" charset="0"/>
            </a:endParaRPr>
          </a:p>
        </p:txBody>
      </p:sp>
      <p:pic>
        <p:nvPicPr>
          <p:cNvPr id="101" name="Picture 100"/>
          <p:cNvPicPr/>
          <p:nvPr/>
        </p:nvPicPr>
        <p:blipFill>
          <a:blip r:embed="rId1"/>
          <a:stretch>
            <a:fillRect/>
          </a:stretch>
        </p:blipFill>
        <p:spPr>
          <a:xfrm>
            <a:off x="0" y="3237230"/>
            <a:ext cx="12094845" cy="352171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Limitations and potential areas of improvement</a:t>
            </a:r>
            <a:endParaRPr lang="en-US" b="1"/>
          </a:p>
        </p:txBody>
      </p:sp>
      <p:sp>
        <p:nvSpPr>
          <p:cNvPr id="3" name="Content Placeholder 2"/>
          <p:cNvSpPr>
            <a:spLocks noGrp="1"/>
          </p:cNvSpPr>
          <p:nvPr>
            <p:ph idx="1"/>
          </p:nvPr>
        </p:nvSpPr>
        <p:spPr/>
        <p:txBody>
          <a:bodyPr>
            <a:normAutofit fontScale="90000" lnSpcReduction="20000"/>
          </a:bodyPr>
          <a:p>
            <a:r>
              <a:rPr lang="en-US" sz="2400" b="1"/>
              <a:t>Model size</a:t>
            </a:r>
            <a:r>
              <a:rPr lang="en-US" sz="2400"/>
              <a:t>. MobileNetV2 used for this task has a large model size. It required computational resources to fine-tune it.</a:t>
            </a:r>
            <a:endParaRPr lang="en-US" sz="2400"/>
          </a:p>
          <a:p>
            <a:r>
              <a:rPr lang="en-US" sz="2400" b="1"/>
              <a:t>Image size resizing</a:t>
            </a:r>
            <a:r>
              <a:rPr lang="en-US" sz="2400"/>
              <a:t>. The dataset used comes with image size of (32,32,3) while that of the pretrained model is (224,224,3). resizing my dataset to even (96,96,3: as the least shape MobileNetV2 image can take) required upgraded version of GPU.</a:t>
            </a:r>
            <a:endParaRPr lang="en-US" sz="2400"/>
          </a:p>
          <a:p>
            <a:r>
              <a:rPr lang="en-US" sz="2400" b="1"/>
              <a:t>fine-tuning steps: </a:t>
            </a:r>
            <a:r>
              <a:rPr lang="en-US" sz="2400"/>
              <a:t>It was time consuming to fine-tune the model for optimal performance. Serveral steps used before getting the model perform as desired.</a:t>
            </a:r>
            <a:endParaRPr lang="en-US" sz="2400"/>
          </a:p>
          <a:p>
            <a:pPr marL="0" indent="0">
              <a:buNone/>
            </a:pPr>
            <a:r>
              <a:rPr lang="en-US" sz="2400" b="1"/>
              <a:t>Potential areas of improvement:</a:t>
            </a:r>
            <a:r>
              <a:rPr lang="en-US" sz="2400"/>
              <a:t> Development of more efficient and adaptive way of fine-tuning to prevent overfitting, improved model performance and generalization.</a:t>
            </a:r>
            <a:r>
              <a:rPr lang="en-US" sz="2000"/>
              <a:t> </a:t>
            </a:r>
            <a:endParaRPr lang="en-US" sz="2000"/>
          </a:p>
          <a:p>
            <a:pPr marL="0" indent="0">
              <a:buNone/>
            </a:pPr>
            <a:r>
              <a:rPr lang="en-US" sz="2400" b="1"/>
              <a:t>Bias Mitigation: </a:t>
            </a:r>
            <a:r>
              <a:rPr lang="en-US" sz="2400"/>
              <a:t>Biases from the pretrained model can be transferred to the new task. Mitigating this transferable biases will help in the optimal performance and generalization of the model.</a:t>
            </a:r>
            <a:endParaRPr lang="en-US" sz="2400"/>
          </a:p>
          <a:p>
            <a:pPr marL="0" indent="0">
              <a:buNone/>
            </a:pPr>
            <a:r>
              <a:rPr lang="en-US" sz="2400" b="1"/>
              <a:t>Conclusion</a:t>
            </a:r>
            <a:r>
              <a:rPr lang="en-US" sz="2400"/>
              <a:t>: The chioce between pretrained model and training from scratch depends on the size of the dataset, computational resources and similarity of task at hand.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 to CIFAR10-Choosen dataset</a:t>
            </a:r>
            <a:r>
              <a:rPr lang="en-US"/>
              <a:t>	</a:t>
            </a:r>
            <a:endParaRPr lang="en-US"/>
          </a:p>
        </p:txBody>
      </p:sp>
      <p:sp>
        <p:nvSpPr>
          <p:cNvPr id="3" name="Content Placeholder 2"/>
          <p:cNvSpPr>
            <a:spLocks noGrp="1"/>
          </p:cNvSpPr>
          <p:nvPr>
            <p:ph idx="1"/>
          </p:nvPr>
        </p:nvSpPr>
        <p:spPr>
          <a:xfrm>
            <a:off x="838200" y="1825625"/>
            <a:ext cx="10515600" cy="4376420"/>
          </a:xfrm>
        </p:spPr>
        <p:txBody>
          <a:bodyPr/>
          <a:p>
            <a:r>
              <a:rPr lang="en-US"/>
              <a:t>Cifar10 Dataset which was named after the Canadian Institute for Advanced Research that funded the project is the choice for this task. The dataset has managable size: 60,000 images with 32*32 pixels. And relatively good number of classess (10) making it ideal when computational </a:t>
            </a:r>
            <a:r>
              <a:rPr lang="en-US" sz="2400"/>
              <a:t>resources </a:t>
            </a:r>
            <a:r>
              <a:rPr lang="en-US"/>
              <a:t>in taken into consideration. Though it has some limitations in form of low image resolution, it is suitable for beginners as it has became a benchmark for evaluating performances of various image classifcation tasks. Cifar10 dataset comes with a predefined training and testing split that consists of 50000 training images and 10000 testing images.</a:t>
            </a:r>
            <a:endParaRPr lang="en-US"/>
          </a:p>
          <a:p>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Introduction to CIFAR10-Choosen dataset</a:t>
            </a:r>
            <a:r>
              <a:rPr lang="en-US">
                <a:sym typeface="+mn-ea"/>
              </a:rPr>
              <a:t>	</a:t>
            </a:r>
            <a:endParaRPr lang="en-US"/>
          </a:p>
        </p:txBody>
      </p:sp>
      <p:sp>
        <p:nvSpPr>
          <p:cNvPr id="3" name="Content Placeholder 2"/>
          <p:cNvSpPr>
            <a:spLocks noGrp="1"/>
          </p:cNvSpPr>
          <p:nvPr>
            <p:ph idx="1"/>
          </p:nvPr>
        </p:nvSpPr>
        <p:spPr/>
        <p:txBody>
          <a:bodyPr/>
          <a:p>
            <a:r>
              <a:rPr lang="en-US" sz="2400"/>
              <a:t>The set back in using the CIFAR10 dataset is the low image resolutions.</a:t>
            </a:r>
            <a:endParaRPr lang="en-US" sz="2400"/>
          </a:p>
          <a:p>
            <a:pPr marL="0" indent="0">
              <a:buNone/>
            </a:pPr>
            <a:r>
              <a:rPr lang="en-US" sz="2400"/>
              <a:t>Therefore, the dataset would need extensive augumentation for an improved model performance. Fig below shows the original randomly selected images of the dataset before preprocessing.</a:t>
            </a:r>
            <a:endParaRPr lang="en-US" sz="2400"/>
          </a:p>
          <a:p>
            <a:pPr marL="0" indent="0">
              <a:buNone/>
            </a:pPr>
            <a:r>
              <a:rPr lang="en-US"/>
              <a:t> </a:t>
            </a:r>
            <a:endParaRPr lang="en-US"/>
          </a:p>
        </p:txBody>
      </p:sp>
      <p:pic>
        <p:nvPicPr>
          <p:cNvPr id="5" name="Picture 4" descr="cifar10images"/>
          <p:cNvPicPr>
            <a:picLocks noChangeAspect="1"/>
          </p:cNvPicPr>
          <p:nvPr/>
        </p:nvPicPr>
        <p:blipFill>
          <a:blip r:embed="rId1"/>
          <a:stretch>
            <a:fillRect/>
          </a:stretch>
        </p:blipFill>
        <p:spPr>
          <a:xfrm>
            <a:off x="473075" y="3357880"/>
            <a:ext cx="11043920" cy="3499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Transfer Learning</a:t>
            </a:r>
            <a:endParaRPr lang="en-US" b="1" dirty="0"/>
          </a:p>
        </p:txBody>
      </p:sp>
      <p:sp>
        <p:nvSpPr>
          <p:cNvPr id="3" name="Content Placeholder 2"/>
          <p:cNvSpPr>
            <a:spLocks noGrp="1"/>
          </p:cNvSpPr>
          <p:nvPr>
            <p:ph idx="1"/>
          </p:nvPr>
        </p:nvSpPr>
        <p:spPr/>
        <p:txBody>
          <a:bodyPr>
            <a:normAutofit fontScale="80000"/>
          </a:bodyPr>
          <a:lstStyle/>
          <a:p>
            <a:r>
              <a:rPr lang="en-US" dirty="0"/>
              <a:t>Tranfer learning is a machine learning technique already developed model for a task is being used as a starting point for delevoping another model on a related task. This method is used on task where a large dataset like CIFAR10 (used is this task) and extensive computational resources is required to develop a model. It leverages the concept of pretrained model on a large dataset like Imagnet to achieve reasonable gain in model performance less data and computational resources. </a:t>
            </a:r>
            <a:endParaRPr lang="en-US" dirty="0"/>
          </a:p>
          <a:p>
            <a:r>
              <a:rPr lang="en-US" dirty="0"/>
              <a:t>The concept of transfer learning is important in this task of image classification as it leads to improved accuracy and efficiency. It has a wide range of applications in real-time object recognision in Automobile (mostly found in Tesla automobiles) and in medical imaging.</a:t>
            </a:r>
            <a:endParaRPr lang="en-US" dirty="0"/>
          </a:p>
          <a:p>
            <a:r>
              <a:rPr lang="en-US" dirty="0"/>
              <a:t>Keras, as an open sources high level nueral network API was used in this task. This is because of its abilities to create and modify deep learning models. And uses simple and intiutive interface which helps in experimentation and prototyping of the model.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Pretrained model selection</a:t>
            </a:r>
            <a:r>
              <a:rPr lang="en-US"/>
              <a:t>		</a:t>
            </a:r>
            <a:endParaRPr lang="en-US"/>
          </a:p>
        </p:txBody>
      </p:sp>
      <p:sp>
        <p:nvSpPr>
          <p:cNvPr id="3" name="Content Placeholder 2"/>
          <p:cNvSpPr>
            <a:spLocks noGrp="1"/>
          </p:cNvSpPr>
          <p:nvPr>
            <p:ph idx="1"/>
          </p:nvPr>
        </p:nvSpPr>
        <p:spPr/>
        <p:txBody>
          <a:bodyPr>
            <a:normAutofit/>
          </a:bodyPr>
          <a:p>
            <a:r>
              <a:rPr lang="en-US" sz="2400">
                <a:cs typeface="+mn-lt"/>
              </a:rPr>
              <a:t>MobileNetV2: Introduced by google researchers in 2018 which is an evolution of original mobileNet model is aimed at improving the efficiency and performance of nueral networks on devices with limited computational power. </a:t>
            </a:r>
            <a:endParaRPr lang="en-US" sz="2400">
              <a:cs typeface="+mn-lt"/>
            </a:endParaRPr>
          </a:p>
          <a:p>
            <a:r>
              <a:rPr lang="en-US" sz="2400">
                <a:cs typeface="+mn-lt"/>
              </a:rPr>
              <a:t>The original purpose of MobileNetV2 was to enable the deployment of deep neural networks on devices with constrained resources without compromising too much on model accuracy. Its design choices, such as depthwise separable convolutions, linear bottlenecks, and efficient architecture, reflect a commitment to addressing the challenges associated with running complex models in resource-constrained environments.</a:t>
            </a:r>
            <a:endParaRPr lang="en-US" sz="2400">
              <a:cs typeface="+mn-lt"/>
            </a:endParaRPr>
          </a:p>
          <a:p>
            <a:endParaRPr lang="en-US" sz="240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Methodology</a:t>
            </a:r>
            <a:r>
              <a:rPr lang="en-US"/>
              <a:t>	</a:t>
            </a:r>
            <a:endParaRPr lang="en-US"/>
          </a:p>
        </p:txBody>
      </p:sp>
      <p:sp>
        <p:nvSpPr>
          <p:cNvPr id="3" name="Content Placeholder 2"/>
          <p:cNvSpPr>
            <a:spLocks noGrp="1"/>
          </p:cNvSpPr>
          <p:nvPr>
            <p:ph idx="1"/>
          </p:nvPr>
        </p:nvSpPr>
        <p:spPr/>
        <p:txBody>
          <a:bodyPr>
            <a:normAutofit/>
          </a:bodyPr>
          <a:p>
            <a:r>
              <a:rPr lang="en-US" sz="2400" b="1">
                <a:cs typeface="+mn-lt"/>
              </a:rPr>
              <a:t>Data preprocessing: </a:t>
            </a:r>
            <a:r>
              <a:rPr lang="en-US" sz="2400">
                <a:cs typeface="+mn-lt"/>
              </a:rPr>
              <a:t>Dataset from CIFAR10 was loaded together with its labels and subsequent preprocessing of data done. These include normalizing the image pixel between 0 and 1, applying OneHot Encoder to the labels to represent categorical labels in a numeric form, Data Augumentation and image shape resizing. These steps were expeident to make sure the dataset takes input shape for pretrained model and for better efficiency/generalisation of the model.</a:t>
            </a:r>
            <a:endParaRPr lang="en-US" sz="2400">
              <a:cs typeface="+mn-lt"/>
            </a:endParaRPr>
          </a:p>
          <a:p>
            <a:r>
              <a:rPr lang="en-US" sz="2400" b="1">
                <a:cs typeface="+mn-lt"/>
              </a:rPr>
              <a:t>Fine-tuning: </a:t>
            </a:r>
            <a:r>
              <a:rPr lang="en-US" sz="2400">
                <a:cs typeface="+mn-lt"/>
              </a:rPr>
              <a:t>The base_model layers were fine-tuned by freezing the first 10 layers so that the weigths of these layers will not be updated during training while the remaining layers were allowed to adopt the characteristics of the Cifar10 dataset while training the model. </a:t>
            </a:r>
            <a:endParaRPr lang="en-US" sz="240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Trained model from scratch	</a:t>
            </a:r>
            <a:endParaRPr lang="en-US" b="1"/>
          </a:p>
        </p:txBody>
      </p:sp>
      <p:sp>
        <p:nvSpPr>
          <p:cNvPr id="3" name="Content Placeholder 2"/>
          <p:cNvSpPr>
            <a:spLocks noGrp="1"/>
          </p:cNvSpPr>
          <p:nvPr>
            <p:ph idx="1"/>
          </p:nvPr>
        </p:nvSpPr>
        <p:spPr/>
        <p:txBody>
          <a:bodyPr/>
          <a:p>
            <a:pPr marL="0" indent="0">
              <a:buNone/>
            </a:pPr>
            <a:r>
              <a:rPr lang="en-US" sz="2400"/>
              <a:t>As can be shown below from the plot of the performance of the model trained from </a:t>
            </a:r>
            <a:r>
              <a:rPr lang="en-US" sz="2400">
                <a:cs typeface="+mn-lt"/>
              </a:rPr>
              <a:t>scratch</a:t>
            </a:r>
            <a:r>
              <a:rPr lang="en-US" sz="2400"/>
              <a:t>, The model performance is balanced evidenced by the gap between the training and validation loss. The model correctly classified approximatley 72% of the class. </a:t>
            </a:r>
            <a:endParaRPr lang="en-US" sz="2400"/>
          </a:p>
          <a:p>
            <a:endParaRPr lang="en-US"/>
          </a:p>
          <a:p>
            <a:endParaRPr lang="en-US"/>
          </a:p>
        </p:txBody>
      </p:sp>
      <p:pic>
        <p:nvPicPr>
          <p:cNvPr id="9" name="Picture 8" descr="scratch visu"/>
          <p:cNvPicPr>
            <a:picLocks noChangeAspect="1"/>
          </p:cNvPicPr>
          <p:nvPr/>
        </p:nvPicPr>
        <p:blipFill>
          <a:blip r:embed="rId1"/>
          <a:stretch>
            <a:fillRect/>
          </a:stretch>
        </p:blipFill>
        <p:spPr>
          <a:xfrm>
            <a:off x="473075" y="3185160"/>
            <a:ext cx="10964545" cy="3672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Pretrained model using MobileNetV2</a:t>
            </a:r>
            <a:endParaRPr lang="en-US" b="1"/>
          </a:p>
        </p:txBody>
      </p:sp>
      <p:sp>
        <p:nvSpPr>
          <p:cNvPr id="3" name="Content Placeholder 2"/>
          <p:cNvSpPr>
            <a:spLocks noGrp="1"/>
          </p:cNvSpPr>
          <p:nvPr>
            <p:ph idx="1"/>
          </p:nvPr>
        </p:nvSpPr>
        <p:spPr/>
        <p:txBody>
          <a:bodyPr/>
          <a:p>
            <a:r>
              <a:rPr lang="en-US" sz="2400">
                <a:cs typeface="+mn-lt"/>
              </a:rPr>
              <a:t>Initialy, there were signs of overfitting and the model is not generalizing well when the base_model was frozen. This prompted the freezing of the first 10 layers of the model to retain the knowledge learned from the original task. The pretrained model was tested on the test_image and it could be inferred that it generalize well to even an unseen data. Thus the plot of the performance of the model.</a:t>
            </a:r>
            <a:endParaRPr lang="en-US" sz="2400">
              <a:cs typeface="+mn-lt"/>
            </a:endParaRPr>
          </a:p>
          <a:p>
            <a:pPr marL="0" indent="0">
              <a:buNone/>
            </a:pPr>
            <a:endParaRPr lang="en-US" sz="2400">
              <a:cs typeface="+mn-lt"/>
            </a:endParaRPr>
          </a:p>
          <a:p>
            <a:pPr marL="0" indent="0">
              <a:buNone/>
            </a:pPr>
            <a:endParaRPr lang="en-US" sz="2400">
              <a:cs typeface="+mn-lt"/>
            </a:endParaRPr>
          </a:p>
        </p:txBody>
      </p:sp>
      <p:pic>
        <p:nvPicPr>
          <p:cNvPr id="4" name="Picture 3" descr="pre"/>
          <p:cNvPicPr>
            <a:picLocks noChangeAspect="1"/>
          </p:cNvPicPr>
          <p:nvPr/>
        </p:nvPicPr>
        <p:blipFill>
          <a:blip r:embed="rId1"/>
          <a:stretch>
            <a:fillRect/>
          </a:stretch>
        </p:blipFill>
        <p:spPr>
          <a:xfrm>
            <a:off x="1120140" y="3841115"/>
            <a:ext cx="10106660" cy="3016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t>Comparison between the two models</a:t>
            </a:r>
            <a:endParaRPr lang="en-US" b="1"/>
          </a:p>
        </p:txBody>
      </p:sp>
      <p:graphicFrame>
        <p:nvGraphicFramePr>
          <p:cNvPr id="4" name="Content Placeholder 3"/>
          <p:cNvGraphicFramePr/>
          <p:nvPr>
            <p:ph idx="1"/>
          </p:nvPr>
        </p:nvGraphicFramePr>
        <p:xfrm>
          <a:off x="838200" y="1285240"/>
          <a:ext cx="10515600" cy="2407920"/>
        </p:xfrm>
        <a:graphic>
          <a:graphicData uri="http://schemas.openxmlformats.org/drawingml/2006/table">
            <a:tbl>
              <a:tblPr firstRow="1" bandRow="1">
                <a:tableStyleId>{5C22544A-7EE6-4342-B048-85BDC9FD1C3A}</a:tableStyleId>
              </a:tblPr>
              <a:tblGrid>
                <a:gridCol w="5257800"/>
                <a:gridCol w="5257800"/>
              </a:tblGrid>
              <a:tr h="396240">
                <a:tc>
                  <a:txBody>
                    <a:bodyPr/>
                    <a:p>
                      <a:pPr>
                        <a:buNone/>
                      </a:pPr>
                      <a:r>
                        <a:rPr lang="en-US" sz="2000"/>
                        <a:t>Pretrained model</a:t>
                      </a:r>
                      <a:endParaRPr lang="en-US" sz="2000"/>
                    </a:p>
                  </a:txBody>
                  <a:tcPr/>
                </a:tc>
                <a:tc>
                  <a:txBody>
                    <a:bodyPr/>
                    <a:p>
                      <a:pPr>
                        <a:buNone/>
                      </a:pPr>
                      <a:r>
                        <a:rPr lang="en-US"/>
                        <a:t>Trained model from scratch</a:t>
                      </a:r>
                      <a:endParaRPr lang="en-US"/>
                    </a:p>
                  </a:txBody>
                  <a:tcPr/>
                </a:tc>
              </a:tr>
              <a:tr h="365760">
                <a:tc>
                  <a:txBody>
                    <a:bodyPr/>
                    <a:p>
                      <a:pPr>
                        <a:buNone/>
                      </a:pPr>
                      <a:r>
                        <a:rPr lang="en-US"/>
                        <a:t>The model converges faster </a:t>
                      </a:r>
                      <a:endParaRPr lang="en-US"/>
                    </a:p>
                  </a:txBody>
                  <a:tcPr/>
                </a:tc>
                <a:tc>
                  <a:txBody>
                    <a:bodyPr/>
                    <a:p>
                      <a:pPr>
                        <a:buNone/>
                      </a:pPr>
                      <a:r>
                        <a:rPr lang="en-US"/>
                        <a:t>Take more time for the model to converge</a:t>
                      </a:r>
                      <a:endParaRPr lang="en-US"/>
                    </a:p>
                  </a:txBody>
                  <a:tcPr/>
                </a:tc>
              </a:tr>
              <a:tr h="640080">
                <a:tc>
                  <a:txBody>
                    <a:bodyPr/>
                    <a:p>
                      <a:pPr>
                        <a:buNone/>
                      </a:pPr>
                      <a:r>
                        <a:rPr lang="en-US"/>
                        <a:t>Acheived higher accuracy and better generalisation. recorded accuracy of over 95%</a:t>
                      </a:r>
                      <a:endParaRPr lang="en-US"/>
                    </a:p>
                  </a:txBody>
                  <a:tcPr/>
                </a:tc>
                <a:tc>
                  <a:txBody>
                    <a:bodyPr/>
                    <a:p>
                      <a:pPr>
                        <a:buNone/>
                      </a:pPr>
                      <a:r>
                        <a:rPr lang="en-US"/>
                        <a:t>Able to acheive 72% accuracy </a:t>
                      </a:r>
                      <a:endParaRPr lang="en-US"/>
                    </a:p>
                  </a:txBody>
                  <a:tcPr/>
                </a:tc>
              </a:tr>
              <a:tr h="365760">
                <a:tc>
                  <a:txBody>
                    <a:bodyPr/>
                    <a:p>
                      <a:pPr>
                        <a:buNone/>
                      </a:pPr>
                      <a:r>
                        <a:rPr lang="en-US"/>
                        <a:t>Minimal loss recorded: Training; 20%, val; 25%</a:t>
                      </a:r>
                      <a:endParaRPr lang="en-US"/>
                    </a:p>
                  </a:txBody>
                  <a:tcPr/>
                </a:tc>
                <a:tc>
                  <a:txBody>
                    <a:bodyPr/>
                    <a:p>
                      <a:pPr>
                        <a:buNone/>
                      </a:pPr>
                      <a:r>
                        <a:rPr lang="en-US"/>
                        <a:t>high loss recorded: Training: 67%, Val; 79%</a:t>
                      </a:r>
                      <a:endParaRPr lang="en-US"/>
                    </a:p>
                  </a:txBody>
                  <a:tcPr/>
                </a:tc>
              </a:tr>
              <a:tr h="640080">
                <a:tc>
                  <a:txBody>
                    <a:bodyPr/>
                    <a:p>
                      <a:pPr>
                        <a:buNone/>
                      </a:pPr>
                      <a:r>
                        <a:rPr lang="en-US"/>
                        <a:t>Effective with limited dataset like Cifar10</a:t>
                      </a:r>
                      <a:endParaRPr lang="en-US"/>
                    </a:p>
                  </a:txBody>
                  <a:tcPr/>
                </a:tc>
                <a:tc>
                  <a:txBody>
                    <a:bodyPr/>
                    <a:p>
                      <a:pPr>
                        <a:buNone/>
                      </a:pPr>
                      <a:r>
                        <a:rPr lang="en-US"/>
                        <a:t>May require a larger dataset to achieve comparable result</a:t>
                      </a:r>
                      <a:endParaRPr lang="en-US"/>
                    </a:p>
                  </a:txBody>
                  <a:tcPr/>
                </a:tc>
              </a:tr>
            </a:tbl>
          </a:graphicData>
        </a:graphic>
      </p:graphicFrame>
      <p:sp>
        <p:nvSpPr>
          <p:cNvPr id="6" name="Text Box 5"/>
          <p:cNvSpPr txBox="1"/>
          <p:nvPr/>
        </p:nvSpPr>
        <p:spPr>
          <a:xfrm>
            <a:off x="838200" y="3693160"/>
            <a:ext cx="10514965" cy="3066415"/>
          </a:xfrm>
          <a:prstGeom prst="rect">
            <a:avLst/>
          </a:prstGeom>
          <a:noFill/>
        </p:spPr>
        <p:txBody>
          <a:bodyPr wrap="square" rtlCol="0">
            <a:noAutofit/>
          </a:bodyPr>
          <a:p>
            <a:r>
              <a:rPr lang="en-US"/>
              <a:t>The confusion matrix shows that the pretrained model is best fitted for this task.</a:t>
            </a:r>
            <a:endParaRPr lang="en-US"/>
          </a:p>
        </p:txBody>
      </p:sp>
      <p:pic>
        <p:nvPicPr>
          <p:cNvPr id="7" name="Picture 6" descr="confu"/>
          <p:cNvPicPr>
            <a:picLocks noChangeAspect="1"/>
          </p:cNvPicPr>
          <p:nvPr/>
        </p:nvPicPr>
        <p:blipFill>
          <a:blip r:embed="rId1"/>
          <a:stretch>
            <a:fillRect/>
          </a:stretch>
        </p:blipFill>
        <p:spPr>
          <a:xfrm>
            <a:off x="837565" y="4173855"/>
            <a:ext cx="9675495" cy="26847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5823</Words>
  <Application>WPS Presentation</Application>
  <PresentationFormat>Widescreen</PresentationFormat>
  <Paragraphs>82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Haettenschweiler</vt:lpstr>
      <vt:lpstr>Lato Extended</vt:lpstr>
      <vt:lpstr>Segoe Print</vt:lpstr>
      <vt:lpstr>Algerian</vt:lpstr>
      <vt:lpstr>Calibri Light</vt:lpstr>
      <vt:lpstr>Microsoft YaHei</vt:lpstr>
      <vt:lpstr>Arial Unicode MS</vt:lpstr>
      <vt:lpstr>Calibri</vt:lpstr>
      <vt:lpstr>Office Theme</vt:lpstr>
      <vt:lpstr>Transfer Learning for Image Classification </vt:lpstr>
      <vt:lpstr>Introduction to CIFAR10-Choosen dataset	</vt:lpstr>
      <vt:lpstr>Introduction to CIFAR10-Choosen dataset	</vt:lpstr>
      <vt:lpstr>Overview of Transfer Learning</vt:lpstr>
      <vt:lpstr>Pretrained model selection		</vt:lpstr>
      <vt:lpstr>Methodology	</vt:lpstr>
      <vt:lpstr>Trained model from scratch	</vt:lpstr>
      <vt:lpstr>Pretrained model using MobileNetV2</vt:lpstr>
      <vt:lpstr>Comparison between the two models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for Image Classification </dc:title>
  <dc:creator>Daniel Eze [Student-PECS]</dc:creator>
  <cp:lastModifiedBy>DELL</cp:lastModifiedBy>
  <cp:revision>12</cp:revision>
  <dcterms:created xsi:type="dcterms:W3CDTF">2024-01-09T17:16:00Z</dcterms:created>
  <dcterms:modified xsi:type="dcterms:W3CDTF">2024-01-15T21:08:16Z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E1BB51EC8EF7474A8203162AD8125F8C_12</vt:lpwstr>
  </property>
  <property fmtid="{D5CDD505-2E9C-101B-9397-08002B2CF9AE}" pid="3" name="KSOProductBuildVer">
    <vt:lpwstr>1033-12.2.0.13416</vt:lpwstr>
  </property>
</Properties>
</file>