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8" r:id="rId6"/>
    <p:sldId id="261" r:id="rId7"/>
    <p:sldId id="267" r:id="rId8"/>
    <p:sldId id="262" r:id="rId9"/>
    <p:sldId id="263"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75" d="100"/>
          <a:sy n="75" d="100"/>
        </p:scale>
        <p:origin x="-2136"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A839EB9-A72F-445F-AB2B-6EE28B584EDF}"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A7FBA0-612C-46B6-9149-F29D491DCAB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39EB9-A72F-445F-AB2B-6EE28B584EDF}"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A7FBA0-612C-46B6-9149-F29D491DCAB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39EB9-A72F-445F-AB2B-6EE28B584EDF}"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A7FBA0-612C-46B6-9149-F29D491DCAB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39EB9-A72F-445F-AB2B-6EE28B584EDF}"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A7FBA0-612C-46B6-9149-F29D491DCAB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839EB9-A72F-445F-AB2B-6EE28B584EDF}"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A7FBA0-612C-46B6-9149-F29D491DCAB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A839EB9-A72F-445F-AB2B-6EE28B584EDF}"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A7FBA0-612C-46B6-9149-F29D491DCAB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839EB9-A72F-445F-AB2B-6EE28B584EDF}" type="datetimeFigureOut">
              <a:rPr lang="en-US" smtClean="0"/>
              <a:t>4/27/2015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A7FBA0-612C-46B6-9149-F29D491DCAB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839EB9-A72F-445F-AB2B-6EE28B584EDF}" type="datetimeFigureOut">
              <a:rPr lang="en-US" smtClean="0"/>
              <a:t>4/27/2015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A7FBA0-612C-46B6-9149-F29D491DCAB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839EB9-A72F-445F-AB2B-6EE28B584EDF}" type="datetimeFigureOut">
              <a:rPr lang="en-US" smtClean="0"/>
              <a:t>4/27/2015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A7FBA0-612C-46B6-9149-F29D491DCAB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39EB9-A72F-445F-AB2B-6EE28B584EDF}"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A7FBA0-612C-46B6-9149-F29D491DCABC}"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A839EB9-A72F-445F-AB2B-6EE28B584EDF}" type="datetimeFigureOut">
              <a:rPr lang="en-US" smtClean="0"/>
              <a:t>4/27/2015</a:t>
            </a:fld>
            <a:endParaRPr lang="en-US"/>
          </a:p>
        </p:txBody>
      </p:sp>
      <p:sp>
        <p:nvSpPr>
          <p:cNvPr id="9" name="Slide Number Placeholder 8"/>
          <p:cNvSpPr>
            <a:spLocks noGrp="1"/>
          </p:cNvSpPr>
          <p:nvPr>
            <p:ph type="sldNum" sz="quarter" idx="11"/>
          </p:nvPr>
        </p:nvSpPr>
        <p:spPr/>
        <p:txBody>
          <a:bodyPr/>
          <a:lstStyle/>
          <a:p>
            <a:fld id="{FCA7FBA0-612C-46B6-9149-F29D491DCABC}"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FCA7FBA0-612C-46B6-9149-F29D491DCABC}"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A839EB9-A72F-445F-AB2B-6EE28B584EDF}" type="datetimeFigureOut">
              <a:rPr lang="en-US" smtClean="0"/>
              <a:t>4/27/2015</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0"/>
            <a:ext cx="7772400" cy="1470025"/>
          </a:xfrm>
        </p:spPr>
        <p:txBody>
          <a:bodyPr/>
          <a:lstStyle/>
          <a:p>
            <a:r>
              <a:rPr lang="en-US" dirty="0" smtClean="0"/>
              <a:t>Liberia Media Analysis</a:t>
            </a:r>
            <a:endParaRPr lang="en-US" dirty="0"/>
          </a:p>
        </p:txBody>
      </p:sp>
      <p:sp>
        <p:nvSpPr>
          <p:cNvPr id="3" name="Subtitle 2"/>
          <p:cNvSpPr>
            <a:spLocks noGrp="1"/>
          </p:cNvSpPr>
          <p:nvPr>
            <p:ph type="subTitle" idx="1"/>
          </p:nvPr>
        </p:nvSpPr>
        <p:spPr>
          <a:xfrm>
            <a:off x="3962400" y="1625600"/>
            <a:ext cx="6400800" cy="1752600"/>
          </a:xfrm>
        </p:spPr>
        <p:txBody>
          <a:bodyPr/>
          <a:lstStyle/>
          <a:p>
            <a:r>
              <a:rPr lang="en-US" dirty="0" smtClean="0"/>
              <a:t>By Nathan Danielsen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3378200"/>
            <a:ext cx="2381250" cy="2514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959100"/>
            <a:ext cx="3133725" cy="3352800"/>
          </a:xfrm>
          <a:prstGeom prst="rect">
            <a:avLst/>
          </a:prstGeom>
        </p:spPr>
      </p:pic>
    </p:spTree>
    <p:extLst>
      <p:ext uri="{BB962C8B-B14F-4D97-AF65-F5344CB8AC3E}">
        <p14:creationId xmlns:p14="http://schemas.microsoft.com/office/powerpoint/2010/main" val="6219428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Modeling Plan</a:t>
            </a:r>
            <a:endParaRPr lang="en-US" dirty="0"/>
          </a:p>
        </p:txBody>
      </p:sp>
      <p:sp>
        <p:nvSpPr>
          <p:cNvPr id="3" name="Content Placeholder 2"/>
          <p:cNvSpPr>
            <a:spLocks noGrp="1"/>
          </p:cNvSpPr>
          <p:nvPr>
            <p:ph idx="1"/>
          </p:nvPr>
        </p:nvSpPr>
        <p:spPr/>
        <p:txBody>
          <a:bodyPr>
            <a:normAutofit/>
          </a:bodyPr>
          <a:lstStyle/>
          <a:p>
            <a:r>
              <a:rPr lang="en-US" dirty="0" smtClean="0"/>
              <a:t>Time Series of Media Coverage (# stories per day, week, month covering a region, story category etc.)</a:t>
            </a:r>
          </a:p>
          <a:p>
            <a:r>
              <a:rPr lang="en-US" dirty="0" smtClean="0"/>
              <a:t>Determine predictors of Media Coverage with DHS data using logistical regression and clustering</a:t>
            </a:r>
          </a:p>
          <a:p>
            <a:r>
              <a:rPr lang="en-US" dirty="0" smtClean="0"/>
              <a:t>Model sentiment by publication and author for regions and/ or story category.</a:t>
            </a:r>
          </a:p>
          <a:p>
            <a:endParaRPr lang="en-US" dirty="0"/>
          </a:p>
          <a:p>
            <a:pPr lvl="1"/>
            <a:endParaRPr lang="en-US" dirty="0"/>
          </a:p>
          <a:p>
            <a:pPr lvl="1"/>
            <a:endParaRPr lang="en-US" dirty="0"/>
          </a:p>
        </p:txBody>
      </p:sp>
    </p:spTree>
    <p:extLst>
      <p:ext uri="{BB962C8B-B14F-4D97-AF65-F5344CB8AC3E}">
        <p14:creationId xmlns:p14="http://schemas.microsoft.com/office/powerpoint/2010/main" val="3247422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Modeling Test Cases</a:t>
            </a:r>
            <a:endParaRPr lang="en-US" dirty="0"/>
          </a:p>
        </p:txBody>
      </p:sp>
      <p:sp>
        <p:nvSpPr>
          <p:cNvPr id="3" name="Content Placeholder 2"/>
          <p:cNvSpPr>
            <a:spLocks noGrp="1"/>
          </p:cNvSpPr>
          <p:nvPr>
            <p:ph idx="1"/>
          </p:nvPr>
        </p:nvSpPr>
        <p:spPr/>
        <p:txBody>
          <a:bodyPr>
            <a:normAutofit/>
          </a:bodyPr>
          <a:lstStyle/>
          <a:p>
            <a:r>
              <a:rPr lang="en-US" dirty="0" smtClean="0"/>
              <a:t>As </a:t>
            </a:r>
            <a:r>
              <a:rPr lang="en-US" dirty="0"/>
              <a:t>the Ebola outbreak starts, does </a:t>
            </a:r>
            <a:r>
              <a:rPr lang="en-US" dirty="0" smtClean="0"/>
              <a:t>news coverage follow casualty counts? </a:t>
            </a:r>
          </a:p>
          <a:p>
            <a:pPr lvl="1"/>
            <a:r>
              <a:rPr lang="en-US" dirty="0" smtClean="0"/>
              <a:t>Is there a correlation?</a:t>
            </a:r>
          </a:p>
          <a:p>
            <a:r>
              <a:rPr lang="en-US" dirty="0" smtClean="0"/>
              <a:t>Since the Ebola outbreak has receded, has media coverage returned to the pre-outbreak model?</a:t>
            </a:r>
            <a:endParaRPr lang="en-US" dirty="0"/>
          </a:p>
        </p:txBody>
      </p:sp>
    </p:spTree>
    <p:extLst>
      <p:ext uri="{BB962C8B-B14F-4D97-AF65-F5344CB8AC3E}">
        <p14:creationId xmlns:p14="http://schemas.microsoft.com/office/powerpoint/2010/main" val="32474225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 Status</a:t>
            </a:r>
            <a:endParaRPr lang="en-US" dirty="0"/>
          </a:p>
        </p:txBody>
      </p:sp>
      <p:sp>
        <p:nvSpPr>
          <p:cNvPr id="3" name="Content Placeholder 2"/>
          <p:cNvSpPr>
            <a:spLocks noGrp="1"/>
          </p:cNvSpPr>
          <p:nvPr>
            <p:ph idx="1"/>
          </p:nvPr>
        </p:nvSpPr>
        <p:spPr/>
        <p:txBody>
          <a:bodyPr>
            <a:normAutofit/>
          </a:bodyPr>
          <a:lstStyle/>
          <a:p>
            <a:r>
              <a:rPr lang="en-US" dirty="0" smtClean="0"/>
              <a:t>Web Scraper Issues</a:t>
            </a:r>
          </a:p>
          <a:p>
            <a:pPr lvl="1"/>
            <a:r>
              <a:rPr lang="en-US" dirty="0" smtClean="0"/>
              <a:t>Collection Rules:</a:t>
            </a:r>
          </a:p>
          <a:p>
            <a:pPr lvl="2"/>
            <a:r>
              <a:rPr lang="en-US" dirty="0" smtClean="0"/>
              <a:t>False Positives (Redirects from a page that does not exist to the homepage. No 404 error and </a:t>
            </a:r>
            <a:r>
              <a:rPr lang="en-US" dirty="0" err="1" smtClean="0"/>
              <a:t>scaper</a:t>
            </a:r>
            <a:r>
              <a:rPr lang="en-US" dirty="0" smtClean="0"/>
              <a:t> collects it)</a:t>
            </a:r>
          </a:p>
          <a:p>
            <a:r>
              <a:rPr lang="en-US" dirty="0" smtClean="0"/>
              <a:t>Media Content Feature Extraction</a:t>
            </a:r>
          </a:p>
          <a:p>
            <a:pPr lvl="1"/>
            <a:r>
              <a:rPr lang="en-US" dirty="0" smtClean="0"/>
              <a:t>Extraction Rules:</a:t>
            </a:r>
          </a:p>
          <a:p>
            <a:pPr lvl="2"/>
            <a:r>
              <a:rPr lang="en-US" dirty="0" smtClean="0"/>
              <a:t>Need to customize scraper to each media outlet</a:t>
            </a:r>
          </a:p>
          <a:p>
            <a:r>
              <a:rPr lang="en-US" dirty="0" smtClean="0"/>
              <a:t>Modeling</a:t>
            </a:r>
          </a:p>
          <a:p>
            <a:pPr lvl="1"/>
            <a:r>
              <a:rPr lang="en-US" dirty="0" smtClean="0"/>
              <a:t>Haven’t started yet. </a:t>
            </a:r>
          </a:p>
          <a:p>
            <a:pPr lvl="1"/>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4394200"/>
            <a:ext cx="2438400" cy="2438400"/>
          </a:xfrm>
          <a:prstGeom prst="rect">
            <a:avLst/>
          </a:prstGeom>
        </p:spPr>
      </p:pic>
    </p:spTree>
    <p:extLst>
      <p:ext uri="{BB962C8B-B14F-4D97-AF65-F5344CB8AC3E}">
        <p14:creationId xmlns:p14="http://schemas.microsoft.com/office/powerpoint/2010/main" val="3264472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a:bodyPr>
          <a:lstStyle/>
          <a:p>
            <a:r>
              <a:rPr lang="en-US" dirty="0"/>
              <a:t>How do we assess the impact and measure the effectiveness of USG government funded media capacity building projects?</a:t>
            </a:r>
          </a:p>
          <a:p>
            <a:endParaRPr lang="en-US" dirty="0" smtClean="0"/>
          </a:p>
          <a:p>
            <a:r>
              <a:rPr lang="en-US" dirty="0" smtClean="0"/>
              <a:t>Current Solutions are: </a:t>
            </a:r>
          </a:p>
          <a:p>
            <a:pPr lvl="1"/>
            <a:r>
              <a:rPr lang="en-US" dirty="0" smtClean="0"/>
              <a:t>Labor intensive (manual scoring)</a:t>
            </a:r>
          </a:p>
          <a:p>
            <a:pPr lvl="1"/>
            <a:r>
              <a:rPr lang="en-US" dirty="0" smtClean="0"/>
              <a:t>Expensive (staff and training time)</a:t>
            </a:r>
          </a:p>
          <a:p>
            <a:pPr lvl="1"/>
            <a:r>
              <a:rPr lang="en-US" dirty="0" smtClean="0"/>
              <a:t>Small samples ( &lt; 500 )</a:t>
            </a:r>
          </a:p>
          <a:p>
            <a:pPr lvl="1"/>
            <a:r>
              <a:rPr lang="en-US" dirty="0" smtClean="0"/>
              <a:t>Scored content is hard to access</a:t>
            </a:r>
          </a:p>
          <a:p>
            <a:pPr lvl="1"/>
            <a:r>
              <a:rPr lang="en-US" dirty="0" smtClean="0"/>
              <a:t>Subjective</a:t>
            </a:r>
          </a:p>
          <a:p>
            <a:pPr lvl="1"/>
            <a:r>
              <a:rPr lang="en-US" dirty="0" smtClean="0"/>
              <a:t>Not real time</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4267200"/>
            <a:ext cx="3176030" cy="1930400"/>
          </a:xfrm>
          <a:prstGeom prst="rect">
            <a:avLst/>
          </a:prstGeom>
        </p:spPr>
      </p:pic>
    </p:spTree>
    <p:extLst>
      <p:ext uri="{BB962C8B-B14F-4D97-AF65-F5344CB8AC3E}">
        <p14:creationId xmlns:p14="http://schemas.microsoft.com/office/powerpoint/2010/main" val="13362845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Better Way?</a:t>
            </a:r>
            <a:endParaRPr lang="en-US" dirty="0"/>
          </a:p>
        </p:txBody>
      </p:sp>
      <p:sp>
        <p:nvSpPr>
          <p:cNvPr id="3" name="Content Placeholder 2"/>
          <p:cNvSpPr>
            <a:spLocks noGrp="1"/>
          </p:cNvSpPr>
          <p:nvPr>
            <p:ph idx="1"/>
          </p:nvPr>
        </p:nvSpPr>
        <p:spPr/>
        <p:txBody>
          <a:bodyPr>
            <a:normAutofit/>
          </a:bodyPr>
          <a:lstStyle/>
          <a:p>
            <a:r>
              <a:rPr lang="en-US" dirty="0" smtClean="0"/>
              <a:t>Automating Data Collection (content scraping)</a:t>
            </a:r>
          </a:p>
          <a:p>
            <a:r>
              <a:rPr lang="en-US" dirty="0" smtClean="0"/>
              <a:t>Modeling Media Coverage As a Baseline Assessment </a:t>
            </a:r>
          </a:p>
          <a:p>
            <a:r>
              <a:rPr lang="en-US" dirty="0" smtClean="0"/>
              <a:t>Reproducibility (Raw data is saved for further analysis)</a:t>
            </a:r>
          </a:p>
          <a:p>
            <a:r>
              <a:rPr lang="en-US" dirty="0" smtClean="0"/>
              <a:t>Reusable tools/ code</a:t>
            </a:r>
          </a:p>
          <a:p>
            <a:r>
              <a:rPr lang="en-US" dirty="0" smtClean="0"/>
              <a:t>More objective?</a:t>
            </a:r>
          </a:p>
          <a:p>
            <a:pPr marL="457200" lvl="1" indent="0">
              <a:buNone/>
            </a:pPr>
            <a:r>
              <a:rPr lang="en-US" dirty="0" smtClean="0"/>
              <a:t> </a:t>
            </a:r>
          </a:p>
          <a:p>
            <a:pPr marL="0" indent="0">
              <a:buNone/>
            </a:pPr>
            <a:r>
              <a:rPr lang="en-US" dirty="0" smtClean="0"/>
              <a:t> </a:t>
            </a:r>
          </a:p>
          <a:p>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5400" y="3733800"/>
            <a:ext cx="2590800" cy="2590800"/>
          </a:xfrm>
          <a:prstGeom prst="rect">
            <a:avLst/>
          </a:prstGeom>
        </p:spPr>
      </p:pic>
    </p:spTree>
    <p:extLst>
      <p:ext uri="{BB962C8B-B14F-4D97-AF65-F5344CB8AC3E}">
        <p14:creationId xmlns:p14="http://schemas.microsoft.com/office/powerpoint/2010/main" val="131526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Questions</a:t>
            </a:r>
            <a:endParaRPr lang="en-US" dirty="0"/>
          </a:p>
        </p:txBody>
      </p:sp>
      <p:sp>
        <p:nvSpPr>
          <p:cNvPr id="3" name="Content Placeholder 2"/>
          <p:cNvSpPr>
            <a:spLocks noGrp="1"/>
          </p:cNvSpPr>
          <p:nvPr>
            <p:ph idx="1"/>
          </p:nvPr>
        </p:nvSpPr>
        <p:spPr/>
        <p:txBody>
          <a:bodyPr>
            <a:normAutofit/>
          </a:bodyPr>
          <a:lstStyle/>
          <a:p>
            <a:r>
              <a:rPr lang="en-US" dirty="0"/>
              <a:t>Do local media outlets in Liberia adequately provide media coverage of the entire country?</a:t>
            </a:r>
          </a:p>
          <a:p>
            <a:r>
              <a:rPr lang="en-US" dirty="0"/>
              <a:t>What are the predictors of media coverage in Liberia?</a:t>
            </a:r>
          </a:p>
          <a:p>
            <a:endParaRPr lang="en-US" dirty="0" smtClean="0"/>
          </a:p>
          <a:p>
            <a:r>
              <a:rPr lang="en-US" dirty="0" smtClean="0"/>
              <a:t>Test Case</a:t>
            </a:r>
          </a:p>
          <a:p>
            <a:pPr lvl="1"/>
            <a:r>
              <a:rPr lang="en-US" dirty="0"/>
              <a:t>How did local media outlets in Liberia cover events before, during and after the Ebola crisis</a:t>
            </a:r>
            <a:r>
              <a:rPr lang="en-US" dirty="0" smtClean="0"/>
              <a:t>?</a:t>
            </a:r>
          </a:p>
          <a:p>
            <a:pPr lvl="1"/>
            <a:r>
              <a:rPr lang="en-US" dirty="0"/>
              <a:t>Was media coverage representative of the geographical scope and extent of the Ebola outbreak?</a:t>
            </a:r>
          </a:p>
          <a:p>
            <a:pPr marL="457200" lvl="1" indent="0">
              <a:buNone/>
            </a:pPr>
            <a:endParaRPr lang="en-US" dirty="0"/>
          </a:p>
          <a:p>
            <a:endParaRPr lang="en-US" dirty="0"/>
          </a:p>
        </p:txBody>
      </p:sp>
    </p:spTree>
    <p:extLst>
      <p:ext uri="{BB962C8B-B14F-4D97-AF65-F5344CB8AC3E}">
        <p14:creationId xmlns:p14="http://schemas.microsoft.com/office/powerpoint/2010/main" val="32769121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Famous Images from the Ebola Outbreak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447800"/>
            <a:ext cx="4708722" cy="3124200"/>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1400" y="4343400"/>
            <a:ext cx="4648200" cy="2324100"/>
          </a:xfrm>
          <a:prstGeom prst="rect">
            <a:avLst/>
          </a:prstGeom>
        </p:spPr>
      </p:pic>
    </p:spTree>
    <p:extLst>
      <p:ext uri="{BB962C8B-B14F-4D97-AF65-F5344CB8AC3E}">
        <p14:creationId xmlns:p14="http://schemas.microsoft.com/office/powerpoint/2010/main" val="37382812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US" dirty="0"/>
          </a:p>
        </p:txBody>
      </p:sp>
      <p:sp>
        <p:nvSpPr>
          <p:cNvPr id="3" name="Content Placeholder 2"/>
          <p:cNvSpPr>
            <a:spLocks noGrp="1"/>
          </p:cNvSpPr>
          <p:nvPr>
            <p:ph idx="1"/>
          </p:nvPr>
        </p:nvSpPr>
        <p:spPr/>
        <p:txBody>
          <a:bodyPr/>
          <a:lstStyle/>
          <a:p>
            <a:pPr marL="114300" indent="0">
              <a:buNone/>
            </a:pPr>
            <a:r>
              <a:rPr lang="en-US" dirty="0"/>
              <a:t>I hypothesize that timely and accurate media coverage of significant events in Liberia is determined by population density, availability (and functionality) of telecommunications infrastructure, levels of literacy, and ethnic and linguistic divisions.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3211456"/>
            <a:ext cx="3657600" cy="3031110"/>
          </a:xfrm>
          <a:prstGeom prst="rect">
            <a:avLst/>
          </a:prstGeom>
        </p:spPr>
      </p:pic>
      <p:sp>
        <p:nvSpPr>
          <p:cNvPr id="5" name="TextBox 4"/>
          <p:cNvSpPr txBox="1"/>
          <p:nvPr/>
        </p:nvSpPr>
        <p:spPr>
          <a:xfrm>
            <a:off x="990600" y="6242566"/>
            <a:ext cx="5867400" cy="369332"/>
          </a:xfrm>
          <a:prstGeom prst="rect">
            <a:avLst/>
          </a:prstGeom>
          <a:noFill/>
        </p:spPr>
        <p:txBody>
          <a:bodyPr wrap="square" rtlCol="0">
            <a:spAutoFit/>
          </a:bodyPr>
          <a:lstStyle/>
          <a:p>
            <a:r>
              <a:rPr lang="en-US" dirty="0" smtClean="0"/>
              <a:t>Source: http://ebolainliberia.org/</a:t>
            </a:r>
            <a:endParaRPr lang="en-US" dirty="0"/>
          </a:p>
        </p:txBody>
      </p:sp>
    </p:spTree>
    <p:extLst>
      <p:ext uri="{BB962C8B-B14F-4D97-AF65-F5344CB8AC3E}">
        <p14:creationId xmlns:p14="http://schemas.microsoft.com/office/powerpoint/2010/main" val="2393293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(Not Mine)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00200"/>
            <a:ext cx="7211432" cy="4096322"/>
          </a:xfrm>
        </p:spPr>
      </p:pic>
      <p:sp>
        <p:nvSpPr>
          <p:cNvPr id="5" name="TextBox 4"/>
          <p:cNvSpPr txBox="1"/>
          <p:nvPr/>
        </p:nvSpPr>
        <p:spPr>
          <a:xfrm>
            <a:off x="2209800" y="6057900"/>
            <a:ext cx="5486400" cy="369332"/>
          </a:xfrm>
          <a:prstGeom prst="rect">
            <a:avLst/>
          </a:prstGeom>
          <a:noFill/>
        </p:spPr>
        <p:txBody>
          <a:bodyPr wrap="square" rtlCol="0">
            <a:spAutoFit/>
          </a:bodyPr>
          <a:lstStyle/>
          <a:p>
            <a:r>
              <a:rPr lang="en-US" dirty="0" smtClean="0"/>
              <a:t>Source: http://ebolainliberia.org/</a:t>
            </a:r>
            <a:endParaRPr lang="en-US" dirty="0"/>
          </a:p>
        </p:txBody>
      </p:sp>
    </p:spTree>
    <p:extLst>
      <p:ext uri="{BB962C8B-B14F-4D97-AF65-F5344CB8AC3E}">
        <p14:creationId xmlns:p14="http://schemas.microsoft.com/office/powerpoint/2010/main" val="1811494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Collection Plan </a:t>
            </a:r>
          </a:p>
        </p:txBody>
      </p:sp>
      <p:sp>
        <p:nvSpPr>
          <p:cNvPr id="3" name="Content Placeholder 2"/>
          <p:cNvSpPr>
            <a:spLocks noGrp="1"/>
          </p:cNvSpPr>
          <p:nvPr>
            <p:ph idx="1"/>
          </p:nvPr>
        </p:nvSpPr>
        <p:spPr/>
        <p:txBody>
          <a:bodyPr>
            <a:normAutofit/>
          </a:bodyPr>
          <a:lstStyle/>
          <a:p>
            <a:r>
              <a:rPr lang="en-US" dirty="0"/>
              <a:t>Scrape all the online media content “stories” from 9 local media outlets. </a:t>
            </a:r>
            <a:endParaRPr lang="en-US" dirty="0" smtClean="0"/>
          </a:p>
          <a:p>
            <a:r>
              <a:rPr lang="en-US" dirty="0" smtClean="0"/>
              <a:t>Demographic </a:t>
            </a:r>
            <a:r>
              <a:rPr lang="en-US" dirty="0"/>
              <a:t>and Health </a:t>
            </a:r>
            <a:r>
              <a:rPr lang="en-US" dirty="0" smtClean="0"/>
              <a:t>Survey Data</a:t>
            </a:r>
          </a:p>
          <a:p>
            <a:pPr lvl="1"/>
            <a:r>
              <a:rPr lang="en-US" dirty="0" smtClean="0"/>
              <a:t>Accurate </a:t>
            </a:r>
            <a:r>
              <a:rPr lang="en-US" dirty="0"/>
              <a:t>and representative data on population, health, HIV, and </a:t>
            </a:r>
            <a:r>
              <a:rPr lang="en-US" dirty="0" smtClean="0"/>
              <a:t>nutrition</a:t>
            </a:r>
          </a:p>
          <a:p>
            <a:pPr lvl="1"/>
            <a:r>
              <a:rPr lang="en-US" dirty="0" smtClean="0"/>
              <a:t>Fairly Tidy </a:t>
            </a:r>
            <a:r>
              <a:rPr lang="en-US" b="1" dirty="0" smtClean="0"/>
              <a:t> </a:t>
            </a:r>
            <a:endParaRPr lang="en-US" b="1" dirty="0"/>
          </a:p>
          <a:p>
            <a:r>
              <a:rPr lang="en-US" dirty="0"/>
              <a:t>Ebola Time Series by Region Data from </a:t>
            </a:r>
            <a:r>
              <a:rPr lang="en-US" dirty="0" smtClean="0"/>
              <a:t>HDX</a:t>
            </a:r>
          </a:p>
          <a:p>
            <a:pPr lvl="1"/>
            <a:r>
              <a:rPr lang="en-US" dirty="0"/>
              <a:t>Humanitarian Data Exchange (HDX</a:t>
            </a:r>
            <a:r>
              <a:rPr lang="en-US" dirty="0" smtClean="0"/>
              <a:t>)</a:t>
            </a:r>
          </a:p>
          <a:p>
            <a:pPr lvl="1"/>
            <a:r>
              <a:rPr lang="en-US" dirty="0" smtClean="0"/>
              <a:t>Fairly Tidy  </a:t>
            </a:r>
            <a:endParaRPr lang="en-US" dirty="0"/>
          </a:p>
          <a:p>
            <a:pPr marL="0" indent="0">
              <a:buNone/>
            </a:pPr>
            <a:endParaRPr lang="en-US" dirty="0"/>
          </a:p>
        </p:txBody>
      </p:sp>
    </p:spTree>
    <p:extLst>
      <p:ext uri="{BB962C8B-B14F-4D97-AF65-F5344CB8AC3E}">
        <p14:creationId xmlns:p14="http://schemas.microsoft.com/office/powerpoint/2010/main" val="41031508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Media Content </a:t>
            </a:r>
            <a:r>
              <a:rPr lang="en-US" dirty="0" smtClean="0"/>
              <a:t>Tasks</a:t>
            </a:r>
            <a:endParaRPr lang="en-US" dirty="0"/>
          </a:p>
        </p:txBody>
      </p:sp>
      <p:sp>
        <p:nvSpPr>
          <p:cNvPr id="3" name="Content Placeholder 2"/>
          <p:cNvSpPr>
            <a:spLocks noGrp="1"/>
          </p:cNvSpPr>
          <p:nvPr>
            <p:ph idx="1"/>
          </p:nvPr>
        </p:nvSpPr>
        <p:spPr/>
        <p:txBody>
          <a:bodyPr>
            <a:normAutofit lnSpcReduction="10000"/>
          </a:bodyPr>
          <a:lstStyle/>
          <a:p>
            <a:r>
              <a:rPr lang="en-US" dirty="0" smtClean="0"/>
              <a:t>Build Scraper (Nearly Done)</a:t>
            </a:r>
          </a:p>
          <a:p>
            <a:r>
              <a:rPr lang="en-US" dirty="0"/>
              <a:t>Data Extraction and </a:t>
            </a:r>
            <a:r>
              <a:rPr lang="en-US" dirty="0" smtClean="0"/>
              <a:t>Cleaning (Nearly Done)</a:t>
            </a:r>
            <a:endParaRPr lang="en-US" dirty="0"/>
          </a:p>
          <a:p>
            <a:pPr lvl="1"/>
            <a:r>
              <a:rPr lang="en-US" i="1" dirty="0" smtClean="0"/>
              <a:t>Title</a:t>
            </a:r>
            <a:endParaRPr lang="en-US" dirty="0"/>
          </a:p>
          <a:p>
            <a:pPr lvl="1"/>
            <a:r>
              <a:rPr lang="en-US" i="1" dirty="0" smtClean="0"/>
              <a:t>Post </a:t>
            </a:r>
            <a:r>
              <a:rPr lang="en-US" i="1" dirty="0"/>
              <a:t>Date</a:t>
            </a:r>
            <a:endParaRPr lang="en-US" dirty="0"/>
          </a:p>
          <a:p>
            <a:pPr lvl="1"/>
            <a:r>
              <a:rPr lang="en-US" i="1" dirty="0" smtClean="0"/>
              <a:t>Author</a:t>
            </a:r>
            <a:endParaRPr lang="en-US" dirty="0"/>
          </a:p>
          <a:p>
            <a:pPr lvl="1"/>
            <a:r>
              <a:rPr lang="en-US" i="1" dirty="0" smtClean="0"/>
              <a:t>Story </a:t>
            </a:r>
            <a:r>
              <a:rPr lang="en-US" i="1" dirty="0"/>
              <a:t>Lead (First ~4 sentences) </a:t>
            </a:r>
            <a:endParaRPr lang="en-US" dirty="0"/>
          </a:p>
          <a:p>
            <a:pPr lvl="1"/>
            <a:r>
              <a:rPr lang="en-US" i="1" dirty="0" smtClean="0"/>
              <a:t>Entire Story</a:t>
            </a:r>
          </a:p>
          <a:p>
            <a:r>
              <a:rPr lang="en-US" dirty="0"/>
              <a:t>Feature </a:t>
            </a:r>
            <a:r>
              <a:rPr lang="en-US" dirty="0" smtClean="0"/>
              <a:t>Extraction (Partially done)</a:t>
            </a:r>
            <a:endParaRPr lang="en-US" dirty="0"/>
          </a:p>
          <a:p>
            <a:pPr lvl="1"/>
            <a:r>
              <a:rPr lang="en-US" i="1" dirty="0" smtClean="0"/>
              <a:t>Named </a:t>
            </a:r>
            <a:r>
              <a:rPr lang="en-US" i="1" dirty="0"/>
              <a:t>Entity Recognition (Names, Locations, Organizations, </a:t>
            </a:r>
            <a:r>
              <a:rPr lang="en-US" i="1" dirty="0" err="1"/>
              <a:t>etc</a:t>
            </a:r>
            <a:r>
              <a:rPr lang="en-US" i="1" dirty="0"/>
              <a:t>)</a:t>
            </a:r>
            <a:endParaRPr lang="en-US" dirty="0"/>
          </a:p>
          <a:p>
            <a:pPr lvl="1"/>
            <a:r>
              <a:rPr lang="en-US" i="1" dirty="0" smtClean="0"/>
              <a:t>Story </a:t>
            </a:r>
            <a:r>
              <a:rPr lang="en-US" i="1" dirty="0"/>
              <a:t>Category</a:t>
            </a:r>
            <a:endParaRPr lang="en-US" dirty="0"/>
          </a:p>
          <a:p>
            <a:pPr lvl="1"/>
            <a:r>
              <a:rPr lang="en-US" i="1" dirty="0" smtClean="0"/>
              <a:t>Keywords</a:t>
            </a:r>
            <a:endParaRPr lang="en-US" dirty="0"/>
          </a:p>
          <a:p>
            <a:pPr lvl="1"/>
            <a:r>
              <a:rPr lang="en-US" i="1" dirty="0" smtClean="0"/>
              <a:t>Sentiment</a:t>
            </a:r>
            <a:endParaRPr lang="en-US" dirty="0"/>
          </a:p>
          <a:p>
            <a:pPr lvl="1"/>
            <a:r>
              <a:rPr lang="en-US" i="1" dirty="0" smtClean="0"/>
              <a:t>LDA</a:t>
            </a:r>
            <a:endParaRPr lang="en-US" dirty="0"/>
          </a:p>
          <a:p>
            <a:pPr lvl="1"/>
            <a:endParaRPr lang="en-US" dirty="0"/>
          </a:p>
          <a:p>
            <a:pPr lvl="1"/>
            <a:endParaRPr lang="en-US" dirty="0"/>
          </a:p>
        </p:txBody>
      </p:sp>
    </p:spTree>
    <p:extLst>
      <p:ext uri="{BB962C8B-B14F-4D97-AF65-F5344CB8AC3E}">
        <p14:creationId xmlns:p14="http://schemas.microsoft.com/office/powerpoint/2010/main" val="41031508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61</TotalTime>
  <Words>466</Words>
  <Application>Microsoft Office PowerPoint</Application>
  <PresentationFormat>On-screen Show (4:3)</PresentationFormat>
  <Paragraphs>73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Adjacency</vt:lpstr>
      <vt:lpstr>Liberia Media Analysis</vt:lpstr>
      <vt:lpstr>Problem</vt:lpstr>
      <vt:lpstr>A Better Way?</vt:lpstr>
      <vt:lpstr>Research Questions</vt:lpstr>
      <vt:lpstr>Famous Images from the Ebola Outbreak</vt:lpstr>
      <vt:lpstr>Hypothesis</vt:lpstr>
      <vt:lpstr>Visualization (Not Mine)</vt:lpstr>
      <vt:lpstr>Data Collection Plan </vt:lpstr>
      <vt:lpstr>Media Content Tasks</vt:lpstr>
      <vt:lpstr>Modeling Plan</vt:lpstr>
      <vt:lpstr>Modeling Test Cases</vt:lpstr>
      <vt:lpstr>Project Status</vt:lpstr>
    </vt:vector>
  </TitlesOfParts>
  <Company>IREX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Liberia Media Analysis</dc:title>
  <dc:creator>Nathan Danielsen</dc:creator>
  <cp:lastModifiedBy>Nathan Danielsen</cp:lastModifiedBy>
  <cp:revision>8</cp:revision>
  <dcterms:created xsi:type="dcterms:W3CDTF">2015-04-27T20:35:22Z</dcterms:created>
  <dcterms:modified xsi:type="dcterms:W3CDTF">2015-04-27T21:36:32Z</dcterms:modified>
</cp:coreProperties>
</file>