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C95E792-D3EC-4363-B54D-A8E42B92A9D8}">
  <a:tblStyle styleId="{DC95E792-D3EC-4363-B54D-A8E42B92A9D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504" y="14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814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6/3/2015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ianobserver.com/node/1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liberianobserver.com/node/1501" TargetMode="External"/><Relationship Id="rId4" Type="http://schemas.openxmlformats.org/officeDocument/2006/relationships/hyperlink" Target="http://www.liberianobserver.com/node/1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Liberia Media Analysis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 Nathan Danielsen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 Extraction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Using Pandas and NLTK, several features were extracted for analysis.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Data Dictionary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Lead </a:t>
            </a:r>
            <a:r>
              <a:rPr lang="en" sz="1400" dirty="0"/>
              <a:t>– First four sentences that normally represent a concise summary of story.	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ebola_title – 1 if 'ebola' or 'ebv' in title, 0 if not	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ebola_lead </a:t>
            </a:r>
            <a:r>
              <a:rPr lang="en" sz="1400" dirty="0" smtClean="0"/>
              <a:t>-- </a:t>
            </a:r>
            <a:r>
              <a:rPr lang="en" sz="1400" dirty="0"/>
              <a:t>1 if 'ebola' or 'ebv' in lead, 0 if not		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ebola_content -- </a:t>
            </a:r>
            <a:r>
              <a:rPr lang="en" sz="1400" dirty="0"/>
              <a:t>1 if 'ebola' or 'ebv' in lead, 0 if not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location_title – List of counties or county capitals referenced.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location_lead – List of counties or county capitals referenced.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location_content – List of counties or county capitals referenced.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I still need to pull out the dummy variables to tag each row with 1 or 0 if it contains the geographic location</a:t>
            </a:r>
            <a:r>
              <a:rPr lang="en" sz="1400" dirty="0" smtClean="0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/>
              <a:t>T</a:t>
            </a:r>
            <a:r>
              <a:rPr lang="en" sz="1400" dirty="0" smtClean="0"/>
              <a:t>ip to share: check out NLTK ngrams for selecting groups of words.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 Extraction (cont)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/>
              <a:t>Initial Results</a:t>
            </a:r>
            <a:endParaRPr lang="en" sz="1400" b="1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Ebola in title: 	</a:t>
            </a:r>
            <a:r>
              <a:rPr lang="en" sz="1400" dirty="0"/>
              <a:t>	</a:t>
            </a:r>
            <a:r>
              <a:rPr lang="en" sz="1400" dirty="0" smtClean="0"/>
              <a:t>458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Ebola in lead: 		</a:t>
            </a:r>
            <a:r>
              <a:rPr lang="en" sz="1400" dirty="0" smtClean="0"/>
              <a:t>908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Ebola in main content: 		1,229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Location Data: 		</a:t>
            </a:r>
            <a:r>
              <a:rPr lang="en" sz="1400" dirty="0" smtClean="0"/>
              <a:t>Need </a:t>
            </a:r>
            <a:r>
              <a:rPr lang="en" sz="1400" dirty="0"/>
              <a:t>to make dummy variables.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Initial Findings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Ebola is definitely </a:t>
            </a:r>
            <a:r>
              <a:rPr lang="en" sz="1400" dirty="0" smtClean="0"/>
              <a:t>in a topic in </a:t>
            </a:r>
            <a:r>
              <a:rPr lang="en" sz="1400" dirty="0"/>
              <a:t>news </a:t>
            </a:r>
            <a:r>
              <a:rPr lang="en" sz="1400" dirty="0" smtClean="0"/>
              <a:t>articles.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/>
              <a:t>F</a:t>
            </a:r>
            <a:r>
              <a:rPr lang="en" sz="1400" dirty="0" smtClean="0"/>
              <a:t>rom </a:t>
            </a:r>
            <a:r>
              <a:rPr lang="en" sz="1400" dirty="0"/>
              <a:t>my initial, terrible visualizations the coverage peak corresponded with the virus outbreak</a:t>
            </a:r>
            <a:r>
              <a:rPr lang="en" sz="1400" dirty="0" smtClean="0"/>
              <a:t>. 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Modeling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Next </a:t>
            </a:r>
            <a:r>
              <a:rPr lang="en" sz="1400" b="1" dirty="0" smtClean="0"/>
              <a:t>Steps: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Tx/>
              <a:buChar char="-"/>
            </a:pPr>
            <a:r>
              <a:rPr lang="en" sz="1400" dirty="0" smtClean="0"/>
              <a:t>&gt; Compare infection </a:t>
            </a:r>
            <a:r>
              <a:rPr lang="en" sz="1400" dirty="0"/>
              <a:t>rates by </a:t>
            </a:r>
            <a:r>
              <a:rPr lang="en" sz="1400" dirty="0" smtClean="0"/>
              <a:t>county </a:t>
            </a:r>
            <a:r>
              <a:rPr lang="en" sz="1400" dirty="0"/>
              <a:t>with ebola news coverage by county. </a:t>
            </a:r>
            <a:endParaRPr lang="en" sz="14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Tx/>
              <a:buChar char="-"/>
            </a:pPr>
            <a:r>
              <a:rPr lang="en" sz="1400" dirty="0" smtClean="0"/>
              <a:t>&gt; Compare ratio of ebola stories per county population to  infections per county population.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Tx/>
              <a:buChar char="-"/>
            </a:pPr>
            <a:r>
              <a:rPr lang="en" sz="1400" dirty="0" smtClean="0"/>
              <a:t>&gt; Add other variables such as GDP per capita,  literacy rates, etc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Tx/>
              <a:buChar char="-"/>
            </a:pPr>
            <a:r>
              <a:rPr lang="en" sz="1400" dirty="0" smtClean="0"/>
              <a:t>&gt; Is there a linear model?</a:t>
            </a:r>
            <a:endParaRPr lang="en" sz="14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Tx/>
              <a:buChar char="-"/>
            </a:pPr>
            <a:r>
              <a:rPr lang="en" sz="1400" dirty="0" smtClean="0"/>
              <a:t>&gt;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Tx/>
              <a:buChar char="-"/>
            </a:pPr>
            <a:r>
              <a:rPr lang="en" sz="1400" dirty="0" smtClean="0"/>
              <a:t>&gt; Profit!?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Particular Challenges - Visualization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I found it incredibly hard to find resources to do pandas time series visualizations.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I wished to contrast weekly number of 'ebola' stories per calendar week with 'ebola' stories per region in a time-series plot and contrast that with infections per week per region.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As I evaluated each media content site for scraping, I could have easily built the scraper. 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Building a model for database engine took too much time. Considering the small size of the data, Pandas was a much better fit for data processing and analysis. But I'm glad that I thought deeply about the data types to extract.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Writing unit tests for each section of the project would have made debugging much easier, but as this was a learning project, I didn't know which tests to write or how to test capability.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As is often said, data science is mostly about data cleaning. In this project, it took me approximately 90% of the time to collect and clean the data. I'm still rushing to analyze it.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I need to work through the NLTK book and get a better understanding of some of it's amazing tools that would save me time.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Life gets in the way of being a weekend data science warrior. Also moving to a new apartment ate up a lot of my time.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Applications and Next Steps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Potential to Scale Up to 'Bigger' Data Models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Raw web pages could be stored to a cloud database -- easier to access and categorize them.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Refactor and collect data for another target country, my code is fairly generalized.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Write a better scraper that re-requests 3 times to a site if a non-200 is received.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Real-time scheduled data collection and processing using a web service like AWS.</a:t>
            </a:r>
          </a:p>
          <a:p>
            <a:pPr lvl="0" rtl="0">
              <a:spcBef>
                <a:spcPts val="0"/>
              </a:spcBef>
              <a:buNone/>
            </a:pPr>
            <a:endParaRPr sz="1400"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Business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This data product would be adapted to assess the impact of my organizations interventions on media content producers and even journalists/authors. Furthermore, it would be tailored to identify trends in civil society and potentially used to identify propaganda campaigns.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Research and Hypothesis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Does the level of development and demography of a location in Liberia (county, municipality and lower levels like village) affected the quantity and quality of media coverage (local, national and international</a:t>
            </a:r>
            <a:r>
              <a:rPr lang="en" sz="1400" dirty="0" smtClean="0">
                <a:solidFill>
                  <a:srgbClr val="333333"/>
                </a:solidFill>
              </a:rPr>
              <a:t>)?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I</a:t>
            </a:r>
            <a:r>
              <a:rPr lang="en" sz="1400" dirty="0">
                <a:solidFill>
                  <a:srgbClr val="333333"/>
                </a:solidFill>
              </a:rPr>
              <a:t> hypothesize that timely and accurate media coverage of significant events in Liberia is determined </a:t>
            </a:r>
            <a:r>
              <a:rPr lang="en" sz="1400" dirty="0" smtClean="0">
                <a:solidFill>
                  <a:srgbClr val="333333"/>
                </a:solidFill>
              </a:rPr>
              <a:t>by population </a:t>
            </a:r>
            <a:r>
              <a:rPr lang="en" sz="1400" dirty="0">
                <a:solidFill>
                  <a:srgbClr val="333333"/>
                </a:solidFill>
              </a:rPr>
              <a:t>density but also by the availability (and functionality) of telecommunications infrastructure </a:t>
            </a:r>
            <a:r>
              <a:rPr lang="en" sz="1400" dirty="0" smtClean="0">
                <a:solidFill>
                  <a:srgbClr val="333333"/>
                </a:solidFill>
              </a:rPr>
              <a:t>andlocalized </a:t>
            </a:r>
            <a:r>
              <a:rPr lang="en" sz="1400" dirty="0">
                <a:solidFill>
                  <a:srgbClr val="333333"/>
                </a:solidFill>
              </a:rPr>
              <a:t>political centers of gravity and governance. Furthermore I hypothesize that there is a significant politicization of media by political parties which is likely fueled by ethnic and linguistic divisions.</a:t>
            </a:r>
            <a:r>
              <a:rPr lang="en" sz="1400" dirty="0"/>
              <a:t>	 	</a:t>
            </a:r>
          </a:p>
          <a:p>
            <a:pPr lvl="0" rtl="0">
              <a:lnSpc>
                <a:spcPct val="143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333333"/>
                </a:solidFill>
              </a:rPr>
              <a:t>Plan to Test</a:t>
            </a:r>
            <a:br>
              <a:rPr lang="en" sz="1400" b="1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Since the quantity of Ebola media coverage has been extensive, I hope to test my hypothesis by contrasting Ebola media coverage content with geographical, demographic, other development indicators.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Sneak Preview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 ran out of time, but getting close… Data cleaning is a lot of work.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026" name="Picture 2" descr="http://funnyand.com/wp-content/uploads/2013/12/busy-br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0446"/>
            <a:ext cx="185057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of Data Product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	 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Python with SQL database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Each segment to be able to operate independently of each others.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Segments operate in an asynchronous environment – ie independent but collaborative workers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Data Segments - ingestion, cleaning, feature extraction, analysis and visualization.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2050" name="Picture 2" descr="https://silvrback.s3.amazonaws.com/uploads/b725299e-e264-4a96-9fbe-8a135e5cefd2/dsp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62350"/>
            <a:ext cx="75247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Collection (Scraping)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04800" y="971550"/>
            <a:ext cx="8229600" cy="3954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Built a basic scraper to iterate through 9 Liberia online news content sites. These sites allowed a numeric post-fix to a url to easily allow iterate through content available.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Example: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http://www.liberianobserver.com/node/</a:t>
            </a:r>
            <a:r>
              <a:rPr lang="en" sz="1400" b="1" u="sng" dirty="0">
                <a:solidFill>
                  <a:schemeClr val="hlink"/>
                </a:solidFill>
                <a:hlinkClick r:id="rId3"/>
              </a:rPr>
              <a:t>101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 dirty="0">
                <a:solidFill>
                  <a:schemeClr val="hlink"/>
                </a:solidFill>
                <a:hlinkClick r:id="rId4"/>
              </a:rPr>
              <a:t>http://www.liberianobserver.com/node/</a:t>
            </a:r>
            <a:r>
              <a:rPr lang="en" sz="1400" b="1" u="sng" dirty="0">
                <a:solidFill>
                  <a:schemeClr val="hlink"/>
                </a:solidFill>
                <a:hlinkClick r:id="rId4"/>
              </a:rPr>
              <a:t>102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1" u="sng" dirty="0">
              <a:solidFill>
                <a:schemeClr val="hlink"/>
              </a:solidFill>
              <a:hlinkClick r:id="rId5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Html data for all papers requested was saved to a txt document if the request response was a 200. The name for the file was the timestamp at time of request</a:t>
            </a:r>
            <a:r>
              <a:rPr lang="en" sz="1400" dirty="0" smtClean="0"/>
              <a:t>.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sz="1400" dirty="0" smtClean="0"/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sz="1400" b="1" dirty="0" smtClean="0"/>
              <a:t>R</a:t>
            </a:r>
            <a:r>
              <a:rPr lang="en" sz="1400" b="1" dirty="0" smtClean="0"/>
              <a:t>equest Period: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-US" sz="1400" dirty="0" smtClean="0"/>
              <a:t>2015-05-03 </a:t>
            </a:r>
            <a:r>
              <a:rPr lang="en-US" sz="1400" dirty="0"/>
              <a:t>12:33:16 </a:t>
            </a:r>
            <a:r>
              <a:rPr lang="en-US" sz="1400" dirty="0" smtClean="0"/>
              <a:t>to </a:t>
            </a:r>
            <a:r>
              <a:rPr lang="en-US" sz="1400" dirty="0"/>
              <a:t>2015-05-05 </a:t>
            </a:r>
            <a:r>
              <a:rPr lang="en-US" sz="1400" dirty="0" smtClean="0"/>
              <a:t>22:42:09 or </a:t>
            </a:r>
            <a:r>
              <a:rPr lang="en-US" sz="1400" b="1" dirty="0" smtClean="0"/>
              <a:t>~2.5 days</a:t>
            </a:r>
            <a:endParaRPr sz="14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52,995 </a:t>
            </a:r>
            <a:r>
              <a:rPr lang="en" sz="1400" dirty="0"/>
              <a:t>requests to the 9 websites were made over the course of about a week. All requests and selected information was logged to file to monitor the collection and for later analysis.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25,105 requests returned a 200 status code. 27,890 requests failed or produced a code other than 200.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Data Collection Results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464450"/>
            <a:ext cx="8229600" cy="6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*The GNN Liberia and the New Dawn in all cased returned 200 even in no article was available. For future note, I could develop a spam/ ham type model for identifying which pages to save. </a:t>
            </a:r>
            <a:br>
              <a:rPr lang="en" sz="1400" dirty="0"/>
            </a:br>
            <a:endParaRPr lang="en" sz="1400" dirty="0"/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graphicFrame>
        <p:nvGraphicFramePr>
          <p:cNvPr id="62" name="Shape 62"/>
          <p:cNvGraphicFramePr/>
          <p:nvPr>
            <p:extLst>
              <p:ext uri="{D42A27DB-BD31-4B8C-83A1-F6EECF244321}">
                <p14:modId xmlns:p14="http://schemas.microsoft.com/office/powerpoint/2010/main" val="1047211746"/>
              </p:ext>
            </p:extLst>
          </p:nvPr>
        </p:nvGraphicFramePr>
        <p:xfrm>
          <a:off x="2438400" y="971550"/>
          <a:ext cx="3848100" cy="3474510"/>
        </p:xfrm>
        <a:graphic>
          <a:graphicData uri="http://schemas.openxmlformats.org/drawingml/2006/table">
            <a:tbl>
              <a:tblPr>
                <a:noFill/>
                <a:tableStyleId>{DC95E792-D3EC-4363-B54D-A8E42B92A9D8}</a:tableStyleId>
              </a:tblPr>
              <a:tblGrid>
                <a:gridCol w="1924050"/>
                <a:gridCol w="1924050"/>
              </a:tblGrid>
              <a:tr h="34198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Daily Observer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4,524</a:t>
                      </a:r>
                    </a:p>
                  </a:txBody>
                  <a:tcPr marL="91425" marR="91425" marT="91425" marB="91425"/>
                </a:tc>
              </a:tr>
              <a:tr h="34198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Front Page Africa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4,359</a:t>
                      </a:r>
                    </a:p>
                  </a:txBody>
                  <a:tcPr marL="91425" marR="91425" marT="91425" marB="91425"/>
                </a:tc>
              </a:tr>
              <a:tr h="34198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GNN Liberia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1,749</a:t>
                      </a:r>
                    </a:p>
                  </a:txBody>
                  <a:tcPr marL="91425" marR="91425" marT="91425" marB="91425"/>
                </a:tc>
              </a:tr>
              <a:tr h="54718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GOL Ministry of Information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2,884</a:t>
                      </a:r>
                    </a:p>
                  </a:txBody>
                  <a:tcPr marL="91425" marR="91425" marT="91425" marB="91425"/>
                </a:tc>
              </a:tr>
              <a:tr h="34198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Post 1847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6,023</a:t>
                      </a:r>
                    </a:p>
                  </a:txBody>
                  <a:tcPr marL="91425" marR="91425" marT="91425" marB="91425"/>
                </a:tc>
              </a:tr>
              <a:tr h="34198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Analyst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304</a:t>
                      </a:r>
                    </a:p>
                  </a:txBody>
                  <a:tcPr marL="91425" marR="91425" marT="91425" marB="91425"/>
                </a:tc>
              </a:tr>
              <a:tr h="34198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New Dawn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5,262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074" name="Picture 2" descr="http://www.liberianobserver.com/sites/default/files/Observer_logo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0150"/>
            <a:ext cx="1890713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icatliberia.com/images/gol/logo/xlogo3.png.pagespeed.ic.zgzIFcuMy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2" y="2114550"/>
            <a:ext cx="1886934" cy="2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File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Data Dictionary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url_request - the website requested ie http://www.liberianobserver.com/node/101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url_status_code – The response from received website ie 200, 404,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header_len – Length of the header response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response_len – Length of the html code received (if received)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name – User defined name of publication / content site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time – Datetime stamp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message – User defined message ie 'Testing', 'Production', etc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*All header responses received from the sites where saved to a JSON file specific to each content site for future analysis.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3350"/>
            <a:ext cx="3305175" cy="146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 for Analysis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With mind to scale up to larger data, a data model and supporting database was designed during the cleaning and design process. Unicode was selected as the encoding with the eye for future multi-language requirements.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Sqlalchemy with SQLite was selected because of it's pythonic nature, ease of use on the local machine, and Sqlalchemy's ability to easily drop in another database such as postgres.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Data Model </a:t>
            </a:r>
            <a:r>
              <a:rPr lang="en" sz="1400" b="1" dirty="0" smtClean="0"/>
              <a:t>Dictionary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 smtClean="0"/>
              <a:t>	</a:t>
            </a:r>
            <a:r>
              <a:rPr lang="en" sz="1400" dirty="0" smtClean="0"/>
              <a:t>publication_name </a:t>
            </a:r>
            <a:r>
              <a:rPr lang="en" sz="1400" dirty="0"/>
              <a:t>– User Defined Name of Content </a:t>
            </a:r>
            <a:r>
              <a:rPr lang="en" sz="1400" dirty="0" smtClean="0"/>
              <a:t>Provider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</a:t>
            </a:r>
            <a:r>
              <a:rPr lang="en" sz="1400" dirty="0" smtClean="0"/>
              <a:t>true_url </a:t>
            </a:r>
            <a:r>
              <a:rPr lang="en" sz="1400" dirty="0"/>
              <a:t>- True published URL of </a:t>
            </a:r>
            <a:r>
              <a:rPr lang="en" sz="1400" dirty="0" smtClean="0"/>
              <a:t>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</a:t>
            </a:r>
            <a:r>
              <a:rPr lang="en" sz="1400" dirty="0" smtClean="0"/>
              <a:t>category </a:t>
            </a:r>
            <a:r>
              <a:rPr lang="en" sz="1400" dirty="0"/>
              <a:t>– Content Provider Defined Category of </a:t>
            </a:r>
            <a:r>
              <a:rPr lang="en" sz="1400" dirty="0" smtClean="0"/>
              <a:t>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</a:t>
            </a:r>
            <a:r>
              <a:rPr lang="en" sz="1400" dirty="0" smtClean="0"/>
              <a:t>title </a:t>
            </a:r>
            <a:r>
              <a:rPr lang="en" sz="1400" dirty="0"/>
              <a:t>– Title of Content </a:t>
            </a:r>
            <a:r>
              <a:rPr lang="en" sz="1400" dirty="0" smtClean="0"/>
              <a:t>Piece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</a:t>
            </a:r>
            <a:r>
              <a:rPr lang="en" sz="1400" dirty="0" smtClean="0"/>
              <a:t>datetime </a:t>
            </a:r>
            <a:r>
              <a:rPr lang="en" sz="1400" dirty="0"/>
              <a:t>– Date Content </a:t>
            </a:r>
            <a:r>
              <a:rPr lang="en" sz="1400" dirty="0" smtClean="0"/>
              <a:t>Published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	author </a:t>
            </a:r>
            <a:r>
              <a:rPr lang="en" sz="1400" dirty="0"/>
              <a:t>– Content Piece By line (None value where not </a:t>
            </a:r>
            <a:r>
              <a:rPr lang="en" sz="1400" dirty="0" smtClean="0"/>
              <a:t>identified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</a:t>
            </a:r>
            <a:r>
              <a:rPr lang="en" sz="1400" dirty="0" smtClean="0"/>
              <a:t>clean_content </a:t>
            </a:r>
            <a:r>
              <a:rPr lang="en" sz="1400" dirty="0"/>
              <a:t>– Main text content extracted from </a:t>
            </a:r>
            <a:r>
              <a:rPr lang="en" sz="1400" dirty="0" smtClean="0"/>
              <a:t>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</a:t>
            </a:r>
            <a:r>
              <a:rPr lang="en" sz="1400" dirty="0" smtClean="0"/>
              <a:t>image_url </a:t>
            </a:r>
            <a:r>
              <a:rPr lang="en" sz="1400" dirty="0"/>
              <a:t>– Lead image (None where no image published)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Extraction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Due to time constraints, only the Daily Observer's content extracted. </a:t>
            </a:r>
            <a:endParaRPr lang="en" sz="14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Beautifulsoup4 </a:t>
            </a:r>
            <a:r>
              <a:rPr lang="en" sz="1400" dirty="0"/>
              <a:t>used for cleaning. </a:t>
            </a:r>
            <a:endParaRPr lang="en" sz="14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Arrow </a:t>
            </a:r>
            <a:r>
              <a:rPr lang="en" sz="1400" dirty="0"/>
              <a:t>for converting publish date to python datetime objects.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Cleaned </a:t>
            </a:r>
            <a:r>
              <a:rPr lang="en" sz="1400" dirty="0"/>
              <a:t>data was saved to a pickle file format to preserve data-types.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Unique Results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True_urls - 4,524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category - 192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title - 4,489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datetime - 4,453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author - 439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clean_content - 4,293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dirty="0"/>
              <a:t>image_url - 3,383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*Many pieces of content lack author's attributed, images or content/ images. There are several editorials or cartoons that do not supply a 'By' attribute.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1072</Words>
  <Application>Microsoft Office PowerPoint</Application>
  <PresentationFormat>On-screen Show (16:9)</PresentationFormat>
  <Paragraphs>163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Liberia Media Analysis</vt:lpstr>
      <vt:lpstr>Research and Hypothesis</vt:lpstr>
      <vt:lpstr>Sneak Preview</vt:lpstr>
      <vt:lpstr>Design of Data Product</vt:lpstr>
      <vt:lpstr>Data Collection (Scraping)</vt:lpstr>
      <vt:lpstr>Data Collection Results</vt:lpstr>
      <vt:lpstr>Log File</vt:lpstr>
      <vt:lpstr>Data Model for Analysis</vt:lpstr>
      <vt:lpstr>Data Extraction</vt:lpstr>
      <vt:lpstr>Feature Extraction</vt:lpstr>
      <vt:lpstr>Feature Extraction (cont)</vt:lpstr>
      <vt:lpstr>Modeling </vt:lpstr>
      <vt:lpstr>Lessons Learned</vt:lpstr>
      <vt:lpstr>Applications and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Liberia Media Analysis</dc:title>
  <dc:creator>Nathan Danielsen</dc:creator>
  <cp:lastModifiedBy>Nathan Danielsen</cp:lastModifiedBy>
  <cp:revision>6</cp:revision>
  <dcterms:modified xsi:type="dcterms:W3CDTF">2015-06-03T22:19:31Z</dcterms:modified>
</cp:coreProperties>
</file>