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72" r:id="rId3"/>
    <p:sldId id="267" r:id="rId4"/>
    <p:sldId id="257" r:id="rId5"/>
    <p:sldId id="268" r:id="rId6"/>
    <p:sldId id="258" r:id="rId7"/>
    <p:sldId id="260" r:id="rId8"/>
    <p:sldId id="259" r:id="rId9"/>
    <p:sldId id="269" r:id="rId10"/>
    <p:sldId id="284" r:id="rId11"/>
    <p:sldId id="270" r:id="rId12"/>
    <p:sldId id="262" r:id="rId13"/>
    <p:sldId id="263" r:id="rId14"/>
    <p:sldId id="282" r:id="rId15"/>
    <p:sldId id="265" r:id="rId16"/>
    <p:sldId id="275" r:id="rId17"/>
    <p:sldId id="278" r:id="rId18"/>
    <p:sldId id="276" r:id="rId19"/>
    <p:sldId id="279" r:id="rId20"/>
    <p:sldId id="280" r:id="rId21"/>
    <p:sldId id="271" r:id="rId22"/>
    <p:sldId id="283" r:id="rId23"/>
    <p:sldId id="285" r:id="rId24"/>
    <p:sldId id="28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74591E-9AC2-45AD-9D82-BF22A5923A36}">
          <p14:sldIdLst>
            <p14:sldId id="272"/>
            <p14:sldId id="267"/>
            <p14:sldId id="257"/>
            <p14:sldId id="268"/>
            <p14:sldId id="258"/>
            <p14:sldId id="260"/>
            <p14:sldId id="259"/>
          </p14:sldIdLst>
        </p14:section>
        <p14:section name="无标题节" id="{4D2173F4-AF93-4E64-8710-8CA54863C691}">
          <p14:sldIdLst>
            <p14:sldId id="269"/>
            <p14:sldId id="284"/>
            <p14:sldId id="270"/>
            <p14:sldId id="262"/>
            <p14:sldId id="263"/>
            <p14:sldId id="282"/>
            <p14:sldId id="265"/>
            <p14:sldId id="275"/>
            <p14:sldId id="278"/>
            <p14:sldId id="276"/>
            <p14:sldId id="279"/>
            <p14:sldId id="280"/>
            <p14:sldId id="271"/>
            <p14:sldId id="283"/>
            <p14:sldId id="285"/>
            <p14:sldId id="28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Publications </a:t>
            </a:r>
            <a:endParaRPr lang="en-US" dirty="0"/>
          </a:p>
        </c:rich>
      </c:tx>
      <c:layout>
        <c:manualLayout>
          <c:xMode val="edge"/>
          <c:yMode val="edge"/>
          <c:x val="0.61950554084369203"/>
          <c:y val="5.937709259258350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A7-4222-A643-443497772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19456123312611"/>
          <c:y val="0.16964617690945299"/>
          <c:w val="0.25637851406233803"/>
          <c:h val="0.74739608221202003"/>
        </c:manualLayout>
      </c:layout>
      <c:overlay val="0"/>
      <c:txPr>
        <a:bodyPr/>
        <a:lstStyle/>
        <a:p>
          <a:pPr>
            <a:defRPr sz="12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Publications </a:t>
            </a:r>
            <a:endParaRPr lang="en-US" dirty="0"/>
          </a:p>
        </c:rich>
      </c:tx>
      <c:layout>
        <c:manualLayout>
          <c:xMode val="edge"/>
          <c:yMode val="edge"/>
          <c:x val="0.61950554084369203"/>
          <c:y val="5.937709259258350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A7-4222-A643-443497772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19456123312611"/>
          <c:y val="0.16964617690945299"/>
          <c:w val="0.25637851406233803"/>
          <c:h val="0.74739608221202003"/>
        </c:manualLayout>
      </c:layout>
      <c:overlay val="0"/>
      <c:txPr>
        <a:bodyPr/>
        <a:lstStyle/>
        <a:p>
          <a:pPr>
            <a:defRPr sz="12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B351-974A-40A5-8CE8-B0FB16B7223A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CE4A-B59D-45A4-AFD3-8BA1AA974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1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9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A VENIR</a:t>
            </a:r>
            <a:endParaRPr lang="fr-FR" dirty="0"/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1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CD63-6080-485A-A740-058F50462941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416088" y="6625786"/>
            <a:ext cx="627944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3F449-0816-4099-8A41-91A52791098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80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9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A VENIR</a:t>
            </a:r>
            <a:endParaRPr lang="fr-FR" dirty="0"/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70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9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A VENIR</a:t>
            </a:r>
            <a:endParaRPr lang="fr-FR" dirty="0"/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132363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68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132363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pic>
        <p:nvPicPr>
          <p:cNvPr id="2" name="Picture 1" descr="fond16-9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6" y="4796045"/>
            <a:ext cx="1604435" cy="41036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2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99448" y="731098"/>
            <a:ext cx="4570771" cy="91319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04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fond16-9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999450" y="814948"/>
            <a:ext cx="5158431" cy="91319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6" y="4801464"/>
            <a:ext cx="1604435" cy="41036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0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025989" y="1892875"/>
            <a:ext cx="7886700" cy="22077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sz="2667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pPr algn="ctr"/>
            <a:fld id="{854A34C9-9A4B-6445-85E1-F779B5E87362}" type="slidenum">
              <a:rPr lang="fr-FR" sz="933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93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9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pPr algn="ctr"/>
            <a:fld id="{854A34C9-9A4B-6445-85E1-F779B5E87362}" type="slidenum">
              <a:rPr lang="fr-FR" sz="933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93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Espace réservé du contenu 2"/>
          <p:cNvGraphicFramePr>
            <a:graphicFrameLocks/>
          </p:cNvGraphicFramePr>
          <p:nvPr userDrawn="1">
            <p:extLst/>
          </p:nvPr>
        </p:nvGraphicFramePr>
        <p:xfrm>
          <a:off x="2025989" y="1927396"/>
          <a:ext cx="7886700" cy="24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pPr algn="ctr"/>
            <a:fld id="{854A34C9-9A4B-6445-85E1-F779B5E87362}" type="slidenum">
              <a:rPr lang="fr-FR" sz="933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93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Espace réservé du contenu 1"/>
          <p:cNvGraphicFramePr>
            <a:graphicFrameLocks/>
          </p:cNvGraphicFramePr>
          <p:nvPr userDrawn="1">
            <p:extLst/>
          </p:nvPr>
        </p:nvGraphicFramePr>
        <p:xfrm>
          <a:off x="4017117" y="2126762"/>
          <a:ext cx="3794368" cy="272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88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pPr algn="ctr"/>
            <a:fld id="{854A34C9-9A4B-6445-85E1-F779B5E87362}" type="slidenum">
              <a:rPr lang="fr-FR" sz="933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93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9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A VENIR</a:t>
            </a:r>
            <a:endParaRPr lang="fr-FR" dirty="0"/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50276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953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132363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pic>
        <p:nvPicPr>
          <p:cNvPr id="2" name="Picture 1" descr="fond16-9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269973" y="2307229"/>
            <a:ext cx="4765976" cy="5651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2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13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59"/>
            <a:ext cx="6848148" cy="235898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0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933" b="1" dirty="0" smtClean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933" dirty="0" smtClean="0">
                <a:solidFill>
                  <a:schemeClr val="tx1"/>
                </a:solidFill>
                <a:latin typeface="Calibri"/>
                <a:cs typeface="Calibri"/>
              </a:rPr>
              <a:t>: XXXXXXXXXXX</a:t>
            </a:r>
            <a:endParaRPr lang="fr-FR" sz="933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69973" y="3140287"/>
            <a:ext cx="4714240" cy="379656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1867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1867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XXXXXX 2019</a:t>
            </a:r>
            <a:endParaRPr lang="fr-FR" dirty="0"/>
          </a:p>
        </p:txBody>
      </p:sp>
      <p:pic>
        <p:nvPicPr>
          <p:cNvPr id="19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933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fond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pic>
        <p:nvPicPr>
          <p:cNvPr id="16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1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87"/>
            <a:ext cx="6572852" cy="584775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099"/>
            <a:ext cx="2942009" cy="27699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LUNDI 18 MARS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2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50276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fr-FR" dirty="0"/>
          </a:p>
        </p:txBody>
      </p:sp>
      <p:pic>
        <p:nvPicPr>
          <p:cNvPr id="2" name="Picture 1" descr="fond16-9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6" y="4796045"/>
            <a:ext cx="1604435" cy="41036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2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99448" y="731098"/>
            <a:ext cx="4570771" cy="50276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fond16-9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999450" y="814948"/>
            <a:ext cx="5158431" cy="50276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fr-FR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6" y="4801464"/>
            <a:ext cx="1604435" cy="41036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2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025989" y="1892875"/>
            <a:ext cx="7886700" cy="22077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sz="2667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fld id="{2703F449-0816-4099-8A41-91A52791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fld id="{2703F449-0816-4099-8A41-91A527910988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7" name="Espace réservé du conten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30950"/>
              </p:ext>
            </p:extLst>
          </p:nvPr>
        </p:nvGraphicFramePr>
        <p:xfrm>
          <a:off x="2025989" y="1927396"/>
          <a:ext cx="7886700" cy="24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fld id="{2703F449-0816-4099-8A41-91A527910988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6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996372"/>
              </p:ext>
            </p:extLst>
          </p:nvPr>
        </p:nvGraphicFramePr>
        <p:xfrm>
          <a:off x="4017117" y="2126762"/>
          <a:ext cx="3794368" cy="272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25988" y="1067647"/>
            <a:ext cx="7924376" cy="502766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Texte simple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76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107440" y="185304"/>
            <a:ext cx="8229600" cy="40093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CLICK TO EDIT MASTER TITLE STYLE</a:t>
            </a:r>
            <a:endParaRPr lang="fr-FR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fld id="{2703F449-0816-4099-8A41-91A52791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971213"/>
            <a:ext cx="12192000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834777" y="6158142"/>
            <a:ext cx="7782329" cy="40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l’énergie atomique </a:t>
            </a:r>
            <a:r>
              <a:rPr lang="fr-FR" sz="1467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et aux </a:t>
            </a:r>
            <a:r>
              <a:rPr lang="fr-FR" sz="1467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énergies alternatives - </a:t>
            </a:r>
            <a:r>
              <a:rPr lang="fr-FR" sz="1467" kern="0" dirty="0" err="1" smtClean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  <a:endParaRPr lang="fr-FR" sz="1467" kern="0" dirty="0" smtClean="0">
              <a:solidFill>
                <a:srgbClr val="A50119"/>
              </a:solidFill>
              <a:latin typeface="Calibri"/>
              <a:cs typeface="Calibri"/>
            </a:endParaRP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416129" y="815461"/>
            <a:ext cx="3738033" cy="50276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fr-FR" dirty="0"/>
          </a:p>
        </p:txBody>
      </p:sp>
      <p:pic>
        <p:nvPicPr>
          <p:cNvPr id="2" name="Picture 1" descr="fond16-9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21"/>
            <a:ext cx="12192000" cy="601133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269973" y="2307229"/>
            <a:ext cx="4765976" cy="5651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2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13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59"/>
            <a:ext cx="6848148" cy="235898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0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933" b="1" dirty="0" smtClean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933" dirty="0" smtClean="0">
                <a:solidFill>
                  <a:schemeClr val="tx1"/>
                </a:solidFill>
                <a:latin typeface="Calibri"/>
                <a:cs typeface="Calibri"/>
              </a:rPr>
              <a:t>: XXXXXXXXXXX</a:t>
            </a:r>
            <a:endParaRPr lang="fr-FR" sz="933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69973" y="3140287"/>
            <a:ext cx="4714240" cy="379656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1867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1867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XXXXXX 2019</a:t>
            </a:r>
            <a:endParaRPr lang="fr-FR" dirty="0"/>
          </a:p>
        </p:txBody>
      </p:sp>
      <p:pic>
        <p:nvPicPr>
          <p:cNvPr id="19" name="Picture 9" descr="cea_logo_smal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5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3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93435"/>
            <a:ext cx="7886700" cy="22077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28062"/>
            <a:ext cx="11221525" cy="25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25707"/>
            <a:ext cx="12192000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21525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fld id="{2703F449-0816-4099-8A41-91A527910988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224966"/>
            <a:ext cx="612339" cy="346484"/>
          </a:xfrm>
          <a:prstGeom prst="rect">
            <a:avLst/>
          </a:prstGeom>
        </p:spPr>
      </p:pic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85304"/>
            <a:ext cx="8229600" cy="400935"/>
          </a:xfrm>
          <a:prstGeom prst="rect">
            <a:avLst/>
          </a:prstGeom>
        </p:spPr>
        <p:txBody>
          <a:bodyPr vert="horz" lIns="91440" tIns="36000" rIns="91440" bIns="36000" rtlCol="0" anchor="ctr">
            <a:sp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9637872" y="6610886"/>
            <a:ext cx="1583653" cy="240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sz="1067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Lundi 18 Mars 2019</a:t>
            </a:r>
            <a:endParaRPr lang="fr-FR" sz="1067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52" y="6566320"/>
            <a:ext cx="3425483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fr-FR" sz="933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36524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133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rgbClr val="4040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4040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4040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rgbClr val="4040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93435"/>
            <a:ext cx="7886700" cy="22077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28062"/>
            <a:ext cx="11221525" cy="25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25707"/>
            <a:ext cx="12192000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21525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92337" y="6673287"/>
            <a:ext cx="627944" cy="143565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/>
            </a:lvl1pPr>
          </a:lstStyle>
          <a:p>
            <a:pPr algn="ctr"/>
            <a:fld id="{854A34C9-9A4B-6445-85E1-F779B5E87362}" type="slidenum">
              <a:rPr lang="fr-FR" sz="933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93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224966"/>
            <a:ext cx="612339" cy="346484"/>
          </a:xfrm>
          <a:prstGeom prst="rect">
            <a:avLst/>
          </a:prstGeom>
        </p:spPr>
      </p:pic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85304"/>
            <a:ext cx="8229600" cy="400935"/>
          </a:xfrm>
          <a:prstGeom prst="rect">
            <a:avLst/>
          </a:prstGeom>
        </p:spPr>
        <p:txBody>
          <a:bodyPr vert="horz" lIns="91440" tIns="36000" rIns="91440" bIns="36000" rtlCol="0" anchor="ctr">
            <a:sp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9637872" y="6610886"/>
            <a:ext cx="1583653" cy="240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sz="1067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Lundi 18 Mars 2019</a:t>
            </a:r>
            <a:endParaRPr lang="fr-FR" sz="1067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52" y="6566320"/>
            <a:ext cx="3425483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fr-FR" sz="933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366353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133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rgbClr val="4040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4040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4040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rgbClr val="4040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7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0.png"/><Relationship Id="rId5" Type="http://schemas.openxmlformats.org/officeDocument/2006/relationships/image" Target="../media/image43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320.png"/><Relationship Id="rId7" Type="http://schemas.openxmlformats.org/officeDocument/2006/relationships/image" Target="../media/image470.png"/><Relationship Id="rId12" Type="http://schemas.openxmlformats.org/officeDocument/2006/relationships/image" Target="../media/image53.png"/><Relationship Id="rId17" Type="http://schemas.openxmlformats.org/officeDocument/2006/relationships/image" Target="../media/image580.png"/><Relationship Id="rId2" Type="http://schemas.openxmlformats.org/officeDocument/2006/relationships/image" Target="../media/image20.emf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0.png"/><Relationship Id="rId11" Type="http://schemas.openxmlformats.org/officeDocument/2006/relationships/image" Target="../media/image52.png"/><Relationship Id="rId5" Type="http://schemas.openxmlformats.org/officeDocument/2006/relationships/image" Target="../media/image400.png"/><Relationship Id="rId15" Type="http://schemas.openxmlformats.org/officeDocument/2006/relationships/image" Target="../media/image560.png"/><Relationship Id="rId10" Type="http://schemas.openxmlformats.org/officeDocument/2006/relationships/image" Target="../media/image51.png"/><Relationship Id="rId4" Type="http://schemas.openxmlformats.org/officeDocument/2006/relationships/image" Target="../media/image33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0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9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0.png"/><Relationship Id="rId4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21.png"/><Relationship Id="rId3" Type="http://schemas.openxmlformats.org/officeDocument/2006/relationships/image" Target="../media/image81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1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9.emf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7.png"/><Relationship Id="rId7" Type="http://schemas.openxmlformats.org/officeDocument/2006/relationships/image" Target="../media/image14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6136" y="3852167"/>
            <a:ext cx="8922243" cy="954107"/>
          </a:xfrm>
        </p:spPr>
        <p:txBody>
          <a:bodyPr/>
          <a:lstStyle/>
          <a:p>
            <a:r>
              <a:rPr lang="en-US" altLang="zh-CN" sz="2800" dirty="0"/>
              <a:t>INVESTIGATIONS ON THE ADJOINT BATEMAN EQUATIONS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JEUDI  9 MAI 2019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73911" y="45486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Internship student: </a:t>
            </a:r>
            <a:r>
              <a:rPr lang="en-US" altLang="zh-CN" sz="1600" dirty="0" err="1">
                <a:solidFill>
                  <a:schemeClr val="bg1"/>
                </a:solidFill>
              </a:rPr>
              <a:t>Yipeng</a:t>
            </a:r>
            <a:r>
              <a:rPr lang="en-US" altLang="zh-CN" sz="1600" dirty="0">
                <a:solidFill>
                  <a:schemeClr val="bg1"/>
                </a:solidFill>
              </a:rPr>
              <a:t>  WANG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Supervisor: Daniele TOMATIS</a:t>
            </a:r>
          </a:p>
          <a:p>
            <a:r>
              <a:rPr lang="fr-FR" altLang="zh-CN" sz="1600" dirty="0">
                <a:solidFill>
                  <a:schemeClr val="bg1"/>
                </a:solidFill>
              </a:rPr>
              <a:t>CEA Saclay - DEN/DANS/DM2S/SERMA/LPEC</a:t>
            </a:r>
          </a:p>
        </p:txBody>
      </p:sp>
    </p:spTree>
    <p:extLst>
      <p:ext uri="{BB962C8B-B14F-4D97-AF65-F5344CB8AC3E}">
        <p14:creationId xmlns:p14="http://schemas.microsoft.com/office/powerpoint/2010/main" val="14746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multiple time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07530" y="1120894"/>
                <a:ext cx="1030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30" y="1120894"/>
                <a:ext cx="103053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5364480" y="1188720"/>
            <a:ext cx="528320" cy="18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92800" y="1099894"/>
                <a:ext cx="3704669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1099894"/>
                <a:ext cx="3704669" cy="411331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06830" y="1767587"/>
            <a:ext cx="473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Method 1: </a:t>
            </a:r>
            <a:r>
              <a:rPr lang="zh-CN" altLang="en-US" dirty="0">
                <a:solidFill>
                  <a:srgbClr val="FF0000"/>
                </a:solidFill>
              </a:rPr>
              <a:t>conserving </a:t>
            </a:r>
            <a:r>
              <a:rPr lang="fr-FR" altLang="zh-CN" dirty="0">
                <a:solidFill>
                  <a:srgbClr val="FF0000"/>
                </a:solidFill>
              </a:rPr>
              <a:t>final adjoint condition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6830" y="2392279"/>
                <a:ext cx="5798470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For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2392279"/>
                <a:ext cx="5798470" cy="411331"/>
              </a:xfrm>
              <a:prstGeom prst="rect">
                <a:avLst/>
              </a:prstGeom>
              <a:blipFill>
                <a:blip r:embed="rId4"/>
                <a:stretch>
                  <a:fillRect l="-946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27989" y="2976250"/>
                <a:ext cx="321613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𝑖𝑇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" y="2976250"/>
                <a:ext cx="3216137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63748" y="3101092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48" y="3101092"/>
                <a:ext cx="150073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7989" y="3706303"/>
                <a:ext cx="493705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acc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" y="3706303"/>
                <a:ext cx="4937057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06830" y="4339567"/>
                <a:ext cx="2788327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4339567"/>
                <a:ext cx="2788327" cy="7342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27989" y="5215109"/>
            <a:ext cx="23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Analogue to </a:t>
            </a:r>
            <a:r>
              <a:rPr lang="fr-FR" altLang="zh-CN" dirty="0" err="1" smtClean="0">
                <a:solidFill>
                  <a:srgbClr val="FF0000"/>
                </a:solidFill>
              </a:rPr>
              <a:t>derivation</a:t>
            </a:r>
            <a:r>
              <a:rPr lang="fr-FR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3590" y="5707071"/>
                <a:ext cx="267098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0" y="5707071"/>
                <a:ext cx="2670988" cy="6298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892800" y="1767587"/>
            <a:ext cx="4352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Method </a:t>
            </a:r>
            <a:r>
              <a:rPr lang="en-US" altLang="zh-CN" dirty="0" smtClean="0">
                <a:solidFill>
                  <a:srgbClr val="FF0000"/>
                </a:solidFill>
              </a:rPr>
              <a:t>2: </a:t>
            </a:r>
            <a:r>
              <a:rPr lang="zh-CN" altLang="en-US" dirty="0">
                <a:solidFill>
                  <a:srgbClr val="FF0000"/>
                </a:solidFill>
              </a:rPr>
              <a:t>conserving </a:t>
            </a:r>
            <a:r>
              <a:rPr lang="fr-FR" altLang="zh-CN" dirty="0">
                <a:solidFill>
                  <a:srgbClr val="FF0000"/>
                </a:solidFill>
              </a:rPr>
              <a:t>final adjoint condition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847542" y="2280742"/>
                <a:ext cx="321613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𝑖𝑇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42" y="2280742"/>
                <a:ext cx="3216137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982965" y="2257547"/>
                <a:ext cx="308783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other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steps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965" y="2257547"/>
                <a:ext cx="3087832" cy="811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1753" y="2981116"/>
            <a:ext cx="8611780" cy="1573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92800" y="4395785"/>
                <a:ext cx="5649687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b="0" i="1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∈[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4395785"/>
                <a:ext cx="5649687" cy="411331"/>
              </a:xfrm>
              <a:prstGeom prst="rect">
                <a:avLst/>
              </a:prstGeom>
              <a:blipFill>
                <a:blip r:embed="rId13"/>
                <a:stretch>
                  <a:fillRect t="-151471" r="-9503" b="-2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5948692" y="5584441"/>
            <a:ext cx="24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Analogue to </a:t>
            </a:r>
            <a:r>
              <a:rPr lang="fr-FR" altLang="zh-CN" dirty="0" err="1" smtClean="0">
                <a:solidFill>
                  <a:srgbClr val="FF0000"/>
                </a:solidFill>
              </a:rPr>
              <a:t>integration</a:t>
            </a:r>
            <a:r>
              <a:rPr lang="fr-FR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48692" y="5932624"/>
                <a:ext cx="3275384" cy="747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92" y="5932624"/>
                <a:ext cx="3275384" cy="7477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92800" y="4788514"/>
                <a:ext cx="2884508" cy="784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4788514"/>
                <a:ext cx="2884508" cy="7849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4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neutron flux</a:t>
            </a:r>
            <a:endParaRPr lang="fr-FR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1519" y="1704408"/>
            <a:ext cx="10905094" cy="1061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0641" y="1260362"/>
            <a:ext cx="38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Simplified neutron transport equation: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0641" y="2843210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energy groups notations: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15933" y="3393293"/>
                <a:ext cx="2210670" cy="777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3" y="3393293"/>
                <a:ext cx="2210670" cy="777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01856" y="3381515"/>
                <a:ext cx="2961259" cy="777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56" y="3381515"/>
                <a:ext cx="2961259" cy="777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5933" y="4164010"/>
                <a:ext cx="5318379" cy="10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3" y="4164010"/>
                <a:ext cx="5318379" cy="1023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5933" y="5110130"/>
                <a:ext cx="2125325" cy="777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3" y="5110130"/>
                <a:ext cx="2125325" cy="777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78848" y="5110130"/>
                <a:ext cx="3454471" cy="777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48" y="5110130"/>
                <a:ext cx="3454471" cy="7776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350589" y="4159164"/>
                <a:ext cx="4378891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89" y="4159164"/>
                <a:ext cx="4378891" cy="872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/>
          <p:cNvSpPr/>
          <p:nvPr/>
        </p:nvSpPr>
        <p:spPr>
          <a:xfrm>
            <a:off x="5963115" y="3542295"/>
            <a:ext cx="340408" cy="2153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455267" y="4542652"/>
            <a:ext cx="754055" cy="1531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0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19" y="3414089"/>
            <a:ext cx="7947842" cy="11961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of neutron flux</a:t>
            </a:r>
            <a:endParaRPr lang="fr-FR" dirty="0"/>
          </a:p>
        </p:txBody>
      </p:sp>
      <p:sp>
        <p:nvSpPr>
          <p:cNvPr id="4" name="文本框 3"/>
          <p:cNvSpPr txBox="1"/>
          <p:nvPr/>
        </p:nvSpPr>
        <p:spPr>
          <a:xfrm>
            <a:off x="603114" y="101420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Matrix form: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3114" y="1607429"/>
                <a:ext cx="2472985" cy="1154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1607429"/>
                <a:ext cx="2472985" cy="1154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08537" y="1607429"/>
                <a:ext cx="1211485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37" y="1607429"/>
                <a:ext cx="1211485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24398" y="1516666"/>
                <a:ext cx="3279937" cy="12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dirty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8" y="1516666"/>
                <a:ext cx="3279937" cy="1220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03113" y="3044757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Single fission spectrum: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16031" y="3603578"/>
                <a:ext cx="1097159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31" y="3603578"/>
                <a:ext cx="1097159" cy="826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3113" y="3826272"/>
                <a:ext cx="2093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=[</m:t>
                          </m:r>
                          <m:eqArr>
                            <m:eqArr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3" y="3826272"/>
                <a:ext cx="2093137" cy="369332"/>
              </a:xfrm>
              <a:prstGeom prst="rect">
                <a:avLst/>
              </a:prstGeom>
              <a:blipFill>
                <a:blip r:embed="rId7"/>
                <a:stretch>
                  <a:fillRect t="-128333" r="-20700" b="-19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03113" y="4705981"/>
            <a:ext cx="17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Matrix equation: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10314" y="3044757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Multiple </a:t>
            </a:r>
            <a:r>
              <a:rPr lang="en-US" altLang="zh-CN" dirty="0">
                <a:solidFill>
                  <a:srgbClr val="FF0000"/>
                </a:solidFill>
              </a:rPr>
              <a:t>fission spectrum: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28214" y="5191587"/>
            <a:ext cx="8633505" cy="7170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2694" y="3384299"/>
            <a:ext cx="7475666" cy="112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127420" y="5075313"/>
                <a:ext cx="2608727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20" y="5075313"/>
                <a:ext cx="2608727" cy="6908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8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185304"/>
            <a:ext cx="8229600" cy="400935"/>
          </a:xfrm>
        </p:spPr>
        <p:txBody>
          <a:bodyPr/>
          <a:lstStyle/>
          <a:p>
            <a:r>
              <a:rPr lang="en-US" altLang="zh-CN" dirty="0"/>
              <a:t>Calculation of neutron </a:t>
            </a:r>
            <a:r>
              <a:rPr lang="en-US" altLang="zh-CN" dirty="0" smtClean="0"/>
              <a:t>flux: </a:t>
            </a:r>
            <a:r>
              <a:rPr lang="en-US" altLang="zh-CN" dirty="0"/>
              <a:t>Single fission </a:t>
            </a:r>
            <a:r>
              <a:rPr lang="en-US" altLang="zh-CN" dirty="0" smtClean="0"/>
              <a:t>spectrum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0316" y="1710668"/>
            <a:ext cx="8633505" cy="717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2693" y="2491165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74721" y="2468915"/>
                <a:ext cx="131516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21" y="2468915"/>
                <a:ext cx="1315167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76622" y="3688837"/>
                <a:ext cx="17616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𝚽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22" y="3688837"/>
                <a:ext cx="1761636" cy="369332"/>
              </a:xfrm>
              <a:prstGeom prst="rect">
                <a:avLst/>
              </a:prstGeom>
              <a:blipFill>
                <a:blip r:embed="rId4"/>
                <a:stretch>
                  <a:fillRect l="-17647" t="-126230" b="-188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76622" y="4268426"/>
                <a:ext cx="2054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22" y="4268426"/>
                <a:ext cx="205428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01785" y="1583485"/>
                <a:ext cx="2608727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85" y="1583485"/>
                <a:ext cx="2608727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39300" y="1194842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Single </a:t>
            </a:r>
            <a:r>
              <a:rPr lang="en-US" altLang="zh-CN" dirty="0" err="1">
                <a:solidFill>
                  <a:srgbClr val="FF0000"/>
                </a:solidFill>
              </a:rPr>
              <a:t>fissionspectrum</a:t>
            </a:r>
            <a:r>
              <a:rPr lang="en-US" altLang="zh-CN" dirty="0">
                <a:solidFill>
                  <a:srgbClr val="FF0000"/>
                </a:solidFill>
              </a:rPr>
              <a:t> 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9553" y="119313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Multiple </a:t>
            </a:r>
            <a:r>
              <a:rPr lang="en-US" altLang="zh-CN" dirty="0">
                <a:solidFill>
                  <a:srgbClr val="FF0000"/>
                </a:solidFill>
              </a:rPr>
              <a:t>fission spectrum: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790271" y="2471254"/>
                <a:ext cx="1539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zh-CN" altLang="en-US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zh-CN" altLang="en-US" b="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271" y="2471254"/>
                <a:ext cx="1539139" cy="369332"/>
              </a:xfrm>
              <a:prstGeom prst="rect">
                <a:avLst/>
              </a:prstGeom>
              <a:blipFill>
                <a:blip r:embed="rId7"/>
                <a:stretch>
                  <a:fillRect l="-1190" t="-8197" r="-31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01785" y="2310505"/>
                <a:ext cx="1840952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85" y="2310505"/>
                <a:ext cx="1840952" cy="690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550681" y="2468915"/>
                <a:ext cx="203164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81" y="2468915"/>
                <a:ext cx="2031646" cy="396519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0681" y="3138827"/>
                <a:ext cx="28641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zh-CN" altLang="en-US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𝐅</m:t>
                    </m:r>
                    <m:sSup>
                      <m:sSup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81" y="3138827"/>
                <a:ext cx="2864125" cy="369332"/>
              </a:xfrm>
              <a:prstGeom prst="rect">
                <a:avLst/>
              </a:prstGeom>
              <a:blipFill>
                <a:blip r:embed="rId10"/>
                <a:stretch>
                  <a:fillRect l="-64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506003" y="3170139"/>
                <a:ext cx="142782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03" y="3170139"/>
                <a:ext cx="1427827" cy="391582"/>
              </a:xfrm>
              <a:prstGeom prst="rect">
                <a:avLst/>
              </a:prstGeom>
              <a:blipFill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429553" y="3834274"/>
                <a:ext cx="2856295" cy="1203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fisile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53" y="3834274"/>
                <a:ext cx="2856295" cy="12030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94795" y="3842019"/>
                <a:ext cx="1884490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fisile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95" y="3842019"/>
                <a:ext cx="1884490" cy="374461"/>
              </a:xfrm>
              <a:prstGeom prst="rect">
                <a:avLst/>
              </a:prstGeom>
              <a:blipFill>
                <a:blip r:embed="rId1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10028" y="5499739"/>
                <a:ext cx="3467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𝐅</m:t>
                      </m:r>
                      <m:acc>
                        <m:accPr>
                          <m:chr m:val="̅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𝜁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𝜒𝜁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028" y="5499739"/>
                <a:ext cx="3467744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394795" y="4562578"/>
                <a:ext cx="2152576" cy="371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fisile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95" y="4562578"/>
                <a:ext cx="2152576" cy="371064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161841" y="5499739"/>
                <a:ext cx="1771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</m:acc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𝜒𝜁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41" y="5499739"/>
                <a:ext cx="1771959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42109" y="309000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1785" y="5083883"/>
                <a:ext cx="11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85" y="5083883"/>
                <a:ext cx="1125052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23020" y="5823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Number of equations to resolve: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40873" y="616989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 of energy groups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95074" y="6170075"/>
            <a:ext cx="262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Number of </a:t>
            </a:r>
            <a:r>
              <a:rPr lang="en-US" altLang="zh-CN" dirty="0" smtClean="0"/>
              <a:t>fissile isotopes</a:t>
            </a:r>
            <a:endParaRPr lang="zh-CN" alt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8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en-US" dirty="0" smtClean="0"/>
              <a:t>analysis: system evolution analysis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9" y="1215957"/>
            <a:ext cx="10768518" cy="5377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89162" y="1183376"/>
                <a:ext cx="6732612" cy="441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Figure 1: Burnup 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</m:e>
                    </m:sPre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I</m:t>
                        </m:r>
                      </m:e>
                    </m:sPre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different power level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62" y="1183376"/>
                <a:ext cx="6732612" cy="441083"/>
              </a:xfrm>
              <a:prstGeom prst="rect">
                <a:avLst/>
              </a:prstGeom>
              <a:blipFill rotWithShape="0">
                <a:blip r:embed="rId3"/>
                <a:stretch>
                  <a:fillRect l="-724" r="-724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fr-FR" altLang="zh-CN" dirty="0"/>
              <a:t> and </a:t>
            </a:r>
            <a:r>
              <a:rPr lang="en-US" altLang="zh-CN" dirty="0"/>
              <a:t>analysis: system evolution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9529"/>
            <a:ext cx="6428626" cy="3210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8" y="2159529"/>
            <a:ext cx="6428626" cy="3210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66764" y="1517504"/>
                <a:ext cx="3495100" cy="71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2: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r>
                  <a:rPr lang="en-US" altLang="zh-CN" dirty="0"/>
                  <a:t>for 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Burnup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300.0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64" y="1517504"/>
                <a:ext cx="3495100" cy="718082"/>
              </a:xfrm>
              <a:prstGeom prst="rect">
                <a:avLst/>
              </a:prstGeom>
              <a:blipFill>
                <a:blip r:embed="rId4"/>
                <a:stretch>
                  <a:fillRect l="-1222" r="-2443" b="-1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97781" y="1517504"/>
                <a:ext cx="6096000" cy="718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3: </a:t>
                </a:r>
                <a:r>
                  <a:rPr lang="en-US" altLang="zh-CN" dirty="0"/>
                  <a:t>Time 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en-US" altLang="zh-CN" dirty="0"/>
                  <a:t>for </a:t>
                </a:r>
              </a:p>
              <a:p>
                <a:pPr algn="ctr"/>
                <a:r>
                  <a:rPr lang="en-US" altLang="zh-CN" dirty="0"/>
                  <a:t>Burnup=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300.0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781" y="1517504"/>
                <a:ext cx="6096000" cy="718082"/>
              </a:xfrm>
              <a:prstGeom prst="rect">
                <a:avLst/>
              </a:prstGeom>
              <a:blipFill>
                <a:blip r:embed="rId5"/>
                <a:stretch>
                  <a:fillRect b="-1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04790" y="5369657"/>
            <a:ext cx="27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Equilibrium concentration: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02228" y="5679634"/>
                <a:ext cx="1424171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28" y="5679634"/>
                <a:ext cx="1424171" cy="664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36678" y="5643039"/>
                <a:ext cx="4218206" cy="73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𝑋𝑒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78" y="5643039"/>
                <a:ext cx="4218206" cy="73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4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fr-FR" altLang="zh-CN" dirty="0"/>
              <a:t> and </a:t>
            </a:r>
            <a:r>
              <a:rPr lang="en-US" altLang="zh-CN" dirty="0"/>
              <a:t>analysis: system evolution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9529"/>
            <a:ext cx="6428626" cy="3210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8" y="2159529"/>
            <a:ext cx="6428626" cy="3210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8308" y="1488310"/>
                <a:ext cx="4292010" cy="9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4: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full power level to a lower power level 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for Burnup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300.0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08" y="1488310"/>
                <a:ext cx="4292010" cy="995081"/>
              </a:xfrm>
              <a:prstGeom prst="rect">
                <a:avLst/>
              </a:prstGeom>
              <a:blipFill>
                <a:blip r:embed="rId4"/>
                <a:stretch>
                  <a:fillRect l="-710" r="-1563" b="-9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04790" y="5369657"/>
            <a:ext cx="27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Equilibrium concentration: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758046" y="1488310"/>
                <a:ext cx="4575470" cy="98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Figure 5</a:t>
                </a:r>
                <a:r>
                  <a:rPr lang="en-US" altLang="zh-CN" dirty="0" smtClean="0"/>
                  <a:t>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Xe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full power level to a lower power level 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for Burnup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300.0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46" y="1488310"/>
                <a:ext cx="4575470" cy="985834"/>
              </a:xfrm>
              <a:prstGeom prst="rect">
                <a:avLst/>
              </a:prstGeom>
              <a:blipFill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02227" y="5679634"/>
                <a:ext cx="1424171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27" y="5679634"/>
                <a:ext cx="1424171" cy="664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936678" y="5642540"/>
                <a:ext cx="4218206" cy="73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𝑋𝑒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78" y="5642540"/>
                <a:ext cx="4218206" cy="73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5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fr-FR" altLang="zh-CN" dirty="0"/>
              <a:t> and </a:t>
            </a:r>
            <a:r>
              <a:rPr lang="en-US" altLang="zh-CN" dirty="0"/>
              <a:t>analysis: system evolution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97" y="1822837"/>
            <a:ext cx="9390434" cy="4689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50692" y="1333116"/>
                <a:ext cx="6582443" cy="718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Figure 6: Time 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100%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0%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algn="ctr"/>
                <a:r>
                  <a:rPr lang="en-US" altLang="zh-CN" dirty="0" smtClean="0"/>
                  <a:t>for </a:t>
                </a:r>
                <a:r>
                  <a:rPr lang="en-US" altLang="zh-CN" dirty="0"/>
                  <a:t>different burnup points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92" y="1333116"/>
                <a:ext cx="6582443" cy="718082"/>
              </a:xfrm>
              <a:prstGeom prst="rect">
                <a:avLst/>
              </a:prstGeom>
              <a:blipFill>
                <a:blip r:embed="rId3"/>
                <a:stretch>
                  <a:fillRect l="-278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fr-FR" altLang="zh-CN" dirty="0"/>
              <a:t> and </a:t>
            </a:r>
            <a:r>
              <a:rPr lang="en-US" altLang="zh-CN" dirty="0"/>
              <a:t>analysis: system evolution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9529"/>
            <a:ext cx="6428626" cy="3210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8" y="2159529"/>
            <a:ext cx="6428626" cy="3210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31961" y="1379004"/>
                <a:ext cx="4364704" cy="9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Figure 7: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lower power level to full power level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for Burnup</a:t>
                </a:r>
                <a:r>
                  <a:rPr lang="en-US" altLang="zh-CN" dirty="0"/>
                  <a:t>=2000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1" y="1379004"/>
                <a:ext cx="4364704" cy="995081"/>
              </a:xfrm>
              <a:prstGeom prst="rect">
                <a:avLst/>
              </a:prstGeom>
              <a:blipFill>
                <a:blip r:embed="rId4"/>
                <a:stretch>
                  <a:fillRect b="-9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04790" y="5369657"/>
            <a:ext cx="27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Equilibrium concentration: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863430" y="1379003"/>
                <a:ext cx="4364704" cy="9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Figure 8: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Xe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lower power level to full power level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for Burnup</a:t>
                </a:r>
                <a:r>
                  <a:rPr lang="en-US" altLang="zh-CN" dirty="0"/>
                  <a:t>=2000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30" y="1379003"/>
                <a:ext cx="4364704" cy="995081"/>
              </a:xfrm>
              <a:prstGeom prst="rect">
                <a:avLst/>
              </a:prstGeom>
              <a:blipFill>
                <a:blip r:embed="rId5"/>
                <a:stretch>
                  <a:fillRect b="-9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02227" y="5682923"/>
                <a:ext cx="1424171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27" y="5682923"/>
                <a:ext cx="1424171" cy="664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936678" y="5639890"/>
                <a:ext cx="4218206" cy="73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𝑋𝑒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78" y="5639890"/>
                <a:ext cx="4218206" cy="73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fr-FR" altLang="zh-CN" dirty="0"/>
              <a:t> and </a:t>
            </a:r>
            <a:r>
              <a:rPr lang="en-US" altLang="zh-CN" dirty="0"/>
              <a:t>analysis: system evolution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159529"/>
            <a:ext cx="6428624" cy="3210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9" y="2159529"/>
            <a:ext cx="6428624" cy="3210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70361" y="1379003"/>
                <a:ext cx="4687903" cy="9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Figure 9: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different power levels to zero power </a:t>
                </a:r>
                <a:r>
                  <a:rPr lang="en-US" altLang="zh-CN" dirty="0" smtClean="0"/>
                  <a:t>level</a:t>
                </a:r>
              </a:p>
              <a:p>
                <a:pPr algn="ctr"/>
                <a:r>
                  <a:rPr lang="en-US" altLang="zh-CN" dirty="0" smtClean="0"/>
                  <a:t>for Burnup=6000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61" y="1379003"/>
                <a:ext cx="4687903" cy="995081"/>
              </a:xfrm>
              <a:prstGeom prst="rect">
                <a:avLst/>
              </a:prstGeom>
              <a:blipFill>
                <a:blip r:embed="rId4"/>
                <a:stretch>
                  <a:fillRect b="-9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04790" y="5369657"/>
            <a:ext cx="27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Equilibrium concentration: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02228" y="5810971"/>
                <a:ext cx="1424171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28" y="5810971"/>
                <a:ext cx="1424171" cy="664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936678" y="5642542"/>
                <a:ext cx="4218206" cy="73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𝑋𝑒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78" y="5642542"/>
                <a:ext cx="4218206" cy="7382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650628" y="1379003"/>
                <a:ext cx="4790306" cy="9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Figure 10: Time </a:t>
                </a:r>
                <a:r>
                  <a:rPr lang="en-US" altLang="zh-CN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Xe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from different power levels to zero power </a:t>
                </a:r>
                <a:r>
                  <a:rPr lang="en-US" altLang="zh-CN" dirty="0" smtClean="0"/>
                  <a:t>level</a:t>
                </a:r>
              </a:p>
              <a:p>
                <a:pPr algn="ctr"/>
                <a:r>
                  <a:rPr lang="en-US" altLang="zh-CN" dirty="0" smtClean="0"/>
                  <a:t>for Burnup=6000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𝑀𝑊𝑑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28" y="1379003"/>
                <a:ext cx="4790306" cy="995081"/>
              </a:xfrm>
              <a:prstGeom prst="rect">
                <a:avLst/>
              </a:prstGeom>
              <a:blipFill>
                <a:blip r:embed="rId7"/>
                <a:stretch>
                  <a:fillRect b="-9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7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depletion chain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1" y="1852235"/>
            <a:ext cx="7886700" cy="3704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Presentation of Boltzmann equation and Bateman equation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Presentation of Go Chiba’s method for simplifying depletion 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numerical test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 err="1" smtClean="0"/>
              <a:t>reactor</a:t>
            </a:r>
            <a:r>
              <a:rPr lang="fr-FR" dirty="0" smtClean="0"/>
              <a:t> </a:t>
            </a:r>
            <a:r>
              <a:rPr lang="fr-FR" dirty="0" err="1" smtClean="0"/>
              <a:t>physics</a:t>
            </a:r>
            <a:r>
              <a:rPr lang="fr-FR" dirty="0" smtClean="0"/>
              <a:t> of </a:t>
            </a:r>
            <a:r>
              <a:rPr lang="fr-FR" dirty="0" err="1" smtClean="0"/>
              <a:t>xenon</a:t>
            </a:r>
            <a:r>
              <a:rPr lang="fr-FR" dirty="0" smtClean="0"/>
              <a:t> </a:t>
            </a:r>
            <a:r>
              <a:rPr lang="fr-FR" dirty="0" err="1" smtClean="0"/>
              <a:t>poisoning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function: steady-state</a:t>
            </a:r>
            <a:endParaRPr lang="fr-FR" dirty="0"/>
          </a:p>
        </p:txBody>
      </p:sp>
      <p:sp>
        <p:nvSpPr>
          <p:cNvPr id="4" name="矩形 3"/>
          <p:cNvSpPr/>
          <p:nvPr/>
        </p:nvSpPr>
        <p:spPr>
          <a:xfrm>
            <a:off x="6472597" y="1316083"/>
            <a:ext cx="4942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Figure 11: </a:t>
            </a:r>
            <a:r>
              <a:rPr lang="zh-CN" altLang="en-US" dirty="0" smtClean="0"/>
              <a:t>Time </a:t>
            </a:r>
            <a:r>
              <a:rPr lang="zh-CN" altLang="en-US" dirty="0"/>
              <a:t>evolution of contribution function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for </a:t>
            </a:r>
            <a:r>
              <a:rPr lang="zh-CN" altLang="en-US" dirty="0"/>
              <a:t>selected important isotopes </a:t>
            </a:r>
            <a:endParaRPr lang="en-US" altLang="zh-CN" dirty="0" smtClean="0"/>
          </a:p>
          <a:p>
            <a:pPr algn="ctr"/>
            <a:r>
              <a:rPr lang="fr-FR" altLang="zh-CN" dirty="0" err="1"/>
              <a:t>conserving</a:t>
            </a:r>
            <a:r>
              <a:rPr lang="fr-FR" altLang="zh-CN" dirty="0"/>
              <a:t> final adjoint condition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8" y="2650838"/>
            <a:ext cx="6196431" cy="3094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1680" y="1454583"/>
                <a:ext cx="4480560" cy="718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11: </a:t>
                </a:r>
                <a:r>
                  <a:rPr lang="zh-CN" altLang="en-US" dirty="0" smtClean="0"/>
                  <a:t>Time </a:t>
                </a:r>
                <a:r>
                  <a:rPr lang="zh-CN" altLang="en-US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zh-CN" altLang="en-US" dirty="0"/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for </a:t>
                </a:r>
                <a:r>
                  <a:rPr lang="zh-CN" altLang="en-US" dirty="0"/>
                  <a:t>different perturbation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1454583"/>
                <a:ext cx="4480560" cy="718082"/>
              </a:xfrm>
              <a:prstGeom prst="rect">
                <a:avLst/>
              </a:prstGeom>
              <a:blipFill>
                <a:blip r:embed="rId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2646687"/>
            <a:ext cx="6204742" cy="309833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4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function: steady-state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2597" y="1316083"/>
                <a:ext cx="4942378" cy="995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/>
                  <a:t>Figure 13: </a:t>
                </a:r>
                <a:r>
                  <a:rPr lang="zh-CN" altLang="en-US" dirty="0" smtClean="0"/>
                  <a:t>Time </a:t>
                </a:r>
                <a:r>
                  <a:rPr lang="zh-CN" altLang="en-US" dirty="0"/>
                  <a:t>evolution of contribution function 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for </a:t>
                </a:r>
                <a:r>
                  <a:rPr lang="zh-CN" altLang="en-US" dirty="0"/>
                  <a:t>selected important isotopes 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conserving </a:t>
                </a:r>
                <a:r>
                  <a:rPr lang="zh-CN" altLang="en-US" dirty="0"/>
                  <a:t>final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zh-CN" altLang="en-US" dirty="0"/>
                  <a:t>perturbation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97" y="1316083"/>
                <a:ext cx="4942378" cy="995081"/>
              </a:xfrm>
              <a:prstGeom prst="rect">
                <a:avLst/>
              </a:prstGeom>
              <a:blipFill>
                <a:blip r:embed="rId2"/>
                <a:stretch>
                  <a:fillRect l="-123" t="-3681" r="-617" b="-8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9" y="2650838"/>
            <a:ext cx="6196429" cy="3094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1680" y="1454583"/>
                <a:ext cx="4480560" cy="718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11: </a:t>
                </a:r>
                <a:r>
                  <a:rPr lang="zh-CN" altLang="en-US" dirty="0" smtClean="0"/>
                  <a:t>Time </a:t>
                </a:r>
                <a:r>
                  <a:rPr lang="zh-CN" altLang="en-US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zh-CN" altLang="en-US" dirty="0"/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for </a:t>
                </a:r>
                <a:r>
                  <a:rPr lang="zh-CN" altLang="en-US" dirty="0"/>
                  <a:t>different perturbation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1454583"/>
                <a:ext cx="4480560" cy="718082"/>
              </a:xfrm>
              <a:prstGeom prst="rect">
                <a:avLst/>
              </a:prstGeom>
              <a:blipFill>
                <a:blip r:embed="rId4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2646687"/>
            <a:ext cx="6204742" cy="309833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function: </a:t>
            </a:r>
            <a:r>
              <a:rPr lang="en-US" altLang="zh-CN" dirty="0" smtClean="0"/>
              <a:t>transient-state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2597" y="1316083"/>
                <a:ext cx="4942378" cy="995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/>
                  <a:t>Figure 15: </a:t>
                </a:r>
                <a:r>
                  <a:rPr lang="zh-CN" altLang="en-US" dirty="0" smtClean="0"/>
                  <a:t>Time </a:t>
                </a:r>
                <a:r>
                  <a:rPr lang="zh-CN" altLang="en-US" dirty="0"/>
                  <a:t>evolution of contribution function 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for </a:t>
                </a:r>
                <a:r>
                  <a:rPr lang="zh-CN" altLang="en-US" dirty="0"/>
                  <a:t>selected important isotopes 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conserving </a:t>
                </a:r>
                <a:r>
                  <a:rPr lang="zh-CN" altLang="en-US" dirty="0"/>
                  <a:t>final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zh-CN" altLang="en-US" dirty="0"/>
                  <a:t>perturbation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97" y="1316083"/>
                <a:ext cx="4942378" cy="995081"/>
              </a:xfrm>
              <a:prstGeom prst="rect">
                <a:avLst/>
              </a:prstGeom>
              <a:blipFill>
                <a:blip r:embed="rId2"/>
                <a:stretch>
                  <a:fillRect l="-123" t="-3681" r="-617" b="-8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9" y="2650838"/>
            <a:ext cx="6196429" cy="3094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82320" y="1454582"/>
                <a:ext cx="4927600" cy="718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Figure </a:t>
                </a:r>
                <a:r>
                  <a:rPr lang="en-US" altLang="zh-CN" dirty="0" smtClean="0"/>
                  <a:t>14: </a:t>
                </a:r>
                <a:r>
                  <a:rPr lang="zh-CN" altLang="en-US" dirty="0" smtClean="0"/>
                  <a:t>Time </a:t>
                </a:r>
                <a:r>
                  <a:rPr lang="zh-CN" altLang="en-US" dirty="0"/>
                  <a:t>evolution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Xe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r>
                  <a:rPr lang="zh-CN" altLang="en-US" dirty="0"/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nor/>
                          </m:rPr>
                          <a:rPr lang="en-US" altLang="zh-CN" dirty="0"/>
                          <m:t>135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sPre>
                  </m:oMath>
                </a14:m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for different perturbation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" y="1454582"/>
                <a:ext cx="4927600" cy="718082"/>
              </a:xfrm>
              <a:prstGeom prst="rect">
                <a:avLst/>
              </a:prstGeom>
              <a:blipFill rotWithShape="0">
                <a:blip r:embed="rId4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" y="2646687"/>
            <a:ext cx="6204740" cy="309833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1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653" y="1578444"/>
            <a:ext cx="7886700" cy="2801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Modification of existing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 for solving neutron flux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for solving </a:t>
            </a:r>
            <a:r>
              <a:rPr lang="en-US" dirty="0" smtClean="0"/>
              <a:t>direct and </a:t>
            </a:r>
            <a:r>
              <a:rPr lang="en-US" dirty="0" err="1" smtClean="0"/>
              <a:t>adjoint</a:t>
            </a:r>
            <a:r>
              <a:rPr lang="en-US" dirty="0" smtClean="0"/>
              <a:t> Bateman equation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numerical test on reactor physics of xenon poisoning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4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1769" y="4403559"/>
            <a:ext cx="6848148" cy="25654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 smtClean="0"/>
              <a:t>Mise à jour le 8 MAIS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64754"/>
            <a:ext cx="8229600" cy="442035"/>
          </a:xfrm>
        </p:spPr>
        <p:txBody>
          <a:bodyPr/>
          <a:lstStyle/>
          <a:p>
            <a:r>
              <a:rPr lang="fr-FR" altLang="zh-CN" sz="2400" dirty="0"/>
              <a:t>Boltzmann </a:t>
            </a:r>
            <a:r>
              <a:rPr lang="fr-FR" altLang="zh-CN" sz="2400" dirty="0" err="1"/>
              <a:t>equation</a:t>
            </a:r>
            <a:r>
              <a:rPr lang="fr-FR" altLang="zh-CN" sz="2400" dirty="0" smtClean="0"/>
              <a:t>:</a:t>
            </a:r>
            <a:endParaRPr lang="fr-FR" altLang="zh-CN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2221" y="5223753"/>
            <a:ext cx="7853870" cy="40011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Power normalization</a:t>
            </a:r>
            <a:r>
              <a:rPr lang="en-US" sz="2000" dirty="0" smtClean="0">
                <a:sym typeface="Wingdings" panose="05000000000000000000" pitchFamily="2" charset="2"/>
              </a:rPr>
              <a:t>:</a:t>
            </a:r>
            <a:endParaRPr lang="fr-FR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2146" y="2928185"/>
            <a:ext cx="18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 smtClean="0"/>
              <a:t>Simplification: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6972" y="3452755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 err="1" smtClean="0"/>
              <a:t>Steady</a:t>
            </a:r>
            <a:r>
              <a:rPr lang="fr-CA" altLang="zh-CN" dirty="0" smtClean="0"/>
              <a:t>-state: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824" y="3351873"/>
                <a:ext cx="806118" cy="498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dΦ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24" y="3351873"/>
                <a:ext cx="806118" cy="498663"/>
              </a:xfrm>
              <a:prstGeom prst="rect">
                <a:avLst/>
              </a:prstGeom>
              <a:blipFill>
                <a:blip r:embed="rId2"/>
                <a:stretch>
                  <a:fillRect r="-6061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28062" y="3789735"/>
            <a:ext cx="321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Infinite homogeneous </a:t>
            </a:r>
          </a:p>
          <a:p>
            <a:r>
              <a:rPr lang="en-US" altLang="zh-CN" dirty="0" smtClean="0"/>
              <a:t>medium 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5" y="1154635"/>
            <a:ext cx="11083419" cy="195821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66972" y="4293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isotropic medium </a:t>
            </a:r>
          </a:p>
          <a:p>
            <a:r>
              <a:rPr lang="en-US" altLang="zh-CN" dirty="0"/>
              <a:t>Volume integrated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605088" y="3908194"/>
                <a:ext cx="2080249" cy="471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li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limUpp>
                      <m:limUp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li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limUpp>
                          <m:limUp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li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88" y="3908194"/>
                <a:ext cx="2080249" cy="471668"/>
              </a:xfrm>
              <a:prstGeom prst="rect">
                <a:avLst/>
              </a:prstGeom>
              <a:blipFill>
                <a:blip r:embed="rId4"/>
                <a:stretch>
                  <a:fillRect r="-1462" b="-20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560746" y="4475219"/>
                <a:ext cx="7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46" y="4475219"/>
                <a:ext cx="763991" cy="369332"/>
              </a:xfrm>
              <a:prstGeom prst="rect">
                <a:avLst/>
              </a:prstGeom>
              <a:blipFill>
                <a:blip r:embed="rId5"/>
                <a:stretch>
                  <a:fillRect t="-119672" r="-67200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6396026" y="2812398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Final expression: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942" y="3138523"/>
            <a:ext cx="9214849" cy="137947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426537" y="4148669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Operator form: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824" y="4437317"/>
            <a:ext cx="9483003" cy="757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815696" y="5274631"/>
                <a:ext cx="4123436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96" y="5274631"/>
                <a:ext cx="4123436" cy="795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3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in burnup calculation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1" y="1050235"/>
            <a:ext cx="7886700" cy="2207784"/>
          </a:xfrm>
        </p:spPr>
        <p:txBody>
          <a:bodyPr/>
          <a:lstStyle/>
          <a:p>
            <a:r>
              <a:rPr lang="en-US" dirty="0" smtClean="0"/>
              <a:t>Depletion chain: collection of isotopes undergoing modifications</a:t>
            </a:r>
          </a:p>
          <a:p>
            <a:r>
              <a:rPr lang="en-US" dirty="0" smtClean="0"/>
              <a:t>Variation of nuclide number density (NND):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3776" y="3049120"/>
            <a:ext cx="328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Production/</a:t>
            </a:r>
            <a:r>
              <a:rPr lang="en-US" sz="2000" dirty="0"/>
              <a:t> Disappearance </a:t>
            </a:r>
            <a:endParaRPr lang="fr-FR" sz="2000" dirty="0"/>
          </a:p>
        </p:txBody>
      </p:sp>
      <p:sp>
        <p:nvSpPr>
          <p:cNvPr id="6" name="Accolade ouvrante 5"/>
          <p:cNvSpPr/>
          <p:nvPr/>
        </p:nvSpPr>
        <p:spPr>
          <a:xfrm>
            <a:off x="4129148" y="2717208"/>
            <a:ext cx="230579" cy="11044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391889" y="2621284"/>
                <a:ext cx="38258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radioactive decay</a:t>
                </a:r>
              </a:p>
              <a:p>
                <a:r>
                  <a:rPr lang="fr-FR" sz="2000" dirty="0"/>
                  <a:t>nucleus </a:t>
                </a:r>
                <a:r>
                  <a:rPr lang="en-US" sz="2000" dirty="0" smtClean="0"/>
                  <a:t>reaction</a:t>
                </a:r>
                <a:r>
                  <a:rPr lang="fr-FR" sz="2000" dirty="0" smtClean="0">
                    <a:sym typeface="Wingdings" panose="05000000000000000000" pitchFamily="2" charset="2"/>
                  </a:rPr>
                  <a:t>: (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fr-FR" sz="2000" dirty="0" smtClean="0">
                    <a:sym typeface="Wingdings" panose="05000000000000000000" pitchFamily="2" charset="2"/>
                  </a:rPr>
                  <a:t>),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fr-FR" sz="2000" dirty="0" smtClean="0">
                    <a:sym typeface="Wingdings" panose="05000000000000000000" pitchFamily="2" charset="2"/>
                  </a:rPr>
                  <a:t>)…</a:t>
                </a:r>
              </a:p>
              <a:p>
                <a:r>
                  <a:rPr lang="fr-FR" sz="2000" dirty="0"/>
                  <a:t>neutron </a:t>
                </a:r>
                <a:r>
                  <a:rPr lang="fr-FR" sz="2000" dirty="0" smtClean="0"/>
                  <a:t>absorption</a:t>
                </a:r>
              </a:p>
              <a:p>
                <a:r>
                  <a:rPr lang="fr-FR" sz="2000" dirty="0"/>
                  <a:t>fission </a:t>
                </a:r>
                <a:r>
                  <a:rPr lang="en-US" sz="2000" dirty="0" smtClean="0"/>
                  <a:t>reaction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89" y="2621284"/>
                <a:ext cx="3825836" cy="1323439"/>
              </a:xfrm>
              <a:prstGeom prst="rect">
                <a:avLst/>
              </a:prstGeom>
              <a:blipFill>
                <a:blip r:embed="rId2"/>
                <a:stretch>
                  <a:fillRect l="-1592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85655" y="3944723"/>
                <a:ext cx="150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nuclide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: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5" y="3944723"/>
                <a:ext cx="1508166" cy="369332"/>
              </a:xfrm>
              <a:prstGeom prst="rect">
                <a:avLst/>
              </a:prstGeom>
              <a:blipFill>
                <a:blip r:embed="rId3"/>
                <a:stretch>
                  <a:fillRect l="-3644" t="-8197" r="-4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625932" y="4314055"/>
                <a:ext cx="8629901" cy="2510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˙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𝑔𝑒𝑛𝑒𝑟𝑎𝑡𝑖𝑜𝑛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˙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𝑔𝑒𝑛𝑒𝑟𝑎𝑡𝑖𝑜𝑛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𝑛𝑢𝑐𝑙𝑒𝑢𝑠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𝑓𝑖𝑠𝑠𝑖𝑜𝑛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)⟩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)⟩)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5932" y="4314055"/>
                <a:ext cx="8629901" cy="2510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578929" y="3986889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NND vector: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317673" y="3986889"/>
                <a:ext cx="2744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73" y="3986889"/>
                <a:ext cx="274419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503225" y="4356221"/>
                <a:ext cx="1186543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𝐌𝐍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225" y="4356221"/>
                <a:ext cx="1186543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 droite 14"/>
          <p:cNvSpPr/>
          <p:nvPr/>
        </p:nvSpPr>
        <p:spPr>
          <a:xfrm>
            <a:off x="6096000" y="5051108"/>
            <a:ext cx="625434" cy="30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390412" y="5038083"/>
            <a:ext cx="25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(Bateman equation)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06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Chiba’s 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Isotope importance:</a:t>
            </a:r>
          </a:p>
          <a:p>
            <a:endParaRPr lang="en-US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413164" y="3241964"/>
                <a:ext cx="90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3241964"/>
                <a:ext cx="90252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179122" y="2488653"/>
                <a:ext cx="114596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𝐌𝐍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22" y="2488653"/>
                <a:ext cx="1145969" cy="6183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515096" y="2613174"/>
                <a:ext cx="154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096" y="2613174"/>
                <a:ext cx="154379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>
            <a:off x="2422070" y="3533722"/>
            <a:ext cx="657726" cy="1551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6179" y="3241964"/>
                <a:ext cx="972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79" y="3241964"/>
                <a:ext cx="9724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1686296" y="3611296"/>
            <a:ext cx="35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88008" y="4087997"/>
                <a:ext cx="1068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8" y="4087997"/>
                <a:ext cx="106856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3335976" y="3611295"/>
            <a:ext cx="358239" cy="5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06378" y="4107309"/>
                <a:ext cx="1243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??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78" y="4107309"/>
                <a:ext cx="124328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343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413164" y="4583875"/>
                <a:ext cx="1143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Nuclide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4583875"/>
                <a:ext cx="11434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813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143586" y="4603322"/>
                <a:ext cx="191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Target Nuclide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86" y="4603322"/>
                <a:ext cx="1915302" cy="369332"/>
              </a:xfrm>
              <a:prstGeom prst="rect">
                <a:avLst/>
              </a:prstGeom>
              <a:blipFill>
                <a:blip r:embed="rId9"/>
                <a:stretch>
                  <a:fillRect l="-28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5356271" y="2613174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5440528" y="3117443"/>
                <a:ext cx="364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small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big</a:t>
                </a:r>
                <a:endParaRPr lang="fr-FR" dirty="0"/>
              </a:p>
              <a:p>
                <a:r>
                  <a:rPr lang="en-US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28" y="3117443"/>
                <a:ext cx="3644100" cy="646331"/>
              </a:xfrm>
              <a:prstGeom prst="rect">
                <a:avLst/>
              </a:prstGeom>
              <a:blipFill>
                <a:blip r:embed="rId10"/>
                <a:stretch>
                  <a:fillRect l="-133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440528" y="3538475"/>
                <a:ext cx="364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big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small</a:t>
                </a:r>
                <a:endParaRPr lang="fr-FR" dirty="0"/>
              </a:p>
              <a:p>
                <a:r>
                  <a:rPr lang="en-US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28" y="3538475"/>
                <a:ext cx="3644100" cy="646331"/>
              </a:xfrm>
              <a:prstGeom prst="rect">
                <a:avLst/>
              </a:prstGeom>
              <a:blipFill>
                <a:blip r:embed="rId11"/>
                <a:stretch>
                  <a:fillRect l="-133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215260" y="3128765"/>
                <a:ext cx="2109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important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60" y="3128765"/>
                <a:ext cx="21097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215259" y="3528723"/>
                <a:ext cx="2375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 not important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59" y="3528723"/>
                <a:ext cx="2375065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 droite 20"/>
          <p:cNvSpPr/>
          <p:nvPr/>
        </p:nvSpPr>
        <p:spPr>
          <a:xfrm>
            <a:off x="8835242" y="3241964"/>
            <a:ext cx="380017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8835242" y="3611849"/>
            <a:ext cx="380017" cy="18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文本框 4"/>
          <p:cNvSpPr txBox="1"/>
          <p:nvPr/>
        </p:nvSpPr>
        <p:spPr>
          <a:xfrm>
            <a:off x="5356270" y="4087997"/>
            <a:ext cx="214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Nuclide sensitivity: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75787" y="4255342"/>
                <a:ext cx="1726627" cy="11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787" y="4255342"/>
                <a:ext cx="1726627" cy="11848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Chiba’s method</a:t>
            </a:r>
            <a:endParaRPr lang="fr-FR" dirty="0"/>
          </a:p>
        </p:txBody>
      </p:sp>
      <p:sp>
        <p:nvSpPr>
          <p:cNvPr id="4" name="文本框 3"/>
          <p:cNvSpPr txBox="1"/>
          <p:nvPr/>
        </p:nvSpPr>
        <p:spPr>
          <a:xfrm>
            <a:off x="885217" y="1264596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Key assumption(linearization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6709" y="1264596"/>
                <a:ext cx="3259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∈[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09" y="1264596"/>
                <a:ext cx="3259162" cy="369332"/>
              </a:xfrm>
              <a:prstGeom prst="rect">
                <a:avLst/>
              </a:prstGeom>
              <a:blipFill>
                <a:blip r:embed="rId2"/>
                <a:stretch>
                  <a:fillRect t="-126230" r="-13084" b="-188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85217" y="2088360"/>
                <a:ext cx="330821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7" y="2088360"/>
                <a:ext cx="3308213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85217" y="2977142"/>
                <a:ext cx="1056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7" y="2977142"/>
                <a:ext cx="1056764" cy="369332"/>
              </a:xfrm>
              <a:prstGeom prst="rect">
                <a:avLst/>
              </a:prstGeom>
              <a:blipFill>
                <a:blip r:embed="rId4"/>
                <a:stretch>
                  <a:fillRect l="-45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10113" y="2977142"/>
                <a:ext cx="89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13" y="2977142"/>
                <a:ext cx="890308" cy="369332"/>
              </a:xfrm>
              <a:prstGeom prst="rect">
                <a:avLst/>
              </a:prstGeom>
              <a:blipFill>
                <a:blip r:embed="rId5"/>
                <a:stretch>
                  <a:fillRect t="-119672" r="-57534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85217" y="3616240"/>
                <a:ext cx="2574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7" y="3616240"/>
                <a:ext cx="2574103" cy="369332"/>
              </a:xfrm>
              <a:prstGeom prst="rect">
                <a:avLst/>
              </a:prstGeom>
              <a:blipFill>
                <a:blip r:embed="rId6"/>
                <a:stretch>
                  <a:fillRect t="-119672" r="-1966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3500420" y="3715965"/>
            <a:ext cx="1343953" cy="194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75860" y="3616240"/>
                <a:ext cx="2576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60" y="3616240"/>
                <a:ext cx="2576475" cy="369332"/>
              </a:xfrm>
              <a:prstGeom prst="rect">
                <a:avLst/>
              </a:prstGeom>
              <a:blipFill>
                <a:blip r:embed="rId7"/>
                <a:stretch>
                  <a:fillRect t="-119672" r="-1966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597754" y="345624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Boltzmann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91666" y="3900631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Equation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81516" y="3431574"/>
            <a:ext cx="12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Bateman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7481516" y="3715965"/>
            <a:ext cx="1137193" cy="184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10797" y="3904982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57521" y="3573136"/>
                <a:ext cx="1864228" cy="406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21" y="3573136"/>
                <a:ext cx="1864228" cy="406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889403" y="2328907"/>
            <a:ext cx="1613773" cy="1974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24194" y="2051280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99035" y="2083487"/>
                <a:ext cx="3530133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5" y="2083487"/>
                <a:ext cx="3530133" cy="62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85659" y="4520712"/>
                <a:ext cx="4338535" cy="560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𝐍</m:t>
                          </m:r>
                        </m:num>
                        <m:den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1600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16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9" y="4520712"/>
                <a:ext cx="4338535" cy="560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6709" y="4519212"/>
            <a:ext cx="8824795" cy="665327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707627" y="4748893"/>
            <a:ext cx="433134" cy="140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0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Chiba’s method</a:t>
            </a:r>
            <a:endParaRPr lang="fr-FR" dirty="0"/>
          </a:p>
        </p:txBody>
      </p:sp>
      <p:sp>
        <p:nvSpPr>
          <p:cNvPr id="4" name="文本框 3"/>
          <p:cNvSpPr txBox="1"/>
          <p:nvPr/>
        </p:nvSpPr>
        <p:spPr>
          <a:xfrm>
            <a:off x="1186774" y="120623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Final expression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73" y="1650740"/>
            <a:ext cx="9514354" cy="1089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0109" y="325146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If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49076" y="3142012"/>
                <a:ext cx="321293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𝑖𝑇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76" y="3142012"/>
                <a:ext cx="3212931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372424" y="3266854"/>
            <a:ext cx="20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 final condition: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51519" y="2512552"/>
                <a:ext cx="1853071" cy="181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zh-CN" altLang="en-US" b="0" i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b="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19" y="2512552"/>
                <a:ext cx="1853071" cy="181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353924" y="3236949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(l-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element)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79418" y="4054764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have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27975" y="4256739"/>
                <a:ext cx="5280612" cy="747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75" y="4256739"/>
                <a:ext cx="5280612" cy="747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38945" y="4422739"/>
                <a:ext cx="2398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𝐰</m:t>
                    </m:r>
                    <m:d>
                      <m:d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0" dirty="0" smtClean="0">
                    <a:latin typeface="+mj-lt"/>
                  </a:rPr>
                  <a:t>as a selection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45" y="4422739"/>
                <a:ext cx="2398349" cy="369332"/>
              </a:xfrm>
              <a:prstGeom prst="rect">
                <a:avLst/>
              </a:prstGeom>
              <a:blipFill>
                <a:blip r:embed="rId6"/>
                <a:stretch>
                  <a:fillRect l="-763" t="-10000" r="-76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846371" y="5227782"/>
                <a:ext cx="331563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to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71" y="5227782"/>
                <a:ext cx="3315636" cy="404983"/>
              </a:xfrm>
              <a:prstGeom prst="rect">
                <a:avLst/>
              </a:prstGeom>
              <a:blipFill>
                <a:blip r:embed="rId7"/>
                <a:stretch>
                  <a:fillRect l="-1654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Chiba’s </a:t>
            </a:r>
            <a:r>
              <a:rPr lang="en-US" dirty="0" smtClean="0"/>
              <a:t>method and </a:t>
            </a:r>
            <a:r>
              <a:rPr lang="en-US" altLang="zh-CN" dirty="0"/>
              <a:t>Modification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07440" y="1376095"/>
                <a:ext cx="3992953" cy="900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ba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ba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ba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40" y="1376095"/>
                <a:ext cx="3992953" cy="900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07440" y="1006763"/>
            <a:ext cx="20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Chiba’s </a:t>
            </a:r>
            <a:r>
              <a:rPr lang="en-US" altLang="zh-CN" dirty="0" smtClean="0"/>
              <a:t>method: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091" y="246610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/>
              <a:t>Adjoint </a:t>
            </a:r>
            <a:r>
              <a:rPr lang="fr-FR" altLang="zh-CN" dirty="0"/>
              <a:t>neutron transport </a:t>
            </a:r>
            <a:r>
              <a:rPr lang="fr-FR" altLang="zh-CN" dirty="0" err="1" smtClean="0"/>
              <a:t>equation</a:t>
            </a:r>
            <a:r>
              <a:rPr lang="fr-FR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93091" y="2877652"/>
                <a:ext cx="143731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91" y="2877652"/>
                <a:ext cx="1437317" cy="378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48" y="3182597"/>
            <a:ext cx="7153554" cy="1547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320532" y="1701467"/>
                <a:ext cx="216719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32" y="1701467"/>
                <a:ext cx="2167195" cy="378245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219889" y="1129553"/>
                <a:ext cx="4234301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⟩=⟨</m:t>
                      </m:r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⟩=⟨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889" y="1129553"/>
                <a:ext cx="4234301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190168" y="2068179"/>
                <a:ext cx="4905189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)⟨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68" y="2068179"/>
                <a:ext cx="4905189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550" y="3182598"/>
            <a:ext cx="8378924" cy="1513628"/>
          </a:xfrm>
          <a:prstGeom prst="rect">
            <a:avLst/>
          </a:prstGeom>
        </p:spPr>
      </p:pic>
      <p:sp>
        <p:nvSpPr>
          <p:cNvPr id="17" name="左大括号 16"/>
          <p:cNvSpPr/>
          <p:nvPr/>
        </p:nvSpPr>
        <p:spPr>
          <a:xfrm>
            <a:off x="7003599" y="1323870"/>
            <a:ext cx="233932" cy="11334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9048750" y="2724150"/>
            <a:ext cx="152400" cy="4707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0287" y="4730291"/>
                <a:ext cx="6096000" cy="1524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1" i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b="1" i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=⟨</m:t>
                      </m:r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1600" b="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⟩+</m:t>
                      </m:r>
                      <m:sSup>
                        <m:sSupPr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)⟨</m:t>
                          </m:r>
                          <m:sSubSup>
                            <m:sSubSup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7" y="4730291"/>
                <a:ext cx="6096000" cy="15243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6447" y="4569315"/>
            <a:ext cx="7684657" cy="196747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7440" y="12561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Idea: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51432" y="1256145"/>
                <a:ext cx="285815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32" y="1256145"/>
                <a:ext cx="2858154" cy="404983"/>
              </a:xfrm>
              <a:prstGeom prst="rect">
                <a:avLst/>
              </a:prstGeom>
              <a:blipFill>
                <a:blip r:embed="rId2"/>
                <a:stretch>
                  <a:fillRect t="-156061" r="-21962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3058160" y="1625477"/>
            <a:ext cx="132080" cy="2541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22484" y="2013434"/>
                <a:ext cx="2335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??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84" y="2013434"/>
                <a:ext cx="2335511" cy="369332"/>
              </a:xfrm>
              <a:prstGeom prst="rect">
                <a:avLst/>
              </a:prstGeom>
              <a:blipFill>
                <a:blip r:embed="rId3"/>
                <a:stretch>
                  <a:fillRect t="-119672" r="-21410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107440" y="2419674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85852" y="2470738"/>
                <a:ext cx="1779461" cy="812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ba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ba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52" y="2470738"/>
                <a:ext cx="1779461" cy="812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07440" y="3151049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have 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8141650" y="3283076"/>
            <a:ext cx="231935" cy="4499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39717" y="3733064"/>
                <a:ext cx="643318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717" y="3733064"/>
                <a:ext cx="643318" cy="758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602395" y="5291728"/>
                <a:ext cx="914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95" y="5291728"/>
                <a:ext cx="914225" cy="369332"/>
              </a:xfrm>
              <a:prstGeom prst="rect">
                <a:avLst/>
              </a:prstGeom>
              <a:blipFill>
                <a:blip r:embed="rId6"/>
                <a:stretch>
                  <a:fillRect l="-5333" t="-8197" r="-533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160" y="4499699"/>
            <a:ext cx="9763115" cy="9502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7825" y="5696388"/>
            <a:ext cx="9733843" cy="8367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62" y="3465901"/>
            <a:ext cx="6433499" cy="3197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461224" y="1256145"/>
                <a:ext cx="6938832" cy="2223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˙</m:t>
                              </m:r>
                            </m:lim>
                          </m:limUp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𝑔𝑒𝑛𝑒𝑟𝑎𝑡𝑖𝑜𝑛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˙</m:t>
                              </m:r>
                            </m:lim>
                          </m:limUp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𝑔𝑒𝑛𝑒𝑟𝑎𝑡𝑖𝑜𝑛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𝑛𝑢𝑐𝑙𝑒𝑢𝑠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𝑓𝑖𝑠𝑠𝑖𝑜𝑛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)⟩</m:t>
                          </m:r>
                          <m:sSub>
                            <m:sSubPr>
                              <m:ctrlPr>
                                <a:rPr lang="fr-FR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)⟩)</m:t>
                      </m:r>
                      <m:sSub>
                        <m:sSubPr>
                          <m:ctrlPr>
                            <a:rPr lang="fr-FR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zh-CN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24" y="1256145"/>
                <a:ext cx="6938832" cy="22232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F449-0816-4099-8A41-91A52791098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_16-9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EA_16-9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2019 -Presentation-PPT-16-9</Template>
  <TotalTime>552</TotalTime>
  <Words>649</Words>
  <Application>Microsoft Office PowerPoint</Application>
  <PresentationFormat>Grand écran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Cambria Math</vt:lpstr>
      <vt:lpstr>Wingdings</vt:lpstr>
      <vt:lpstr>CEA_16-9_template</vt:lpstr>
      <vt:lpstr>1_CEA_16-9_template</vt:lpstr>
      <vt:lpstr>Présentation PowerPoint</vt:lpstr>
      <vt:lpstr>Simplified depletion chain</vt:lpstr>
      <vt:lpstr>Boltzmann equation:</vt:lpstr>
      <vt:lpstr>Basic functions in burnup calculation</vt:lpstr>
      <vt:lpstr>Go Chiba’s method</vt:lpstr>
      <vt:lpstr>Go Chiba’s method</vt:lpstr>
      <vt:lpstr>Go Chiba’s method</vt:lpstr>
      <vt:lpstr>Go Chiba’s method and Modification</vt:lpstr>
      <vt:lpstr>Modification</vt:lpstr>
      <vt:lpstr>Extension to multiple time steps</vt:lpstr>
      <vt:lpstr>Calculation of neutron flux</vt:lpstr>
      <vt:lpstr>Calculation of neutron flux</vt:lpstr>
      <vt:lpstr>Calculation of neutron flux: Single fission spectrum</vt:lpstr>
      <vt:lpstr>Result and analysis: system evolution analysis</vt:lpstr>
      <vt:lpstr>Result and analysis: system evolution analysis</vt:lpstr>
      <vt:lpstr>Result and analysis: system evolution analysis</vt:lpstr>
      <vt:lpstr>Result and analysis: system evolution analysis</vt:lpstr>
      <vt:lpstr>Result and analysis: system evolution analysis</vt:lpstr>
      <vt:lpstr>Result and analysis: system evolution analysis</vt:lpstr>
      <vt:lpstr>Contribution function: steady-state</vt:lpstr>
      <vt:lpstr>Contribution function: steady-state</vt:lpstr>
      <vt:lpstr>Contribution function: transient-state</vt:lpstr>
      <vt:lpstr>Conclusion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INVESTIGATIONS OF THE ADJOINT BATEMAN EQUATIONS FOR RADIOACTIVE DECAY</dc:title>
  <dc:creator>ntracer</dc:creator>
  <cp:lastModifiedBy>ntracer</cp:lastModifiedBy>
  <cp:revision>62</cp:revision>
  <dcterms:created xsi:type="dcterms:W3CDTF">2019-03-25T13:52:31Z</dcterms:created>
  <dcterms:modified xsi:type="dcterms:W3CDTF">2019-05-09T08:29:24Z</dcterms:modified>
</cp:coreProperties>
</file>