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79" r:id="rId5"/>
    <p:sldId id="278" r:id="rId6"/>
    <p:sldId id="280" r:id="rId7"/>
    <p:sldId id="262" r:id="rId8"/>
    <p:sldId id="29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3" r:id="rId18"/>
    <p:sldId id="292" r:id="rId19"/>
    <p:sldId id="29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15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4733C-EEFA-4787-9954-BD9C19B7DE17}" type="datetimeFigureOut">
              <a:rPr lang="en-US" smtClean="0"/>
              <a:t>18-Nov-18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2960-8372-48C9-9847-9413C37F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4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2960-8372-48C9-9847-9413C37F8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2960-8372-48C9-9847-9413C37F8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2960-8372-48C9-9847-9413C37F8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30C5-ECF7-4535-83FA-C8F981AB27AC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0B5-9455-43DB-983D-60B8BA3E9897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7EA4-1735-4568-805F-72A5FD53D55A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92E6-FAD5-406F-8244-D99320D50971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20C-88F7-4D22-B4D3-C5B9A1298CB6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41A2-3E90-4A08-9371-39B7444D13BC}" type="datetime1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829C-E2FA-4C85-955D-E2E5CC3B8B95}" type="datetime1">
              <a:rPr lang="en-US" smtClean="0"/>
              <a:t>18-Nov-18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72E8-CBE1-461A-9969-C450A679871F}" type="datetime1">
              <a:rPr lang="en-US" smtClean="0"/>
              <a:t>18-Nov-18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3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B490-679D-426C-A86A-C85B7D107F30}" type="datetime1">
              <a:rPr lang="en-US" smtClean="0"/>
              <a:t>18-Nov-18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25D6-9A23-4009-A898-13F4016E2340}" type="datetime1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45B9-CD73-49F6-9AE0-3B5DC4618B23}" type="datetime1">
              <a:rPr lang="en-US" smtClean="0"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E676-4E7B-4420-A52B-270FBE84A354}" type="datetime1">
              <a:rPr lang="en-US" smtClean="0"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61C8-F148-4B12-9B6C-996131D1A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3827"/>
            <a:ext cx="7772400" cy="1579563"/>
          </a:xfrm>
          <a:effectLst/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Foursquare data to improve tourism in Uzbekistan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4377"/>
            <a:ext cx="6858000" cy="129649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NDarvishev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274191"/>
            <a:ext cx="9144000" cy="5838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2250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74191"/>
            <a:ext cx="9144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60" y="214467"/>
            <a:ext cx="9144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9943" y="624114"/>
            <a:ext cx="8287657" cy="52977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932545" y="856806"/>
            <a:ext cx="7293429" cy="88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3811" y="6311899"/>
            <a:ext cx="1787368" cy="530342"/>
            <a:chOff x="253811" y="6298939"/>
            <a:chExt cx="1787368" cy="5433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2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Exploring Tashkent (1/4):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045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3. The Geographical coordinates of Tashkent: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Latitude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41.3123363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Longitude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: 69.2787079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4. We will look for venues with names “Tashkent”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around 5km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 Tashkent by using the following code: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62" y="1754464"/>
            <a:ext cx="4498955" cy="12497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328" y="4313375"/>
            <a:ext cx="282892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570" y="4891322"/>
            <a:ext cx="7941366" cy="1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Exploring Tashkent (2/4):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045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5. Results of the search query are stored in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json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dataframe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6. We will retain only columns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that include venue name, and anything that is associated with location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62" y="2159569"/>
            <a:ext cx="323850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253" y="1679275"/>
            <a:ext cx="3619500" cy="12573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484362" y="2037521"/>
            <a:ext cx="205744" cy="588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28" y="3757099"/>
            <a:ext cx="8511822" cy="19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Exploring Tashkent (3/4):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045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. There are 49 venues with names Tashkent: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6. Below map testifies to our statement about lack of venue data for the capital city -- Tashkent: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57327"/>
          <a:stretch/>
        </p:blipFill>
        <p:spPr>
          <a:xfrm>
            <a:off x="1984485" y="1716510"/>
            <a:ext cx="4058507" cy="704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578" y="3298821"/>
            <a:ext cx="4266372" cy="26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Exploring Tashkent (4/4):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692"/>
            <a:ext cx="7886700" cy="4561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. Now let’s get 1000 venues located within 15kms of the city center: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6. The results of this query also confirms the lack of venue data in Foursquare.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Within 15kms of the city center there are still 10 venues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930" y="1736268"/>
            <a:ext cx="6594924" cy="14292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269" y="3799409"/>
            <a:ext cx="5802381" cy="21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Demonstration of venues in NYC (1/3)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692"/>
            <a:ext cx="7886700" cy="4561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New York City is too large. Therefore, we will concentrate on Manhattan area: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779424"/>
            <a:ext cx="6382372" cy="3788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022" y="1811756"/>
            <a:ext cx="1767285" cy="37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Demonstration of venues in NYC (2/3)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692"/>
            <a:ext cx="7886700" cy="4561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Search query for 100 venues around the Marble Hill hotel: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We created a special function in Python to explore the venues in Manhattan. There are more than 4000 venues.</a:t>
            </a: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17" y="1550714"/>
            <a:ext cx="5212702" cy="2606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580" y="4805587"/>
            <a:ext cx="6663359" cy="12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Demonstration of venues in NYC (3/3)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692"/>
            <a:ext cx="7886700" cy="4561691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We grouped the venues by neighborhoods and analyzed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</a:rPr>
              <a:t>them by taking the mean of the frequency of occurrence of each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category:</a:t>
            </a:r>
          </a:p>
          <a:p>
            <a:pPr algn="just"/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8" y="1738042"/>
            <a:ext cx="8397643" cy="17973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55" y="3660200"/>
            <a:ext cx="990254" cy="2411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3484310"/>
            <a:ext cx="58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ran k-means clustering for 5 clusters with top 10 venues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40" y="3815663"/>
            <a:ext cx="4159387" cy="2176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5954234"/>
            <a:ext cx="7523066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5" y="365127"/>
            <a:ext cx="8557591" cy="7083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Demonstration of venues in Toronto (1/2)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8753"/>
            <a:ext cx="8018393" cy="49242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We will now look at venues in Toronto, but focus on North York;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To get data about neighborhoods (boroughs) in Toronto we needed to refer to 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Wikipedia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Given this, we installed additional libraries such as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msgpack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, and Wikipedia;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Using panda we obtained </a:t>
            </a: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geodata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 for Toronto neighborhoods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50" y="3381548"/>
            <a:ext cx="65627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5" y="365127"/>
            <a:ext cx="8557591" cy="7083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Demonstration of venues in Toronto (2/2)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18753"/>
            <a:ext cx="8018393" cy="49242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Following the same data wrangling and data analysis procedures as in the case of NYC, we identified that there are 47 venues around the North York area.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The most popular venues in the North York are Coffee Shops and Chinese Restaurants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3599" b="8951"/>
          <a:stretch/>
        </p:blipFill>
        <p:spPr>
          <a:xfrm>
            <a:off x="1323160" y="2013973"/>
            <a:ext cx="6324600" cy="1659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897" y="4452730"/>
            <a:ext cx="2912165" cy="15902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1970" y="4269547"/>
            <a:ext cx="2971400" cy="17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Results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10" y="1527451"/>
            <a:ext cx="7886700" cy="4351338"/>
          </a:xfrm>
        </p:spPr>
        <p:txBody>
          <a:bodyPr>
            <a:noAutofit/>
          </a:bodyPr>
          <a:lstStyle/>
          <a:p>
            <a:pPr algn="just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Spatial, location and venue </a:t>
            </a:r>
            <a:r>
              <a:rPr lang="en-US" sz="1800" dirty="0" smtClean="0">
                <a:solidFill>
                  <a:schemeClr val="accent2"/>
                </a:solidFill>
              </a:rPr>
              <a:t>data for the capital city is very poor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Yet we didn’t run the test for Samarkand, Bukhara and Khiva; </a:t>
            </a:r>
          </a:p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 search query with a limit of </a:t>
            </a:r>
            <a:r>
              <a:rPr lang="en-US" sz="1800" dirty="0" smtClean="0">
                <a:solidFill>
                  <a:schemeClr val="accent2"/>
                </a:solidFill>
              </a:rPr>
              <a:t>1000 venues located </a:t>
            </a:r>
            <a:r>
              <a:rPr lang="en-US" sz="1800" dirty="0">
                <a:solidFill>
                  <a:schemeClr val="accent2"/>
                </a:solidFill>
              </a:rPr>
              <a:t>within 15kms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of the city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center resulted in </a:t>
            </a:r>
            <a:r>
              <a:rPr lang="en-US" sz="1800" dirty="0" smtClean="0">
                <a:solidFill>
                  <a:schemeClr val="accent2"/>
                </a:solidFill>
              </a:rPr>
              <a:t>only 100 venues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 In comparison, a similar query generated </a:t>
            </a:r>
            <a:r>
              <a:rPr lang="en-US" sz="1800" dirty="0" smtClean="0">
                <a:solidFill>
                  <a:schemeClr val="accent2"/>
                </a:solidFill>
              </a:rPr>
              <a:t>more than 4000 venues </a:t>
            </a:r>
            <a:r>
              <a:rPr lang="en-US" sz="1800" dirty="0">
                <a:solidFill>
                  <a:schemeClr val="accent2"/>
                </a:solidFill>
              </a:rPr>
              <a:t>in </a:t>
            </a:r>
            <a:r>
              <a:rPr lang="en-US" sz="1800" dirty="0" smtClean="0">
                <a:solidFill>
                  <a:schemeClr val="accent2"/>
                </a:solidFill>
              </a:rPr>
              <a:t>Manhattan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1800" dirty="0"/>
              <a:t>We ran </a:t>
            </a:r>
            <a:r>
              <a:rPr lang="en-US" sz="1800" dirty="0">
                <a:solidFill>
                  <a:schemeClr val="accent2"/>
                </a:solidFill>
              </a:rPr>
              <a:t>k-means </a:t>
            </a:r>
            <a:r>
              <a:rPr lang="en-US" sz="1800" dirty="0"/>
              <a:t>clustering for </a:t>
            </a:r>
            <a:r>
              <a:rPr lang="en-US" sz="1800" dirty="0">
                <a:solidFill>
                  <a:schemeClr val="accent2"/>
                </a:solidFill>
              </a:rPr>
              <a:t>5 clusters with top 10 </a:t>
            </a:r>
            <a:r>
              <a:rPr lang="en-US" sz="1800" dirty="0" smtClean="0">
                <a:solidFill>
                  <a:schemeClr val="accent2"/>
                </a:solidFill>
              </a:rPr>
              <a:t>venues in Manhattan </a:t>
            </a:r>
            <a:r>
              <a:rPr lang="en-US" sz="1800" dirty="0" smtClean="0"/>
              <a:t>and obtained this information in separate tables;</a:t>
            </a:r>
          </a:p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 search query of venues </a:t>
            </a:r>
            <a:r>
              <a:rPr lang="en-US" sz="1800" dirty="0" smtClean="0">
                <a:solidFill>
                  <a:schemeClr val="accent2"/>
                </a:solidFill>
              </a:rPr>
              <a:t>within 500 meters in North York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borough, Toronto generated </a:t>
            </a:r>
            <a:r>
              <a:rPr lang="en-US" sz="1800" dirty="0" smtClean="0">
                <a:solidFill>
                  <a:schemeClr val="accent2"/>
                </a:solidFill>
              </a:rPr>
              <a:t>around 50 venues</a:t>
            </a:r>
            <a:r>
              <a:rPr lang="en-US" sz="1800" dirty="0" smtClean="0"/>
              <a:t>;</a:t>
            </a:r>
          </a:p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And we showed that Coffee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Shops and Chinese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Restaurants are the most frequently visited places in North York, Toronto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Content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Objective of the Project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Background to Tourism industry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Data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Methodology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Data analysis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Exploring Tashkent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Demonstration of venues in New York City</a:t>
            </a: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Demonstration of venues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in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Toronto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Results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</a:p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7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Conclusion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Spatial, location and venue </a:t>
            </a:r>
            <a:r>
              <a:rPr lang="en-US" sz="1800" dirty="0">
                <a:solidFill>
                  <a:schemeClr val="accent2"/>
                </a:solidFill>
              </a:rPr>
              <a:t>data for the capital city is very poor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. Yet we didn’t run the test for Samarkand, Bukhara and Khiva. </a:t>
            </a:r>
          </a:p>
          <a:p>
            <a:pPr algn="just"/>
            <a:r>
              <a:rPr lang="en-US" sz="1800" dirty="0">
                <a:solidFill>
                  <a:schemeClr val="accent2"/>
                </a:solidFill>
              </a:rPr>
              <a:t>Tourists are unable to obtain useful information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about venues around the neighborhoods they’re staying.</a:t>
            </a:r>
          </a:p>
          <a:p>
            <a:pPr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Uncertainty is a factor in decision making process;</a:t>
            </a:r>
          </a:p>
          <a:p>
            <a:pPr algn="just"/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When you’re </a:t>
            </a:r>
            <a:r>
              <a:rPr lang="en-US" sz="1800" dirty="0">
                <a:solidFill>
                  <a:schemeClr val="accent2"/>
                </a:solidFill>
              </a:rPr>
              <a:t>in a different and unusual environment, you look for information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for restaurants, cafes, and other interesting venues </a:t>
            </a:r>
            <a:r>
              <a:rPr lang="en-US" sz="1800" dirty="0">
                <a:solidFill>
                  <a:schemeClr val="accent2"/>
                </a:solidFill>
              </a:rPr>
              <a:t>from others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Tourists need guidance and the Tourism agency should work hard on building a special app for tourists coming to Uzbekistan and link it to popular social network services;</a:t>
            </a:r>
          </a:p>
          <a:p>
            <a:pPr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This way, the Tourism agency is likely to attract more tourists also by targeting various age and income group tourists.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20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7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579563"/>
          </a:xfrm>
          <a:effectLst/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for your attention!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943" y="624114"/>
            <a:ext cx="8287657" cy="529771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274191"/>
            <a:ext cx="9144000" cy="5838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2250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753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The Study Purpose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39045"/>
            <a:ext cx="7978637" cy="479862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Recently</a:t>
            </a:r>
            <a:r>
              <a:rPr lang="en-US" dirty="0"/>
              <a:t>, the Tourism Agency of Uzbekistan has requested an app for </a:t>
            </a:r>
            <a:r>
              <a:rPr lang="en-US" dirty="0" smtClean="0"/>
              <a:t>tourists:</a:t>
            </a:r>
          </a:p>
          <a:p>
            <a:pPr algn="just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Tourists </a:t>
            </a:r>
            <a:r>
              <a:rPr lang="en-US" dirty="0">
                <a:solidFill>
                  <a:srgbClr val="FF0000"/>
                </a:solidFill>
              </a:rPr>
              <a:t>do not have enough information about </a:t>
            </a:r>
            <a:r>
              <a:rPr lang="en-US" dirty="0" err="1">
                <a:solidFill>
                  <a:srgbClr val="FF0000"/>
                </a:solidFill>
              </a:rPr>
              <a:t>uzbek</a:t>
            </a:r>
            <a:r>
              <a:rPr lang="en-US" dirty="0">
                <a:solidFill>
                  <a:srgbClr val="FF0000"/>
                </a:solidFill>
              </a:rPr>
              <a:t> cities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venues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restaurants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u="sng" dirty="0">
                <a:solidFill>
                  <a:srgbClr val="FF0000"/>
                </a:solidFill>
              </a:rPr>
              <a:t>cafes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lang="en-US" u="sng" dirty="0">
                <a:solidFill>
                  <a:srgbClr val="FF0000"/>
                </a:solidFill>
              </a:rPr>
              <a:t>other interesting places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agency director also requested to demonstrate and magnify each city's </a:t>
            </a:r>
            <a:r>
              <a:rPr lang="en-US" dirty="0" smtClean="0"/>
              <a:t>venues, </a:t>
            </a:r>
            <a:r>
              <a:rPr lang="en-US" dirty="0" err="1" smtClean="0"/>
              <a:t>sightseeings</a:t>
            </a:r>
            <a:r>
              <a:rPr lang="en-US" dirty="0" smtClean="0"/>
              <a:t> and </a:t>
            </a:r>
            <a:r>
              <a:rPr lang="en-US" dirty="0"/>
              <a:t>cultural heritage.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goals is to compare cities in </a:t>
            </a:r>
            <a:r>
              <a:rPr lang="en-US" dirty="0">
                <a:solidFill>
                  <a:srgbClr val="FF0000"/>
                </a:solidFill>
              </a:rPr>
              <a:t>terms of what it offers</a:t>
            </a:r>
            <a:r>
              <a:rPr lang="en-US" dirty="0"/>
              <a:t>, what it is famous for, communication and commute channels, time and means and how comfortable visiting the city is.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there is a </a:t>
            </a:r>
            <a:r>
              <a:rPr lang="en-US" dirty="0">
                <a:solidFill>
                  <a:srgbClr val="FF0000"/>
                </a:solidFill>
              </a:rPr>
              <a:t>huge problem of data sufficiency and availability.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By </a:t>
            </a:r>
            <a:r>
              <a:rPr lang="en-US" dirty="0"/>
              <a:t>the time, the Tourism agency collects and updates its database and prepares relevant information, the team is willing to start working on </a:t>
            </a:r>
            <a:r>
              <a:rPr lang="en-US" dirty="0" smtClean="0">
                <a:solidFill>
                  <a:srgbClr val="FF0000"/>
                </a:solidFill>
              </a:rPr>
              <a:t>a demo for Toronto and New York</a:t>
            </a:r>
          </a:p>
          <a:p>
            <a:pPr algn="just"/>
            <a:r>
              <a:rPr lang="en-US" sz="3100" b="1" u="sng" dirty="0" smtClean="0">
                <a:solidFill>
                  <a:schemeClr val="accent2"/>
                </a:solidFill>
              </a:rPr>
              <a:t>Stakeholders</a:t>
            </a:r>
            <a:r>
              <a:rPr lang="en-US" sz="3100" dirty="0" smtClean="0">
                <a:solidFill>
                  <a:schemeClr val="accent2"/>
                </a:solidFill>
              </a:rPr>
              <a:t>: Tourists, Hotels, Restaurants &amp; Cafes, Venue owners, local municipality</a:t>
            </a:r>
            <a:endParaRPr lang="en-US" sz="3100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274191"/>
            <a:ext cx="9144000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60" y="214467"/>
            <a:ext cx="9144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278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Key facts about tourism in Uzbekistan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48" y="1088326"/>
            <a:ext cx="6317560" cy="49739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276" y="3455512"/>
            <a:ext cx="2389118" cy="2073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50" y="1323885"/>
            <a:ext cx="2388089" cy="19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Why low tourism in Uzbekistan?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6933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Uzbekistan has many historic and ancient cities such as Khiva, Bukhara and Samarkand;</a:t>
            </a:r>
          </a:p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But there are not as many tourists as the Tourism agency expects: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Uzbekistan remained closed for about 20 years;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Expensive, highly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beauracritized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visa processing and tourist registration requirements;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Unfriendly environment at the airport: long lines for passport and customs control;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Restrictions to take photos in many places;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Lack of quality data, apps and resources to locate other interesting venues, restaurants, cafes and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etc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pPr lvl="1" algn="just"/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Limited number of hotels (~ 550 hotels around the country) and hostels as well.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9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Methodology (1/3)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39044"/>
            <a:ext cx="8028333" cy="455485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 will use spatial and location data by Foursquare API to demonstrate venues first in Tashkent to show the data deficit</a:t>
            </a:r>
            <a:r>
              <a:rPr lang="en-US" sz="2400" dirty="0" smtClean="0"/>
              <a:t>;</a:t>
            </a:r>
            <a:endParaRPr lang="en-US" sz="2400" dirty="0"/>
          </a:p>
          <a:p>
            <a:pPr algn="just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We will use spatial and location data by Foursquare API to explore neighborhoods in Toronto and New York City to locate the most common venue categories in each neighborhood;</a:t>
            </a:r>
          </a:p>
          <a:p>
            <a:pPr algn="just"/>
            <a:r>
              <a:rPr lang="en-US" sz="2400" dirty="0" smtClean="0"/>
              <a:t>We will then group the </a:t>
            </a:r>
            <a:r>
              <a:rPr lang="en-US" sz="2400" dirty="0"/>
              <a:t>neighborhoods into </a:t>
            </a:r>
            <a:r>
              <a:rPr lang="en-US" sz="2400" dirty="0" smtClean="0"/>
              <a:t>clusters using the</a:t>
            </a:r>
            <a:r>
              <a:rPr lang="en-US" sz="2400" dirty="0"/>
              <a:t> </a:t>
            </a:r>
            <a:r>
              <a:rPr lang="en-US" sz="2400" i="1" dirty="0"/>
              <a:t>k</a:t>
            </a:r>
            <a:r>
              <a:rPr lang="en-US" sz="2400" dirty="0"/>
              <a:t>-means clustering </a:t>
            </a:r>
            <a:r>
              <a:rPr lang="en-US" sz="2400" dirty="0" smtClean="0"/>
              <a:t>algorithm;</a:t>
            </a:r>
          </a:p>
          <a:p>
            <a:pPr algn="just"/>
            <a:r>
              <a:rPr lang="en-US" sz="2400" dirty="0" smtClean="0"/>
              <a:t>We will </a:t>
            </a:r>
            <a:r>
              <a:rPr lang="en-US" sz="2400" dirty="0"/>
              <a:t>visualize the neighborhoods in </a:t>
            </a:r>
            <a:r>
              <a:rPr lang="en-US" sz="2400" dirty="0" smtClean="0"/>
              <a:t>Toronto and New </a:t>
            </a:r>
            <a:r>
              <a:rPr lang="en-US" sz="2400" dirty="0"/>
              <a:t>York City and their emerging clusters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>
                <a:solidFill>
                  <a:schemeClr val="accent2"/>
                </a:solidFill>
              </a:rPr>
              <a:t>We will focus our first test on Tashkent, because it’s the capital city and it’s the first entrance destination for tourists.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Methodology (2/3)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04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Employ Python and its many libraries and capabilities;</a:t>
            </a:r>
          </a:p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Obtain Foursquare Developer Account to obtain API;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Jupyterlab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 used to run Python codes;</a:t>
            </a:r>
          </a:p>
          <a:p>
            <a:pPr algn="just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Installed libraries:</a:t>
            </a:r>
          </a:p>
          <a:p>
            <a:pPr lvl="1" algn="just"/>
            <a:r>
              <a:rPr lang="en-US" sz="1800" dirty="0">
                <a:solidFill>
                  <a:schemeClr val="accent2"/>
                </a:solidFill>
              </a:rPr>
              <a:t>Pandas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– for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handling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data in a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vectorized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manner;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r>
              <a:rPr lang="en-US" sz="1800" dirty="0" err="1" smtClean="0">
                <a:solidFill>
                  <a:schemeClr val="accent2"/>
                </a:solidFill>
              </a:rPr>
              <a:t>Numpy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to conduct data analysis;</a:t>
            </a:r>
          </a:p>
          <a:p>
            <a:pPr lvl="1" algn="just"/>
            <a:r>
              <a:rPr lang="en-US" sz="1800" dirty="0" err="1" smtClean="0">
                <a:solidFill>
                  <a:schemeClr val="accent2"/>
                </a:solidFill>
              </a:rPr>
              <a:t>Json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to manage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json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files;</a:t>
            </a:r>
          </a:p>
          <a:p>
            <a:pPr lvl="1" algn="just"/>
            <a:r>
              <a:rPr lang="en-US" sz="1800" dirty="0" err="1" smtClean="0">
                <a:solidFill>
                  <a:schemeClr val="accent2"/>
                </a:solidFill>
              </a:rPr>
              <a:t>Json_normalize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to transform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json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files into panda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dataframes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r>
              <a:rPr lang="en-US" sz="1800" dirty="0" err="1">
                <a:solidFill>
                  <a:schemeClr val="accent2"/>
                </a:solidFill>
              </a:rPr>
              <a:t>Geopy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to work with Foursquare API;</a:t>
            </a:r>
          </a:p>
          <a:p>
            <a:pPr lvl="1" algn="just"/>
            <a:r>
              <a:rPr lang="en-US" sz="1800" dirty="0" err="1">
                <a:solidFill>
                  <a:schemeClr val="accent2"/>
                </a:solidFill>
              </a:rPr>
              <a:t>Geopy.geocoders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 - convert an address into latitude and longitude values</a:t>
            </a:r>
            <a:endParaRPr lang="en-US" sz="18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r>
              <a:rPr lang="en-US" sz="1800" dirty="0">
                <a:solidFill>
                  <a:schemeClr val="accent2"/>
                </a:solidFill>
              </a:rPr>
              <a:t>Requests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– to handle 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requests;</a:t>
            </a:r>
          </a:p>
          <a:p>
            <a:pPr lvl="1" algn="just"/>
            <a:r>
              <a:rPr lang="en-US" sz="1800" dirty="0" err="1">
                <a:solidFill>
                  <a:schemeClr val="accent2"/>
                </a:solidFill>
              </a:rPr>
              <a:t>Matplotlib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to plot visuals, graphs and maps;</a:t>
            </a:r>
          </a:p>
          <a:p>
            <a:pPr lvl="1" algn="just"/>
            <a:r>
              <a:rPr lang="en-US" sz="1800" dirty="0" err="1">
                <a:solidFill>
                  <a:schemeClr val="accent2"/>
                </a:solidFill>
              </a:rPr>
              <a:t>Sklearn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to conduct machine learning algorithms – k-means clustering;</a:t>
            </a:r>
          </a:p>
          <a:p>
            <a:pPr lvl="1" algn="just"/>
            <a:r>
              <a:rPr lang="en-US" sz="1800" dirty="0">
                <a:solidFill>
                  <a:schemeClr val="accent2"/>
                </a:solidFill>
              </a:rPr>
              <a:t>Folio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 – library to render maps.</a:t>
            </a:r>
          </a:p>
          <a:p>
            <a:pPr lvl="1" algn="just"/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0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Methodology (3/3)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560124" y="1212276"/>
            <a:ext cx="840497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Clustering: </a:t>
            </a:r>
            <a:r>
              <a:rPr lang="en-US" sz="2200" dirty="0">
                <a:solidFill>
                  <a:schemeClr val="accent2"/>
                </a:solidFill>
              </a:rPr>
              <a:t>K-Means </a:t>
            </a:r>
            <a:endParaRPr lang="en-US" sz="2200" dirty="0" smtClean="0">
              <a:solidFill>
                <a:schemeClr val="accent2"/>
              </a:solidFill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200" dirty="0" smtClean="0"/>
              <a:t>There </a:t>
            </a:r>
            <a:r>
              <a:rPr lang="en-US" sz="2200" dirty="0"/>
              <a:t>are many models for clustering out there.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200" dirty="0" smtClean="0"/>
              <a:t>We </a:t>
            </a:r>
            <a:r>
              <a:rPr lang="en-US" sz="2200" dirty="0"/>
              <a:t>will be presenting the model that is considered one of the simplest models amongst them. </a:t>
            </a:r>
            <a:endParaRPr lang="en-US" sz="2200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200" dirty="0" smtClean="0"/>
              <a:t>Despite </a:t>
            </a:r>
            <a:r>
              <a:rPr lang="en-US" sz="2200" dirty="0"/>
              <a:t>its simplicity, the K-means is vastly used for clustering in many data science applications, especially useful if you need to quickly discover insights from unlabeled data. </a:t>
            </a:r>
            <a:endParaRPr lang="en-US" sz="2200" dirty="0" smtClean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200" dirty="0" smtClean="0"/>
              <a:t>Some </a:t>
            </a:r>
            <a:r>
              <a:rPr lang="en-US" sz="2200" dirty="0"/>
              <a:t>real-world applications of k-means: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Customer </a:t>
            </a:r>
            <a:r>
              <a:rPr lang="en-US" sz="2000" dirty="0"/>
              <a:t>segmentation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Understand what the visitors of a website are trying to accomplish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Pattern recognition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Machine learning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377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51260" cy="6858000"/>
            <a:chOff x="0" y="0"/>
            <a:chExt cx="9151260" cy="6858000"/>
          </a:xfrm>
          <a:solidFill>
            <a:schemeClr val="tx2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0" y="6274191"/>
              <a:ext cx="9144000" cy="5838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0"/>
              <a:ext cx="9144000" cy="2250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6274191"/>
              <a:ext cx="9144000" cy="0"/>
            </a:xfrm>
            <a:prstGeom prst="line">
              <a:avLst/>
            </a:prstGeom>
            <a:grpFill/>
            <a:ln w="222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60" y="214467"/>
              <a:ext cx="9144000" cy="0"/>
            </a:xfrm>
            <a:prstGeom prst="line">
              <a:avLst/>
            </a:prstGeom>
            <a:grpFill/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83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Data Analysis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9045"/>
            <a:ext cx="7886700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All the necessary libraries are installed and imported;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Foursquare API credentials are defined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61C8-F148-4B12-9B6C-996131D1AA35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26917" y="6329457"/>
            <a:ext cx="1574989" cy="485890"/>
            <a:chOff x="253811" y="6298939"/>
            <a:chExt cx="1787368" cy="54330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11" y="6298939"/>
              <a:ext cx="534311" cy="53431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44" y="6298939"/>
              <a:ext cx="534311" cy="53431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877" y="6298939"/>
              <a:ext cx="543302" cy="543302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653" y="2068216"/>
            <a:ext cx="6033488" cy="296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53" y="5084928"/>
            <a:ext cx="5554631" cy="10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</TotalTime>
  <Words>1255</Words>
  <Application>Microsoft Office PowerPoint</Application>
  <PresentationFormat>On-screen Show (4:3)</PresentationFormat>
  <Paragraphs>191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Foursquare data to improve tourism in Uzbekistan</vt:lpstr>
      <vt:lpstr>Content</vt:lpstr>
      <vt:lpstr>The Study Purpose</vt:lpstr>
      <vt:lpstr>Key facts about tourism in Uzbekistan</vt:lpstr>
      <vt:lpstr>Why low tourism in Uzbekistan?</vt:lpstr>
      <vt:lpstr>Methodology (1/3)</vt:lpstr>
      <vt:lpstr>Methodology (2/3)</vt:lpstr>
      <vt:lpstr>Methodology (3/3)</vt:lpstr>
      <vt:lpstr>Data Analysis</vt:lpstr>
      <vt:lpstr>Exploring Tashkent (1/4):</vt:lpstr>
      <vt:lpstr>Exploring Tashkent (2/4):</vt:lpstr>
      <vt:lpstr>Exploring Tashkent (3/4):</vt:lpstr>
      <vt:lpstr>Exploring Tashkent (4/4):</vt:lpstr>
      <vt:lpstr>Demonstration of venues in NYC (1/3)</vt:lpstr>
      <vt:lpstr>Demonstration of venues in NYC (2/3)</vt:lpstr>
      <vt:lpstr>Demonstration of venues in NYC (3/3)</vt:lpstr>
      <vt:lpstr>Demonstration of venues in Toronto (1/2)</vt:lpstr>
      <vt:lpstr>Demonstration of venues in Toronto (2/2)</vt:lpstr>
      <vt:lpstr>Results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Nurbek Darvishev</dc:creator>
  <cp:lastModifiedBy>NDarvishev</cp:lastModifiedBy>
  <cp:revision>68</cp:revision>
  <dcterms:created xsi:type="dcterms:W3CDTF">2015-03-07T08:10:47Z</dcterms:created>
  <dcterms:modified xsi:type="dcterms:W3CDTF">2018-11-18T21:10:45Z</dcterms:modified>
</cp:coreProperties>
</file>