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0" r:id="rId10"/>
    <p:sldId id="283" r:id="rId11"/>
    <p:sldId id="282" r:id="rId12"/>
    <p:sldId id="279" r:id="rId13"/>
    <p:sldId id="265" r:id="rId14"/>
    <p:sldId id="266" r:id="rId15"/>
    <p:sldId id="304" r:id="rId16"/>
    <p:sldId id="286" r:id="rId17"/>
    <p:sldId id="267" r:id="rId18"/>
    <p:sldId id="303" r:id="rId19"/>
    <p:sldId id="285" r:id="rId20"/>
    <p:sldId id="302" r:id="rId21"/>
    <p:sldId id="268" r:id="rId22"/>
    <p:sldId id="284" r:id="rId23"/>
    <p:sldId id="287" r:id="rId24"/>
    <p:sldId id="305" r:id="rId25"/>
    <p:sldId id="306" r:id="rId26"/>
    <p:sldId id="269" r:id="rId27"/>
    <p:sldId id="301" r:id="rId28"/>
    <p:sldId id="312" r:id="rId29"/>
    <p:sldId id="298" r:id="rId30"/>
    <p:sldId id="271" r:id="rId31"/>
    <p:sldId id="288" r:id="rId32"/>
    <p:sldId id="290" r:id="rId33"/>
    <p:sldId id="291" r:id="rId34"/>
    <p:sldId id="293" r:id="rId35"/>
    <p:sldId id="295" r:id="rId36"/>
    <p:sldId id="296" r:id="rId37"/>
    <p:sldId id="297" r:id="rId38"/>
    <p:sldId id="307" r:id="rId39"/>
    <p:sldId id="308" r:id="rId40"/>
    <p:sldId id="310" r:id="rId41"/>
    <p:sldId id="260" r:id="rId42"/>
    <p:sldId id="314" r:id="rId43"/>
    <p:sldId id="313" r:id="rId44"/>
    <p:sldId id="31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Darwich" initials="ND" lastIdx="1" clrIdx="0">
    <p:extLst>
      <p:ext uri="{19B8F6BF-5375-455C-9EA6-DF929625EA0E}">
        <p15:presenceInfo xmlns:p15="http://schemas.microsoft.com/office/powerpoint/2012/main" userId="Nabil Darw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4417" autoAdjust="0"/>
  </p:normalViewPr>
  <p:slideViewPr>
    <p:cSldViewPr snapToGrid="0">
      <p:cViewPr varScale="1">
        <p:scale>
          <a:sx n="71" d="100"/>
          <a:sy n="71" d="100"/>
        </p:scale>
        <p:origin x="12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163F-2E00-4E77-878F-5C90D80E0CD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920E-5384-4F8F-B917-AD70FEF6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rwich/Crash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916" y="4050833"/>
            <a:ext cx="8338088" cy="1096899"/>
          </a:xfrm>
        </p:spPr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2017/2018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3FC2-8FB3-4107-8D04-5925EC32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5" y="3062460"/>
            <a:ext cx="4999506" cy="37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  <a:p>
            <a:r>
              <a:rPr lang="en-US" dirty="0"/>
              <a:t>Plot crashes with population densities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69CC2-CA6F-4458-85BE-F0727416BF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5" y="3167041"/>
            <a:ext cx="4812766" cy="35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4513"/>
            <a:ext cx="8596667" cy="4672012"/>
          </a:xfrm>
        </p:spPr>
        <p:txBody>
          <a:bodyPr/>
          <a:lstStyle/>
          <a:p>
            <a:r>
              <a:rPr lang="en-US" dirty="0"/>
              <a:t>Crashes dataset was 200k+ crash entries, 48 features</a:t>
            </a:r>
          </a:p>
          <a:p>
            <a:pPr lvl="1"/>
            <a:r>
              <a:rPr lang="en-US" dirty="0"/>
              <a:t>From 2014 to today</a:t>
            </a:r>
          </a:p>
          <a:p>
            <a:r>
              <a:rPr lang="en-US" dirty="0"/>
              <a:t> Also had two other datasets</a:t>
            </a:r>
          </a:p>
          <a:p>
            <a:pPr lvl="1"/>
            <a:r>
              <a:rPr lang="en-US" dirty="0"/>
              <a:t>Vehicles involved (450k+ entries, 71 features)</a:t>
            </a:r>
          </a:p>
          <a:p>
            <a:pPr lvl="1"/>
            <a:r>
              <a:rPr lang="en-US" dirty="0"/>
              <a:t>People involved (500k+ entries, 29 features)</a:t>
            </a:r>
          </a:p>
          <a:p>
            <a:r>
              <a:rPr lang="en-US" dirty="0"/>
              <a:t>Challenges Faced:</a:t>
            </a:r>
          </a:p>
          <a:p>
            <a:pPr lvl="1"/>
            <a:r>
              <a:rPr lang="en-US" dirty="0"/>
              <a:t>Scaling down the data for a feasible project</a:t>
            </a:r>
          </a:p>
          <a:p>
            <a:pPr lvl="1"/>
            <a:r>
              <a:rPr lang="en-US" dirty="0"/>
              <a:t>Combining Crash/People/Vehicle datasets</a:t>
            </a:r>
          </a:p>
          <a:p>
            <a:pPr lvl="1"/>
            <a:r>
              <a:rPr lang="en-US" dirty="0"/>
              <a:t>Making the data interpretable by an algorithm</a:t>
            </a:r>
          </a:p>
          <a:p>
            <a:pPr lvl="2"/>
            <a:r>
              <a:rPr lang="en-US" dirty="0"/>
              <a:t>Handling empty entries</a:t>
            </a:r>
          </a:p>
          <a:p>
            <a:pPr lvl="1"/>
            <a:r>
              <a:rPr lang="en-US" dirty="0"/>
              <a:t>Reducing the number of features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Scaling down the data for a feasible project</a:t>
            </a:r>
          </a:p>
          <a:p>
            <a:r>
              <a:rPr lang="en-US" dirty="0"/>
              <a:t>Combining Crash/People/Vehicle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conditions,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r>
              <a:rPr lang="en-US" dirty="0"/>
              <a:t>Solution: High level decision of only using </a:t>
            </a:r>
            <a:r>
              <a:rPr lang="en-US" b="1" dirty="0"/>
              <a:t>Crashes &amp; People </a:t>
            </a:r>
            <a:r>
              <a:rPr lang="en-US" dirty="0"/>
              <a:t>datasets from summer 2018 as training (30k crash entries, 67k people entries)</a:t>
            </a:r>
          </a:p>
        </p:txBody>
      </p:sp>
    </p:spTree>
    <p:extLst>
      <p:ext uri="{BB962C8B-B14F-4D97-AF65-F5344CB8AC3E}">
        <p14:creationId xmlns:p14="http://schemas.microsoft.com/office/powerpoint/2010/main" val="17558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b="1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4172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  <a:p>
            <a:endParaRPr lang="en-US" dirty="0"/>
          </a:p>
          <a:p>
            <a:r>
              <a:rPr lang="en-US" dirty="0"/>
              <a:t>Solution: Join people on crashes</a:t>
            </a:r>
          </a:p>
          <a:p>
            <a:pPr lvl="1"/>
            <a:r>
              <a:rPr lang="en-US" dirty="0"/>
              <a:t>Use Excel formula to append crash information to every person that has the same RD_NO</a:t>
            </a:r>
          </a:p>
          <a:p>
            <a:pPr lvl="2"/>
            <a:r>
              <a:rPr lang="en-US" dirty="0"/>
              <a:t>This is similar to a left outer join from people on crashes, with the condition being RD_NO</a:t>
            </a:r>
          </a:p>
          <a:p>
            <a:pPr lvl="1"/>
            <a:r>
              <a:rPr lang="en-US" b="1" dirty="0"/>
              <a:t>New table entries: People merged with Crashes they were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b="1" dirty="0"/>
              <a:t>Making the data interpretable by an algorithm</a:t>
            </a:r>
          </a:p>
          <a:p>
            <a:pPr lvl="1"/>
            <a:r>
              <a:rPr lang="en-US" b="1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20480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Discretize by binning (enumerate)</a:t>
            </a:r>
          </a:p>
          <a:p>
            <a:pPr lvl="1"/>
            <a:r>
              <a:rPr lang="en-US" b="1" dirty="0"/>
              <a:t>Record a mapping of what each bin meant</a:t>
            </a:r>
          </a:p>
          <a:p>
            <a:pPr lvl="1"/>
            <a:r>
              <a:rPr lang="en-US" dirty="0"/>
              <a:t>Group ages to age groups (child, young adult, …)</a:t>
            </a:r>
          </a:p>
          <a:p>
            <a:pPr lvl="1"/>
            <a:r>
              <a:rPr lang="en-US" dirty="0"/>
              <a:t>Assign number 200 to empty values</a:t>
            </a:r>
          </a:p>
          <a:p>
            <a:pPr lvl="2"/>
            <a:r>
              <a:rPr lang="en-US" dirty="0"/>
              <a:t>Reuse that number for the value “UNKNOWN”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b="1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32558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96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8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</a:p>
          <a:p>
            <a:r>
              <a:rPr lang="en-US" b="1" dirty="0"/>
              <a:t>Project goal set: Determine the INJURY_CLASSIFICATION for anyone involved in a car crash</a:t>
            </a:r>
          </a:p>
          <a:p>
            <a:r>
              <a:rPr lang="en-US" dirty="0"/>
              <a:t>INJURY_CLASSIFICATION Domain:</a:t>
            </a:r>
          </a:p>
          <a:p>
            <a:pPr lvl="1"/>
            <a:r>
              <a:rPr lang="en-US" dirty="0"/>
              <a:t>0: NO INDICATION OF INJURY</a:t>
            </a:r>
          </a:p>
          <a:p>
            <a:pPr lvl="1"/>
            <a:r>
              <a:rPr lang="en-US" dirty="0"/>
              <a:t>1: REPORTED INJURY, NO EVIDENCE</a:t>
            </a:r>
          </a:p>
          <a:p>
            <a:pPr lvl="1"/>
            <a:r>
              <a:rPr lang="en-US" dirty="0"/>
              <a:t>2: NONINCAPACITATING INJURY</a:t>
            </a:r>
          </a:p>
          <a:p>
            <a:pPr lvl="1"/>
            <a:r>
              <a:rPr lang="en-US" dirty="0"/>
              <a:t>3: INCAPACITATING INJURY</a:t>
            </a:r>
          </a:p>
          <a:p>
            <a:pPr lvl="1"/>
            <a:r>
              <a:rPr lang="en-US" dirty="0"/>
              <a:t>4: FATAL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96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DF9F8-CA22-4B93-BB57-8F247B0D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896" y="1880891"/>
            <a:ext cx="7705665" cy="393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A2511-0813-400E-A6DB-65C259AA2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49" y="1880890"/>
            <a:ext cx="2802981" cy="39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too many unimportant features</a:t>
            </a:r>
            <a:endParaRPr lang="en-US" b="1" dirty="0"/>
          </a:p>
          <a:p>
            <a:r>
              <a:rPr lang="en-US" dirty="0"/>
              <a:t>Data was very imbalanced, out of 67k people involved in crashes</a:t>
            </a:r>
          </a:p>
          <a:p>
            <a:pPr lvl="1"/>
            <a:r>
              <a:rPr lang="en-US" dirty="0"/>
              <a:t>61k had no indication of injuries (91%)</a:t>
            </a:r>
          </a:p>
          <a:p>
            <a:pPr lvl="1"/>
            <a:r>
              <a:rPr lang="en-US" dirty="0"/>
              <a:t>3.5k sustained non-incapacitating injuries (5%)</a:t>
            </a:r>
          </a:p>
          <a:p>
            <a:pPr lvl="1"/>
            <a:r>
              <a:rPr lang="en-US" dirty="0"/>
              <a:t>Only 36 were fatal (0.05%, it’s a good thing though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/>
              <a:t>Different algorithms required different data types</a:t>
            </a:r>
          </a:p>
          <a:p>
            <a:pPr lvl="1"/>
            <a:r>
              <a:rPr lang="en-US" dirty="0"/>
              <a:t>Under/oversampling required integers</a:t>
            </a:r>
          </a:p>
          <a:p>
            <a:pPr lvl="1"/>
            <a:r>
              <a:rPr lang="en-US" dirty="0"/>
              <a:t>Association analysis with </a:t>
            </a:r>
            <a:r>
              <a:rPr lang="en-US" dirty="0" err="1"/>
              <a:t>Apriori</a:t>
            </a:r>
            <a:r>
              <a:rPr lang="en-US" dirty="0"/>
              <a:t> required strings</a:t>
            </a:r>
          </a:p>
        </p:txBody>
      </p:sp>
    </p:spTree>
    <p:extLst>
      <p:ext uri="{BB962C8B-B14F-4D97-AF65-F5344CB8AC3E}">
        <p14:creationId xmlns:p14="http://schemas.microsoft.com/office/powerpoint/2010/main" val="426277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Select the 20 best features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endParaRPr lang="en-US" dirty="0"/>
          </a:p>
          <a:p>
            <a:r>
              <a:rPr lang="en-US" dirty="0"/>
              <a:t>Oversample the data to preserve information about NO INJURIES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imblearn’s</a:t>
            </a:r>
            <a:r>
              <a:rPr lang="en-US" dirty="0"/>
              <a:t> </a:t>
            </a:r>
            <a:r>
              <a:rPr lang="en-US" dirty="0" err="1"/>
              <a:t>RandomOverSampler</a:t>
            </a:r>
            <a:endParaRPr lang="en-US" dirty="0"/>
          </a:p>
          <a:p>
            <a:r>
              <a:rPr lang="en-US" dirty="0"/>
              <a:t>Translate the oversampled data back to the original strings</a:t>
            </a:r>
          </a:p>
          <a:p>
            <a:pPr lvl="1"/>
            <a:r>
              <a:rPr lang="en-US" dirty="0"/>
              <a:t>Using Python dictionaries</a:t>
            </a:r>
          </a:p>
          <a:p>
            <a:r>
              <a:rPr lang="en-US" dirty="0"/>
              <a:t>Final Training Data:</a:t>
            </a:r>
          </a:p>
          <a:p>
            <a:pPr lvl="1"/>
            <a:r>
              <a:rPr lang="en-US" dirty="0"/>
              <a:t>220k Entries</a:t>
            </a:r>
          </a:p>
          <a:p>
            <a:pPr lvl="1"/>
            <a:r>
              <a:rPr lang="en-US" dirty="0"/>
              <a:t>20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9780-38BD-4069-B0F0-6AB5B8DF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04" y="1742738"/>
            <a:ext cx="3840263" cy="4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5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Best 20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E35FB-C540-4F7C-9F4B-BCBCAABC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35" t="-609" r="535" b="26139"/>
          <a:stretch/>
        </p:blipFill>
        <p:spPr>
          <a:xfrm>
            <a:off x="2710142" y="2157414"/>
            <a:ext cx="4562027" cy="4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>
            <a:normAutofit/>
          </a:bodyPr>
          <a:lstStyle/>
          <a:p>
            <a:r>
              <a:rPr lang="en-US" dirty="0"/>
              <a:t>Many Inconsistencies, lack of good management/validation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DUI, but the Alcohol column indicated NO</a:t>
            </a:r>
          </a:p>
          <a:p>
            <a:pPr lvl="1"/>
            <a:r>
              <a:rPr lang="en-US" dirty="0"/>
              <a:t>Seatbelt violations when Seatbelt column indicated a seatbelt was worn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 in the crash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pic>
        <p:nvPicPr>
          <p:cNvPr id="4" name="Picture 2" descr="Image result for weka">
            <a:extLst>
              <a:ext uri="{FF2B5EF4-FFF2-40B4-BE49-F238E27FC236}">
                <a16:creationId xmlns:a16="http://schemas.microsoft.com/office/drawing/2014/main" id="{B6C75AA6-B00A-4233-839D-EC403C24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42" y="2448030"/>
            <a:ext cx="4324839" cy="43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E963F-FDC9-45B9-B90A-68B05C7EE0F1}"/>
              </a:ext>
            </a:extLst>
          </p:cNvPr>
          <p:cNvSpPr txBox="1"/>
          <p:nvPr/>
        </p:nvSpPr>
        <p:spPr>
          <a:xfrm>
            <a:off x="928341" y="1466175"/>
            <a:ext cx="8844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Considering our problem statement we were curious as to see what interesting rules were generated to lead to 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</a:t>
            </a:r>
          </a:p>
          <a:p>
            <a:pPr lvl="2"/>
            <a:r>
              <a:rPr lang="en-US" dirty="0"/>
              <a:t>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Consequent is </a:t>
            </a:r>
            <a:r>
              <a:rPr lang="en-US" b="1" dirty="0"/>
              <a:t>INJURY_CLASSIFICATION</a:t>
            </a:r>
          </a:p>
          <a:p>
            <a:pPr lvl="2"/>
            <a:r>
              <a:rPr lang="en-US" dirty="0"/>
              <a:t>To have only one consequent, only confidence was WEKA’s output</a:t>
            </a:r>
          </a:p>
          <a:p>
            <a:r>
              <a:rPr lang="en-US" dirty="0"/>
              <a:t>Attempted classification with a 10 fold split on the oversampled 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431448"/>
            <a:ext cx="10515600" cy="1325563"/>
          </a:xfrm>
        </p:spPr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 few interesting rules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649"/>
            <a:ext cx="10515600" cy="4629598"/>
          </a:xfrm>
        </p:spPr>
        <p:txBody>
          <a:bodyPr>
            <a:normAutofit/>
          </a:bodyPr>
          <a:lstStyle/>
          <a:p>
            <a:r>
              <a:rPr lang="en-US" dirty="0"/>
              <a:t>LIGHTING_CONDITION=DAYLIGHT FIRST_CRASH_TYPE=ANIMAL CRASH_TYPE=INJURY AND / OR TOW DUE TO CRASH 2 ==&gt; INJURY_CLASSIFICATION=FATAL </a:t>
            </a:r>
          </a:p>
          <a:p>
            <a:pPr lvl="1"/>
            <a:r>
              <a:rPr lang="en-US" sz="1800" dirty="0"/>
              <a:t>0.33 confidence</a:t>
            </a:r>
          </a:p>
          <a:p>
            <a:pPr lvl="1"/>
            <a:r>
              <a:rPr lang="en-US" sz="1800" dirty="0"/>
              <a:t>Crashing into an animal indicates is likely to be fatal</a:t>
            </a:r>
          </a:p>
          <a:p>
            <a:r>
              <a:rPr lang="en-US" dirty="0"/>
              <a:t>TRAFFIC_CONTROL_DEVICE=NO_CONTROLS LIGHTING_CONDITION=DARKNESS LIGHTED ROAD ROAD_DEFECT=NO DEFECTS SEX=M ==&gt; INJURY_CLASSIFICATION=FATAL</a:t>
            </a:r>
          </a:p>
          <a:p>
            <a:pPr lvl="1"/>
            <a:r>
              <a:rPr lang="en-US" sz="1800" dirty="0"/>
              <a:t>0.87 confidence</a:t>
            </a:r>
          </a:p>
          <a:p>
            <a:pPr lvl="1"/>
            <a:r>
              <a:rPr lang="en-US" sz="1800" dirty="0"/>
              <a:t>In a lighted non-defective road at night, males are likely to die in a crash</a:t>
            </a:r>
          </a:p>
          <a:p>
            <a:r>
              <a:rPr lang="en-US" dirty="0"/>
              <a:t>FIRST_CRASH_TYPE=FIXED OBJECT SEX=M DRIVER_VISION=UNKNOWN ==&gt; INJURY_CLASSIFICATION=FATAL</a:t>
            </a:r>
          </a:p>
          <a:p>
            <a:pPr lvl="1"/>
            <a:r>
              <a:rPr lang="en-US" sz="1800" dirty="0"/>
              <a:t>0.85 confidence</a:t>
            </a:r>
          </a:p>
          <a:p>
            <a:pPr lvl="1"/>
            <a:r>
              <a:rPr lang="en-US" sz="1800" dirty="0"/>
              <a:t>Crashing into a fixed object (</a:t>
            </a:r>
            <a:r>
              <a:rPr lang="en-US" sz="1800" dirty="0" err="1"/>
              <a:t>e.g</a:t>
            </a:r>
            <a:r>
              <a:rPr lang="en-US" sz="1800" dirty="0"/>
              <a:t>: tree) and being male means a likely death</a:t>
            </a:r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167-EE00-4918-8469-EE9F235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already has labels and a decent number of features: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High scalable</a:t>
            </a:r>
          </a:p>
          <a:p>
            <a:pPr lvl="2"/>
            <a:r>
              <a:rPr lang="en-US" dirty="0"/>
              <a:t>Pretty fast! 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525E89-5B85-41E5-8DD6-3E1BAB90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Determining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2290214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57.3% correct classified, 42.7% incorrectly classified</a:t>
            </a:r>
          </a:p>
          <a:p>
            <a:pPr lvl="1"/>
            <a:r>
              <a:rPr lang="en-US" dirty="0"/>
              <a:t>Precision = .557</a:t>
            </a:r>
          </a:p>
          <a:p>
            <a:pPr lvl="1"/>
            <a:r>
              <a:rPr lang="en-US" dirty="0"/>
              <a:t>Recall = .573</a:t>
            </a:r>
          </a:p>
          <a:p>
            <a:pPr lvl="1"/>
            <a:r>
              <a:rPr lang="en-US" dirty="0"/>
              <a:t>F Measure = .558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7746-2E2A-47A7-9646-7D5812A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06" y="3416847"/>
            <a:ext cx="7304116" cy="23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96.2% correct classified, 3.8% incorrectly classified</a:t>
            </a:r>
          </a:p>
          <a:p>
            <a:pPr lvl="1"/>
            <a:r>
              <a:rPr lang="en-US" dirty="0"/>
              <a:t>Precision = .964</a:t>
            </a:r>
          </a:p>
          <a:p>
            <a:pPr lvl="1"/>
            <a:r>
              <a:rPr lang="en-US" dirty="0"/>
              <a:t>Recall = .962</a:t>
            </a:r>
          </a:p>
          <a:p>
            <a:pPr lvl="1"/>
            <a:r>
              <a:rPr lang="en-US" dirty="0"/>
              <a:t>F Measure = .961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53F85-24B1-45F4-B33A-8466E40A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98" y="3429000"/>
            <a:ext cx="7556674" cy="25134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255914-7031-4B32-B196-CAEBE533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98% correct classified, 2% incorrectly classified</a:t>
            </a:r>
          </a:p>
          <a:p>
            <a:pPr lvl="1"/>
            <a:r>
              <a:rPr lang="en-US" dirty="0"/>
              <a:t>Precision = . 980</a:t>
            </a:r>
          </a:p>
          <a:p>
            <a:pPr lvl="1"/>
            <a:r>
              <a:rPr lang="en-US" dirty="0"/>
              <a:t>Recall = .980</a:t>
            </a:r>
          </a:p>
          <a:p>
            <a:pPr lvl="1"/>
            <a:r>
              <a:rPr lang="en-US" dirty="0"/>
              <a:t>F Measure = .980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38AEA-0CB2-499D-9265-BA0DDF65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33" y="3539892"/>
            <a:ext cx="6427853" cy="23156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FE5CCC-DC80-4F94-8379-44A8CB8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84E-5C4F-4B18-B7FE-94EFB82C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were ready for testing</a:t>
            </a:r>
          </a:p>
          <a:p>
            <a:r>
              <a:rPr lang="en-US" dirty="0"/>
              <a:t>Test data taken from Summer 2017</a:t>
            </a:r>
          </a:p>
          <a:p>
            <a:r>
              <a:rPr lang="en-US" dirty="0"/>
              <a:t>22k Crashes, 49k People</a:t>
            </a:r>
          </a:p>
          <a:p>
            <a:r>
              <a:rPr lang="en-US" dirty="0"/>
              <a:t>Followed same preprocessing steps, using the same mappings</a:t>
            </a:r>
          </a:p>
          <a:p>
            <a:r>
              <a:rPr lang="en-US" dirty="0"/>
              <a:t>Final Test Set: 49k People and their crashes, 20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ED0C47-D8E1-4EAD-A01E-F75F07A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BF2F-A8DD-4F6B-BD88-92768A95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422993"/>
            <a:ext cx="8330005" cy="22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4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BCD-9814-49B7-8EDE-0AF603B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AB6B-A0AE-426A-A0CB-F7E3FEEA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51.1% correct classified, 48.9% incorrectly classified</a:t>
            </a:r>
          </a:p>
          <a:p>
            <a:pPr lvl="1"/>
            <a:r>
              <a:rPr lang="en-US" dirty="0"/>
              <a:t>Precision = .911 </a:t>
            </a:r>
          </a:p>
          <a:p>
            <a:pPr lvl="1"/>
            <a:r>
              <a:rPr lang="en-US" dirty="0"/>
              <a:t>Recall = .512</a:t>
            </a:r>
          </a:p>
          <a:p>
            <a:pPr lvl="1"/>
            <a:r>
              <a:rPr lang="en-US" dirty="0"/>
              <a:t>F Measure = .640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7BC-8DFA-4320-A43E-4DC7096E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5" y="2983918"/>
            <a:ext cx="7607987" cy="25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FB7-2A8E-40B2-91C8-D1AA77E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540-752E-42D7-8B67-E3C8361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78.7% correct classified, 21.3% incorrectly classified</a:t>
            </a:r>
          </a:p>
          <a:p>
            <a:pPr lvl="1"/>
            <a:r>
              <a:rPr lang="en-US" dirty="0"/>
              <a:t>Precision = .876</a:t>
            </a:r>
          </a:p>
          <a:p>
            <a:pPr lvl="1"/>
            <a:r>
              <a:rPr lang="en-US" dirty="0"/>
              <a:t>Recall = .787</a:t>
            </a:r>
          </a:p>
          <a:p>
            <a:pPr lvl="1"/>
            <a:r>
              <a:rPr lang="en-US" dirty="0"/>
              <a:t>F Measure = .828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19A-5644-4402-935C-BA8705F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57" y="3137188"/>
            <a:ext cx="7847333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CADE5-DFEA-4E1E-8E25-18194F8B47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43D06-6AA3-4AA9-BB3C-73E75F928F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7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D214-47DA-4272-9735-43B11E78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9DD7-582A-4AB7-AF41-A9082854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88% correct classified, 12% incorrectly classified</a:t>
            </a:r>
          </a:p>
          <a:p>
            <a:pPr lvl="1"/>
            <a:r>
              <a:rPr lang="en-US" dirty="0"/>
              <a:t>Precision = .877</a:t>
            </a:r>
          </a:p>
          <a:p>
            <a:pPr lvl="1"/>
            <a:r>
              <a:rPr lang="en-US" dirty="0"/>
              <a:t>Recall = .880</a:t>
            </a:r>
          </a:p>
          <a:p>
            <a:pPr lvl="1"/>
            <a:r>
              <a:rPr lang="en-US" dirty="0"/>
              <a:t>F Measure = .879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477-AA4E-4215-91C6-27EDA331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53" y="3203690"/>
            <a:ext cx="7814222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74A55-8283-4461-BD52-6E6C0DC2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7" y="2691234"/>
            <a:ext cx="9694552" cy="32523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Naïve Bayes (F-Score 0.64)</a:t>
            </a:r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Random Forest (F-Score 0.88)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4C0A9-4EF4-4F27-9EB1-AC81CECA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5" y="2641427"/>
            <a:ext cx="9631928" cy="33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5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0772"/>
            <a:ext cx="8596668" cy="4433094"/>
          </a:xfrm>
        </p:spPr>
        <p:txBody>
          <a:bodyPr/>
          <a:lstStyle/>
          <a:p>
            <a:r>
              <a:rPr lang="en-US" dirty="0"/>
              <a:t>Overall. overfitting didn’t occur as it worked on never seen before 2017 data</a:t>
            </a:r>
          </a:p>
          <a:p>
            <a:r>
              <a:rPr lang="en-US" dirty="0"/>
              <a:t>Results were very interesting and some were surprising</a:t>
            </a:r>
          </a:p>
          <a:p>
            <a:pPr lvl="1"/>
            <a:r>
              <a:rPr lang="en-US" dirty="0"/>
              <a:t>Alcohol and texting rarely popped up in generated rules</a:t>
            </a:r>
          </a:p>
          <a:p>
            <a:pPr lvl="1"/>
            <a:r>
              <a:rPr lang="en-US" dirty="0"/>
              <a:t>Possible explanation: Laws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Improve on the algorithm (Reported Injury vs. No Indication)</a:t>
            </a:r>
          </a:p>
          <a:p>
            <a:pPr lvl="1"/>
            <a:r>
              <a:rPr lang="en-US" dirty="0"/>
              <a:t>Apply a similar algorithm to Fall/Winter/Spring Crashes</a:t>
            </a:r>
          </a:p>
          <a:p>
            <a:pPr lvl="1"/>
            <a:r>
              <a:rPr lang="en-US" dirty="0"/>
              <a:t>More training data, from other counties/cities</a:t>
            </a:r>
          </a:p>
        </p:txBody>
      </p:sp>
    </p:spTree>
    <p:extLst>
      <p:ext uri="{BB962C8B-B14F-4D97-AF65-F5344CB8AC3E}">
        <p14:creationId xmlns:p14="http://schemas.microsoft.com/office/powerpoint/2010/main" val="1654485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A9C-9B64-4D7D-BA7C-6DE9FD01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1728-2AE1-400B-8840-BA33E984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repo:</a:t>
            </a:r>
          </a:p>
          <a:p>
            <a:pPr lvl="1"/>
            <a:r>
              <a:rPr lang="en-US" dirty="0">
                <a:hlinkClick r:id="rId2"/>
              </a:rPr>
              <a:t>https://github.com/ndarwich/Crash-Analysis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C10FA-9AC2-4C3A-883E-4268FC12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9E651-4AB3-492E-93DB-CE2A3D4B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  <a:p>
            <a:r>
              <a:rPr lang="en-US" b="1" dirty="0"/>
              <a:t>Informative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46" y="1322057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32150"/>
            <a:ext cx="54387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map…</a:t>
            </a:r>
          </a:p>
          <a:p>
            <a:pPr lvl="1"/>
            <a:r>
              <a:rPr lang="en-US" dirty="0"/>
              <a:t>More details! Southeast Chicago seemed to be free from crashes,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" y="3681808"/>
            <a:ext cx="4685178" cy="31234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EA46760-C89B-478F-871B-AC097B9E34E2}"/>
              </a:ext>
            </a:extLst>
          </p:cNvPr>
          <p:cNvSpPr/>
          <p:nvPr/>
        </p:nvSpPr>
        <p:spPr>
          <a:xfrm>
            <a:off x="4849498" y="5095875"/>
            <a:ext cx="64293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A5EA0-8691-4C90-B442-18FEA33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299753"/>
            <a:ext cx="5776913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3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452</TotalTime>
  <Words>1880</Words>
  <Application>Microsoft Office PowerPoint</Application>
  <PresentationFormat>Widescreen</PresentationFormat>
  <Paragraphs>303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New Data: Traffic Crashes from the City of Chicago</vt:lpstr>
      <vt:lpstr>New Data: Traffic Crashes from the City of Chicago</vt:lpstr>
      <vt:lpstr>Traffic Crashes – City of Chicago</vt:lpstr>
      <vt:lpstr>Traffic Crashes - Visualization</vt:lpstr>
      <vt:lpstr>Traffic Crashes - Visualization</vt:lpstr>
      <vt:lpstr>Traffic Crashes - Visualization</vt:lpstr>
      <vt:lpstr>Traffic Crashes - Visualization</vt:lpstr>
      <vt:lpstr>Traffic Crashes - Preprocessing</vt:lpstr>
      <vt:lpstr>Traffic Crashes – Preprocessing Challenges</vt:lpstr>
      <vt:lpstr>Traffic Crashes – Preprocessing Scaling down the data</vt:lpstr>
      <vt:lpstr>Traffic Crashes – Preprocessing Scaling down the data</vt:lpstr>
      <vt:lpstr>Traffic Crashes – Preprocessing Challenges</vt:lpstr>
      <vt:lpstr>Traffic Crashes – Preprocessing Combining crashes/people</vt:lpstr>
      <vt:lpstr>Traffic Crashes – Preprocessing Combining crashes/people</vt:lpstr>
      <vt:lpstr>Traffic Crashes – Preprocessing Challenges</vt:lpstr>
      <vt:lpstr>Traffic Crashes – Preprocessing Making the data interpretable</vt:lpstr>
      <vt:lpstr>Traffic Crashes – Preprocessing Making the data interpretable</vt:lpstr>
      <vt:lpstr>Traffic Crashes – Preprocessing Challenges</vt:lpstr>
      <vt:lpstr>Traffic Crashes – Preprocessing Feature Reduction</vt:lpstr>
      <vt:lpstr>Traffic Crashes – Preprocessing Feature Reduction</vt:lpstr>
      <vt:lpstr>Traffic Crashes – Preprocessing Feature Reduction</vt:lpstr>
      <vt:lpstr>Traffic Crashes – Transformation</vt:lpstr>
      <vt:lpstr>Traffic Crashes – Transformation Challenges</vt:lpstr>
      <vt:lpstr>Traffic Crashes – Transformation Solutions</vt:lpstr>
      <vt:lpstr>Traffic Crashes – Transformation Best 20 Features</vt:lpstr>
      <vt:lpstr>Traffic Crashes – Data Mining</vt:lpstr>
      <vt:lpstr>Traffic Crashes – Data Mining Association Analysis</vt:lpstr>
      <vt:lpstr>Traffic Crashes – Data Mining A few interesting rules found…</vt:lpstr>
      <vt:lpstr>Traffic Crashes – Data Mining Determining Classifiers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Next Steps</vt:lpstr>
      <vt:lpstr>Naïve Bayes</vt:lpstr>
      <vt:lpstr>Random Tree</vt:lpstr>
      <vt:lpstr>Random Forest</vt:lpstr>
      <vt:lpstr>Interpretation</vt:lpstr>
      <vt:lpstr>Interpretation</vt:lpstr>
      <vt:lpstr>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188</cp:revision>
  <dcterms:created xsi:type="dcterms:W3CDTF">2018-12-02T21:22:18Z</dcterms:created>
  <dcterms:modified xsi:type="dcterms:W3CDTF">2018-12-04T18:23:11Z</dcterms:modified>
</cp:coreProperties>
</file>