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45"/>
  </p:notesMasterIdLst>
  <p:sldIdLst>
    <p:sldId id="256" r:id="rId2"/>
    <p:sldId id="257" r:id="rId3"/>
    <p:sldId id="258" r:id="rId4"/>
    <p:sldId id="262" r:id="rId5"/>
    <p:sldId id="263" r:id="rId6"/>
    <p:sldId id="264" r:id="rId7"/>
    <p:sldId id="280" r:id="rId8"/>
    <p:sldId id="283" r:id="rId9"/>
    <p:sldId id="282" r:id="rId10"/>
    <p:sldId id="279" r:id="rId11"/>
    <p:sldId id="265" r:id="rId12"/>
    <p:sldId id="266" r:id="rId13"/>
    <p:sldId id="304" r:id="rId14"/>
    <p:sldId id="286" r:id="rId15"/>
    <p:sldId id="267" r:id="rId16"/>
    <p:sldId id="303" r:id="rId17"/>
    <p:sldId id="285" r:id="rId18"/>
    <p:sldId id="302" r:id="rId19"/>
    <p:sldId id="268" r:id="rId20"/>
    <p:sldId id="284" r:id="rId21"/>
    <p:sldId id="287" r:id="rId22"/>
    <p:sldId id="305" r:id="rId23"/>
    <p:sldId id="306" r:id="rId24"/>
    <p:sldId id="269" r:id="rId25"/>
    <p:sldId id="301" r:id="rId26"/>
    <p:sldId id="312" r:id="rId27"/>
    <p:sldId id="298" r:id="rId28"/>
    <p:sldId id="271" r:id="rId29"/>
    <p:sldId id="288" r:id="rId30"/>
    <p:sldId id="290" r:id="rId31"/>
    <p:sldId id="291" r:id="rId32"/>
    <p:sldId id="293" r:id="rId33"/>
    <p:sldId id="295" r:id="rId34"/>
    <p:sldId id="296" r:id="rId35"/>
    <p:sldId id="297" r:id="rId36"/>
    <p:sldId id="307" r:id="rId37"/>
    <p:sldId id="308" r:id="rId38"/>
    <p:sldId id="310" r:id="rId39"/>
    <p:sldId id="260" r:id="rId40"/>
    <p:sldId id="314" r:id="rId41"/>
    <p:sldId id="313" r:id="rId42"/>
    <p:sldId id="315" r:id="rId43"/>
    <p:sldId id="311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bil Darwich" initials="ND" lastIdx="1" clrIdx="0">
    <p:extLst>
      <p:ext uri="{19B8F6BF-5375-455C-9EA6-DF929625EA0E}">
        <p15:presenceInfo xmlns:p15="http://schemas.microsoft.com/office/powerpoint/2012/main" userId="Nabil Darwi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84417" autoAdjust="0"/>
  </p:normalViewPr>
  <p:slideViewPr>
    <p:cSldViewPr snapToGrid="0">
      <p:cViewPr varScale="1">
        <p:scale>
          <a:sx n="71" d="100"/>
          <a:sy n="71" d="100"/>
        </p:scale>
        <p:origin x="123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3163F-2E00-4E77-878F-5C90D80E0CD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4920E-5384-4F8F-B917-AD70FEF6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17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6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81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05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05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18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1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77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10 minutes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23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89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8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5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07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4:30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43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99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46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06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9242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15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278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60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61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1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5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5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9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3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3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8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montgomerycountymd.gov/Public-Safety/Traffic-Violations/4mse-ku6q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darwich/Crash-Analys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9B65-5A01-4BD7-830E-8829FF823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95288" y="809626"/>
            <a:ext cx="10410825" cy="3081338"/>
          </a:xfrm>
        </p:spPr>
        <p:txBody>
          <a:bodyPr>
            <a:normAutofit/>
          </a:bodyPr>
          <a:lstStyle/>
          <a:p>
            <a:r>
              <a:rPr lang="en-US" dirty="0"/>
              <a:t>When it comes to car crashes, when do injuries occur? </a:t>
            </a:r>
            <a:br>
              <a:rPr lang="en-US" dirty="0"/>
            </a:br>
            <a:r>
              <a:rPr lang="en-US" dirty="0"/>
              <a:t>What about fatalities?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84F3F-870F-4BAA-8702-5A03C1756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916" y="4050833"/>
            <a:ext cx="8338088" cy="1096899"/>
          </a:xfrm>
        </p:spPr>
        <p:txBody>
          <a:bodyPr>
            <a:normAutofit/>
          </a:bodyPr>
          <a:lstStyle/>
          <a:p>
            <a:r>
              <a:rPr lang="en-US" dirty="0"/>
              <a:t>An Investigation by Nabil Darwich and Hamza Mughal</a:t>
            </a:r>
          </a:p>
          <a:p>
            <a:r>
              <a:rPr lang="en-US" dirty="0"/>
              <a:t>Using real crash data from the City of Chicago from the summer of 2017/2018 </a:t>
            </a:r>
          </a:p>
        </p:txBody>
      </p:sp>
    </p:spTree>
    <p:extLst>
      <p:ext uri="{BB962C8B-B14F-4D97-AF65-F5344CB8AC3E}">
        <p14:creationId xmlns:p14="http://schemas.microsoft.com/office/powerpoint/2010/main" val="165339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14513"/>
            <a:ext cx="8596667" cy="4672012"/>
          </a:xfrm>
        </p:spPr>
        <p:txBody>
          <a:bodyPr/>
          <a:lstStyle/>
          <a:p>
            <a:r>
              <a:rPr lang="en-US" dirty="0"/>
              <a:t>Crashes dataset was 200k+ crash entries, 48 features</a:t>
            </a:r>
          </a:p>
          <a:p>
            <a:pPr lvl="1"/>
            <a:r>
              <a:rPr lang="en-US" dirty="0"/>
              <a:t>From 2014 to today</a:t>
            </a:r>
          </a:p>
          <a:p>
            <a:r>
              <a:rPr lang="en-US" dirty="0"/>
              <a:t> Also had two other datasets</a:t>
            </a:r>
          </a:p>
          <a:p>
            <a:pPr lvl="1"/>
            <a:r>
              <a:rPr lang="en-US" dirty="0"/>
              <a:t>Vehicles involved (450k+ entries, 71 features)</a:t>
            </a:r>
          </a:p>
          <a:p>
            <a:pPr lvl="1"/>
            <a:r>
              <a:rPr lang="en-US" dirty="0"/>
              <a:t>People involved (500k+ entries, 29 features)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32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Scaling down the data for a feasible project</a:t>
            </a:r>
          </a:p>
          <a:p>
            <a:r>
              <a:rPr lang="en-US" dirty="0"/>
              <a:t>Combining Crash/People/Vehicle datasets</a:t>
            </a:r>
          </a:p>
          <a:p>
            <a:r>
              <a:rPr lang="en-US" dirty="0"/>
              <a:t>Making the data interpretable by an algorithm</a:t>
            </a:r>
          </a:p>
          <a:p>
            <a:pPr lvl="1"/>
            <a:r>
              <a:rPr lang="en-US" dirty="0"/>
              <a:t>Handling empty entries</a:t>
            </a:r>
          </a:p>
          <a:p>
            <a:r>
              <a:rPr lang="en-US" dirty="0"/>
              <a:t>Reducing the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1456674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Scaling down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616729"/>
          </a:xfrm>
        </p:spPr>
        <p:txBody>
          <a:bodyPr>
            <a:normAutofit/>
          </a:bodyPr>
          <a:lstStyle/>
          <a:p>
            <a:r>
              <a:rPr lang="en-US" dirty="0"/>
              <a:t>Vehicle data was</a:t>
            </a:r>
          </a:p>
          <a:p>
            <a:pPr lvl="1"/>
            <a:r>
              <a:rPr lang="en-US" dirty="0"/>
              <a:t>Very sparse</a:t>
            </a:r>
          </a:p>
          <a:p>
            <a:pPr lvl="1"/>
            <a:r>
              <a:rPr lang="en-US" dirty="0"/>
              <a:t>Hard to discretize w/o vehicle database</a:t>
            </a:r>
          </a:p>
          <a:p>
            <a:r>
              <a:rPr lang="en-US" dirty="0"/>
              <a:t>Different years meant</a:t>
            </a:r>
          </a:p>
          <a:p>
            <a:pPr lvl="1"/>
            <a:r>
              <a:rPr lang="en-US" dirty="0"/>
              <a:t>Different road systems, road conditions, laws</a:t>
            </a:r>
          </a:p>
          <a:p>
            <a:pPr lvl="1"/>
            <a:r>
              <a:rPr lang="en-US" dirty="0"/>
              <a:t>Different safety standards</a:t>
            </a:r>
          </a:p>
          <a:p>
            <a:r>
              <a:rPr lang="en-US" dirty="0"/>
              <a:t>Different seasons meant</a:t>
            </a:r>
          </a:p>
          <a:p>
            <a:pPr lvl="1"/>
            <a:r>
              <a:rPr lang="en-US" dirty="0"/>
              <a:t>Different weather conditions</a:t>
            </a:r>
          </a:p>
          <a:p>
            <a:pPr lvl="1"/>
            <a:r>
              <a:rPr lang="en-US" dirty="0"/>
              <a:t>Different common reasons for crashes</a:t>
            </a:r>
          </a:p>
          <a:p>
            <a:pPr lvl="1"/>
            <a:r>
              <a:rPr lang="en-US" dirty="0"/>
              <a:t>Different severity levels for crashes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72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Scaling down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6167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Vehicle data was</a:t>
            </a:r>
          </a:p>
          <a:p>
            <a:pPr lvl="1"/>
            <a:r>
              <a:rPr lang="en-US" dirty="0"/>
              <a:t>Very sparse</a:t>
            </a:r>
          </a:p>
          <a:p>
            <a:pPr lvl="1"/>
            <a:r>
              <a:rPr lang="en-US" dirty="0"/>
              <a:t>Hard to discretize w/o vehicle database</a:t>
            </a:r>
          </a:p>
          <a:p>
            <a:r>
              <a:rPr lang="en-US" dirty="0"/>
              <a:t>Different years meant</a:t>
            </a:r>
          </a:p>
          <a:p>
            <a:pPr lvl="1"/>
            <a:r>
              <a:rPr lang="en-US" dirty="0"/>
              <a:t>Different road systems, road condition, laws</a:t>
            </a:r>
          </a:p>
          <a:p>
            <a:pPr lvl="1"/>
            <a:r>
              <a:rPr lang="en-US" dirty="0"/>
              <a:t>Different safety standards</a:t>
            </a:r>
          </a:p>
          <a:p>
            <a:r>
              <a:rPr lang="en-US" dirty="0"/>
              <a:t>Different seasons meant</a:t>
            </a:r>
          </a:p>
          <a:p>
            <a:pPr lvl="1"/>
            <a:r>
              <a:rPr lang="en-US" dirty="0"/>
              <a:t>Different weather conditions</a:t>
            </a:r>
          </a:p>
          <a:p>
            <a:pPr lvl="1"/>
            <a:r>
              <a:rPr lang="en-US" dirty="0"/>
              <a:t>Different common reasons for crashes</a:t>
            </a:r>
          </a:p>
          <a:p>
            <a:pPr lvl="1"/>
            <a:r>
              <a:rPr lang="en-US" dirty="0"/>
              <a:t>Different severity levels for crashes</a:t>
            </a:r>
          </a:p>
          <a:p>
            <a:endParaRPr lang="en-US" dirty="0"/>
          </a:p>
          <a:p>
            <a:r>
              <a:rPr lang="en-US" dirty="0"/>
              <a:t>Solution: High level decision of only using </a:t>
            </a:r>
            <a:r>
              <a:rPr lang="en-US" b="1" dirty="0"/>
              <a:t>Crashes &amp; People </a:t>
            </a:r>
            <a:r>
              <a:rPr lang="en-US" dirty="0"/>
              <a:t>datasets from summer 2018 as training (30k crash entries, 67k people entries)</a:t>
            </a:r>
          </a:p>
        </p:txBody>
      </p:sp>
    </p:spTree>
    <p:extLst>
      <p:ext uri="{BB962C8B-B14F-4D97-AF65-F5344CB8AC3E}">
        <p14:creationId xmlns:p14="http://schemas.microsoft.com/office/powerpoint/2010/main" val="175587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down the data for a feasible project</a:t>
            </a:r>
          </a:p>
          <a:p>
            <a:r>
              <a:rPr lang="en-US" b="1" dirty="0"/>
              <a:t>Combining Crash/People datasets</a:t>
            </a:r>
          </a:p>
          <a:p>
            <a:r>
              <a:rPr lang="en-US" dirty="0"/>
              <a:t>Making the data interpretable by an algorithm</a:t>
            </a:r>
          </a:p>
          <a:p>
            <a:pPr lvl="1"/>
            <a:r>
              <a:rPr lang="en-US" dirty="0"/>
              <a:t>Handling empty entries</a:t>
            </a:r>
          </a:p>
          <a:p>
            <a:r>
              <a:rPr lang="en-US" dirty="0"/>
              <a:t>Reducing the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1441721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Combining crashes/people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104841" cy="3880773"/>
          </a:xfrm>
        </p:spPr>
        <p:txBody>
          <a:bodyPr>
            <a:normAutofit/>
          </a:bodyPr>
          <a:lstStyle/>
          <a:p>
            <a:r>
              <a:rPr lang="en-US" dirty="0"/>
              <a:t>Both crashes and people included the report number (RD_NO) column</a:t>
            </a:r>
          </a:p>
          <a:p>
            <a:pPr lvl="1"/>
            <a:r>
              <a:rPr lang="en-US" dirty="0"/>
              <a:t>Can be used as unifier</a:t>
            </a:r>
          </a:p>
          <a:p>
            <a:r>
              <a:rPr lang="en-US" dirty="0"/>
              <a:t>Multiple people can be involved in a single crash</a:t>
            </a:r>
          </a:p>
          <a:p>
            <a:pPr lvl="1"/>
            <a:r>
              <a:rPr lang="en-US" dirty="0"/>
              <a:t>RD_NO showed up multiple times in People table</a:t>
            </a:r>
          </a:p>
        </p:txBody>
      </p:sp>
    </p:spTree>
    <p:extLst>
      <p:ext uri="{BB962C8B-B14F-4D97-AF65-F5344CB8AC3E}">
        <p14:creationId xmlns:p14="http://schemas.microsoft.com/office/powerpoint/2010/main" val="4056633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Combining crashes/people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104841" cy="3880773"/>
          </a:xfrm>
        </p:spPr>
        <p:txBody>
          <a:bodyPr>
            <a:normAutofit/>
          </a:bodyPr>
          <a:lstStyle/>
          <a:p>
            <a:r>
              <a:rPr lang="en-US" dirty="0"/>
              <a:t>Both crashes and people included the report number (RD_NO) column</a:t>
            </a:r>
          </a:p>
          <a:p>
            <a:pPr lvl="1"/>
            <a:r>
              <a:rPr lang="en-US" dirty="0"/>
              <a:t>Can be used as unifier</a:t>
            </a:r>
          </a:p>
          <a:p>
            <a:r>
              <a:rPr lang="en-US" dirty="0"/>
              <a:t>Multiple people can be involved in a single crash</a:t>
            </a:r>
          </a:p>
          <a:p>
            <a:pPr lvl="1"/>
            <a:r>
              <a:rPr lang="en-US" dirty="0"/>
              <a:t>RD_NO showed up multiple times in People table</a:t>
            </a:r>
          </a:p>
          <a:p>
            <a:endParaRPr lang="en-US" dirty="0"/>
          </a:p>
          <a:p>
            <a:r>
              <a:rPr lang="en-US" dirty="0"/>
              <a:t>Solution: Join people on crashes</a:t>
            </a:r>
          </a:p>
          <a:p>
            <a:pPr lvl="1"/>
            <a:r>
              <a:rPr lang="en-US" dirty="0"/>
              <a:t>Use Excel formula to append crash information to every person that has the same RD_NO</a:t>
            </a:r>
          </a:p>
          <a:p>
            <a:pPr lvl="2"/>
            <a:r>
              <a:rPr lang="en-US" dirty="0"/>
              <a:t>This is similar to a left outer join from people on crashes, with the condition being RD_NO</a:t>
            </a:r>
          </a:p>
          <a:p>
            <a:pPr lvl="1"/>
            <a:r>
              <a:rPr lang="en-US" b="1" dirty="0"/>
              <a:t>New table entries: People merged with Crashes they were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24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down the data for a feasible project</a:t>
            </a:r>
          </a:p>
          <a:p>
            <a:r>
              <a:rPr lang="en-US" dirty="0"/>
              <a:t>Combining Crash/People datasets</a:t>
            </a:r>
          </a:p>
          <a:p>
            <a:r>
              <a:rPr lang="en-US" b="1" dirty="0"/>
              <a:t>Making the data interpretable by an algorithm</a:t>
            </a:r>
          </a:p>
          <a:p>
            <a:pPr lvl="1"/>
            <a:r>
              <a:rPr lang="en-US" b="1" dirty="0"/>
              <a:t>Handling empty entries</a:t>
            </a:r>
          </a:p>
          <a:p>
            <a:r>
              <a:rPr lang="en-US" dirty="0"/>
              <a:t>Reducing the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3204806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Making the data interpretable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Crashes included many string descriptions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: light, darkness, dusk, dawn</a:t>
            </a:r>
          </a:p>
          <a:p>
            <a:pPr lvl="1"/>
            <a:r>
              <a:rPr lang="en-US" dirty="0"/>
              <a:t>Some algorithms required decimal values</a:t>
            </a:r>
          </a:p>
          <a:p>
            <a:r>
              <a:rPr lang="en-US" dirty="0"/>
              <a:t>Many empty values existed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58CAE-6FD7-45D8-B944-6BCE37630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375" y="2025960"/>
            <a:ext cx="5907255" cy="422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55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Making the data interpretable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Crashes included many string descriptions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: light, darkness, dusk, dawn</a:t>
            </a:r>
          </a:p>
          <a:p>
            <a:pPr lvl="1"/>
            <a:r>
              <a:rPr lang="en-US" dirty="0"/>
              <a:t>Some algorithms required decimal values</a:t>
            </a:r>
          </a:p>
          <a:p>
            <a:r>
              <a:rPr lang="en-US" dirty="0"/>
              <a:t>Many empty values existed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Solution: Discretize by binning (enumerate)</a:t>
            </a:r>
          </a:p>
          <a:p>
            <a:pPr lvl="1"/>
            <a:r>
              <a:rPr lang="en-US" b="1" dirty="0"/>
              <a:t>Record a mapping of what each bin meant</a:t>
            </a:r>
          </a:p>
          <a:p>
            <a:pPr lvl="1"/>
            <a:r>
              <a:rPr lang="en-US" dirty="0"/>
              <a:t>Group ages to age groups (child, young adult, …)</a:t>
            </a:r>
          </a:p>
          <a:p>
            <a:pPr lvl="1"/>
            <a:r>
              <a:rPr lang="en-US" dirty="0"/>
              <a:t>Assign number 200 to empty values</a:t>
            </a:r>
          </a:p>
          <a:p>
            <a:pPr lvl="2"/>
            <a:r>
              <a:rPr lang="en-US" dirty="0"/>
              <a:t>Reuse that number for the value “UNKNOWN”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58CAE-6FD7-45D8-B944-6BCE37630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375" y="2025960"/>
            <a:ext cx="5907255" cy="422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2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215D-F569-450C-8D36-4F315D5D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Good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A0E88-98FE-4678-8CEA-5DFCC6BA0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6" y="1581150"/>
            <a:ext cx="9510712" cy="5314950"/>
          </a:xfrm>
        </p:spPr>
        <p:txBody>
          <a:bodyPr>
            <a:normAutofit/>
          </a:bodyPr>
          <a:lstStyle/>
          <a:p>
            <a:r>
              <a:rPr lang="en-US" dirty="0"/>
              <a:t>Original Data: Montgomery County’s Traffic Violations</a:t>
            </a:r>
            <a:br>
              <a:rPr lang="en-US" dirty="0"/>
            </a:br>
            <a:r>
              <a:rPr lang="en-US" dirty="0">
                <a:hlinkClick r:id="rId2"/>
              </a:rPr>
              <a:t>https://data.montgomerycountymd.gov/Public-Safety/Traffic-Violations/4mse-ku6q</a:t>
            </a:r>
            <a:endParaRPr lang="en-US" dirty="0"/>
          </a:p>
          <a:p>
            <a:pPr lvl="1"/>
            <a:r>
              <a:rPr lang="en-US" dirty="0"/>
              <a:t>Violation info from all electronic traffic violations in Montgomery County</a:t>
            </a:r>
          </a:p>
          <a:p>
            <a:pPr lvl="1"/>
            <a:r>
              <a:rPr lang="en-US" dirty="0"/>
              <a:t>1m+ records</a:t>
            </a:r>
          </a:p>
          <a:p>
            <a:pPr lvl="1"/>
            <a:r>
              <a:rPr lang="en-US" dirty="0"/>
              <a:t>Significant Columns:</a:t>
            </a:r>
          </a:p>
          <a:p>
            <a:pPr lvl="2"/>
            <a:r>
              <a:rPr lang="en-US" sz="1600" dirty="0"/>
              <a:t>Geolocation</a:t>
            </a:r>
          </a:p>
          <a:p>
            <a:pPr lvl="2"/>
            <a:r>
              <a:rPr lang="en-US" sz="1600" dirty="0"/>
              <a:t>Time of stop</a:t>
            </a:r>
          </a:p>
          <a:p>
            <a:pPr lvl="2"/>
            <a:r>
              <a:rPr lang="en-US" sz="1600" dirty="0"/>
              <a:t>Accident (Y/N)</a:t>
            </a:r>
          </a:p>
          <a:p>
            <a:pPr lvl="2"/>
            <a:r>
              <a:rPr lang="en-US" sz="1600" dirty="0"/>
              <a:t>Belts (Y/N)</a:t>
            </a:r>
          </a:p>
          <a:p>
            <a:pPr lvl="2"/>
            <a:r>
              <a:rPr lang="en-US" sz="1600" dirty="0"/>
              <a:t>Personal Injury (Y/N)</a:t>
            </a:r>
          </a:p>
          <a:p>
            <a:pPr lvl="2"/>
            <a:r>
              <a:rPr lang="en-US" sz="1600" dirty="0"/>
              <a:t>Fatal (Y/N)</a:t>
            </a:r>
          </a:p>
          <a:p>
            <a:pPr lvl="2"/>
            <a:r>
              <a:rPr lang="en-US" sz="1600" dirty="0"/>
              <a:t>Alcohol (Y/N)</a:t>
            </a:r>
          </a:p>
          <a:p>
            <a:pPr lvl="2"/>
            <a:r>
              <a:rPr lang="en-US" sz="1600" dirty="0"/>
              <a:t>Driver race/gender/city/state</a:t>
            </a:r>
          </a:p>
          <a:p>
            <a:pPr lvl="2"/>
            <a:r>
              <a:rPr lang="en-US" sz="1600" dirty="0"/>
              <a:t>Vehicle make/model/year/type</a:t>
            </a:r>
          </a:p>
        </p:txBody>
      </p:sp>
    </p:spTree>
    <p:extLst>
      <p:ext uri="{BB962C8B-B14F-4D97-AF65-F5344CB8AC3E}">
        <p14:creationId xmlns:p14="http://schemas.microsoft.com/office/powerpoint/2010/main" val="184933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down the data for a feasible project</a:t>
            </a:r>
          </a:p>
          <a:p>
            <a:r>
              <a:rPr lang="en-US" dirty="0"/>
              <a:t>Combining Crash/People datasets</a:t>
            </a:r>
          </a:p>
          <a:p>
            <a:r>
              <a:rPr lang="en-US" dirty="0"/>
              <a:t>Making the data interpretable by an algorithm</a:t>
            </a:r>
          </a:p>
          <a:p>
            <a:pPr lvl="1"/>
            <a:r>
              <a:rPr lang="en-US" dirty="0"/>
              <a:t>Handling empty entries</a:t>
            </a:r>
          </a:p>
          <a:p>
            <a:r>
              <a:rPr lang="en-US" b="1" dirty="0"/>
              <a:t>Reducing the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3325585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Feature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7286"/>
            <a:ext cx="8596668" cy="5050714"/>
          </a:xfrm>
        </p:spPr>
        <p:txBody>
          <a:bodyPr/>
          <a:lstStyle/>
          <a:p>
            <a:r>
              <a:rPr lang="en-US" dirty="0"/>
              <a:t>Many features were redundant/irrelevant/consequents</a:t>
            </a:r>
          </a:p>
          <a:p>
            <a:pPr lvl="1"/>
            <a:r>
              <a:rPr lang="en-US" dirty="0"/>
              <a:t>CRASH_DATE was repeated twice</a:t>
            </a:r>
          </a:p>
          <a:p>
            <a:pPr lvl="1"/>
            <a:r>
              <a:rPr lang="en-US" dirty="0"/>
              <a:t>Pedestrians/Bicyclists don’t have a VEHICLE_NO</a:t>
            </a:r>
          </a:p>
          <a:p>
            <a:pPr lvl="1"/>
            <a:r>
              <a:rPr lang="en-US" dirty="0"/>
              <a:t>Whether or not they were transported to an ER is a consequent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4966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Feature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7286"/>
            <a:ext cx="8596668" cy="5050714"/>
          </a:xfrm>
        </p:spPr>
        <p:txBody>
          <a:bodyPr/>
          <a:lstStyle/>
          <a:p>
            <a:r>
              <a:rPr lang="en-US" dirty="0"/>
              <a:t>Many features were redundant/irrelevant/consequents</a:t>
            </a:r>
          </a:p>
          <a:p>
            <a:pPr lvl="1"/>
            <a:r>
              <a:rPr lang="en-US" dirty="0"/>
              <a:t>CRASH_DATE was repeated twice</a:t>
            </a:r>
          </a:p>
          <a:p>
            <a:pPr lvl="1"/>
            <a:r>
              <a:rPr lang="en-US" dirty="0"/>
              <a:t>Pedestrians/Bicyclists don’t have a VEHICLE_NO</a:t>
            </a:r>
          </a:p>
          <a:p>
            <a:pPr lvl="1"/>
            <a:r>
              <a:rPr lang="en-US" dirty="0"/>
              <a:t>Whether or not they were transported to an ER is a consequent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Solution: Delete such columns, continue feature reduction when data mining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18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Feature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7286"/>
            <a:ext cx="8596668" cy="5050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Many features were redundant/irrelevant/consequents</a:t>
            </a:r>
          </a:p>
          <a:p>
            <a:pPr lvl="1"/>
            <a:r>
              <a:rPr lang="en-US" dirty="0"/>
              <a:t>CRASH_DATE was repeated twice</a:t>
            </a:r>
          </a:p>
          <a:p>
            <a:pPr lvl="1"/>
            <a:r>
              <a:rPr lang="en-US" dirty="0"/>
              <a:t>Pedestrians/Bicyclists don’t have a VEHICLE_NO</a:t>
            </a:r>
          </a:p>
          <a:p>
            <a:pPr lvl="1"/>
            <a:r>
              <a:rPr lang="en-US" dirty="0"/>
              <a:t>Whether or not they were transported to an ER is a consequent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Solution: Delete such columns, continue feature reduction when data mining</a:t>
            </a:r>
          </a:p>
          <a:p>
            <a:r>
              <a:rPr lang="en-US" b="1" dirty="0"/>
              <a:t>Project goal set: Determine the INJURY_CLASSIFICATION for anyone involved in a car crash</a:t>
            </a:r>
          </a:p>
          <a:p>
            <a:r>
              <a:rPr lang="en-US" dirty="0"/>
              <a:t>INJURY_CLASSIFICATION Domain:</a:t>
            </a:r>
          </a:p>
          <a:p>
            <a:pPr lvl="1"/>
            <a:r>
              <a:rPr lang="en-US" dirty="0"/>
              <a:t>0: NO INDICATION OF INJURY</a:t>
            </a:r>
          </a:p>
          <a:p>
            <a:pPr lvl="1"/>
            <a:r>
              <a:rPr lang="en-US" dirty="0"/>
              <a:t>1: REPORTED INJURY, NO EVIDENCE</a:t>
            </a:r>
          </a:p>
          <a:p>
            <a:pPr lvl="1"/>
            <a:r>
              <a:rPr lang="en-US" dirty="0"/>
              <a:t>2: NONINCAPACITATING INJURY</a:t>
            </a:r>
          </a:p>
          <a:p>
            <a:pPr lvl="1"/>
            <a:r>
              <a:rPr lang="en-US" dirty="0"/>
              <a:t>3: INCAPACITATING INJURY</a:t>
            </a:r>
          </a:p>
          <a:p>
            <a:pPr lvl="1"/>
            <a:r>
              <a:rPr lang="en-US" dirty="0"/>
              <a:t>4: FATAL</a:t>
            </a:r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1968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492E-D003-4D98-9C53-7D15A5CA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Transformation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BDF9F8-CA22-4B93-BB57-8F247B0D7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896" y="1880891"/>
            <a:ext cx="7705665" cy="3933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3A2511-0813-400E-A6DB-65C259AA2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949" y="1880890"/>
            <a:ext cx="2802981" cy="397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4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492E-D003-4D98-9C53-7D15A5CA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Transformation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B5DC-F1BA-4005-88A1-AAF42307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too many unimportant features</a:t>
            </a:r>
            <a:endParaRPr lang="en-US" b="1" dirty="0"/>
          </a:p>
          <a:p>
            <a:r>
              <a:rPr lang="en-US" dirty="0"/>
              <a:t>Data was very imbalanced, out of 67k people involved in crashes</a:t>
            </a:r>
          </a:p>
          <a:p>
            <a:pPr lvl="1"/>
            <a:r>
              <a:rPr lang="en-US" dirty="0"/>
              <a:t>61k had no injuries (91%)</a:t>
            </a:r>
          </a:p>
          <a:p>
            <a:pPr lvl="1"/>
            <a:r>
              <a:rPr lang="en-US" dirty="0"/>
              <a:t>3.5k sustained non-incapacitating injuries (5%)</a:t>
            </a:r>
          </a:p>
          <a:p>
            <a:pPr lvl="1"/>
            <a:r>
              <a:rPr lang="en-US" dirty="0"/>
              <a:t>Only 36 were fatal (0.05%, it’s a good thing though </a:t>
            </a:r>
            <a:r>
              <a:rPr lang="en-US" dirty="0">
                <a:sym typeface="Wingdings" panose="05000000000000000000" pitchFamily="2" charset="2"/>
              </a:rPr>
              <a:t>)</a:t>
            </a:r>
            <a:endParaRPr lang="en-US" dirty="0"/>
          </a:p>
          <a:p>
            <a:r>
              <a:rPr lang="en-US" dirty="0"/>
              <a:t>Different algorithms required different data types</a:t>
            </a:r>
          </a:p>
          <a:p>
            <a:pPr lvl="1"/>
            <a:r>
              <a:rPr lang="en-US" dirty="0"/>
              <a:t>Under/oversampling required integers</a:t>
            </a:r>
          </a:p>
          <a:p>
            <a:pPr lvl="1"/>
            <a:r>
              <a:rPr lang="en-US" dirty="0"/>
              <a:t>Association analysis with </a:t>
            </a:r>
            <a:r>
              <a:rPr lang="en-US" dirty="0" err="1"/>
              <a:t>Apriori</a:t>
            </a:r>
            <a:r>
              <a:rPr lang="en-US" dirty="0"/>
              <a:t> required strings</a:t>
            </a:r>
          </a:p>
        </p:txBody>
      </p:sp>
    </p:spTree>
    <p:extLst>
      <p:ext uri="{BB962C8B-B14F-4D97-AF65-F5344CB8AC3E}">
        <p14:creationId xmlns:p14="http://schemas.microsoft.com/office/powerpoint/2010/main" val="4262774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492E-D003-4D98-9C53-7D15A5CA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Transformation</a:t>
            </a:r>
            <a:br>
              <a:rPr lang="en-US" dirty="0"/>
            </a:br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B5DC-F1BA-4005-88A1-AAF423072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Select the 20 best features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SKLearn’s</a:t>
            </a:r>
            <a:r>
              <a:rPr lang="en-US" dirty="0"/>
              <a:t> </a:t>
            </a:r>
            <a:r>
              <a:rPr lang="en-US" dirty="0" err="1"/>
              <a:t>SelectKBest</a:t>
            </a:r>
            <a:endParaRPr lang="en-US" dirty="0"/>
          </a:p>
          <a:p>
            <a:r>
              <a:rPr lang="en-US" dirty="0"/>
              <a:t>Oversample the data to preserve information about NO INJURIES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imblearn’s</a:t>
            </a:r>
            <a:r>
              <a:rPr lang="en-US" dirty="0"/>
              <a:t> </a:t>
            </a:r>
            <a:r>
              <a:rPr lang="en-US" dirty="0" err="1"/>
              <a:t>RandomOverSampler</a:t>
            </a:r>
            <a:endParaRPr lang="en-US" dirty="0"/>
          </a:p>
          <a:p>
            <a:r>
              <a:rPr lang="en-US" dirty="0"/>
              <a:t>Translate the oversampled data back to the original strings</a:t>
            </a:r>
          </a:p>
          <a:p>
            <a:pPr lvl="1"/>
            <a:r>
              <a:rPr lang="en-US" dirty="0"/>
              <a:t>Using Python dictionaries</a:t>
            </a:r>
          </a:p>
          <a:p>
            <a:r>
              <a:rPr lang="en-US" dirty="0"/>
              <a:t>Final Training Data:</a:t>
            </a:r>
          </a:p>
          <a:p>
            <a:pPr lvl="1"/>
            <a:r>
              <a:rPr lang="en-US" dirty="0"/>
              <a:t>220k Entries</a:t>
            </a:r>
          </a:p>
          <a:p>
            <a:pPr lvl="1"/>
            <a:r>
              <a:rPr lang="en-US" dirty="0"/>
              <a:t>20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49780-38BD-4069-B0F0-6AB5B8DF6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004" y="1742738"/>
            <a:ext cx="3840263" cy="42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65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5096-EC40-4FE4-9DE8-C7442AB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Traffic Crashes – Transformation</a:t>
            </a:r>
            <a:br>
              <a:rPr lang="en-US" dirty="0"/>
            </a:br>
            <a:r>
              <a:rPr lang="en-US" dirty="0"/>
              <a:t>Best 20 Features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BE35FB-C540-4F7C-9F4B-BCBCAABC1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535" t="-609" r="535" b="26139"/>
          <a:stretch/>
        </p:blipFill>
        <p:spPr>
          <a:xfrm>
            <a:off x="2710142" y="2157414"/>
            <a:ext cx="4562027" cy="457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43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A791-6998-45F5-AE3F-27D08229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Data Mining</a:t>
            </a:r>
          </a:p>
        </p:txBody>
      </p:sp>
      <p:pic>
        <p:nvPicPr>
          <p:cNvPr id="4" name="Picture 2" descr="Image result for weka">
            <a:extLst>
              <a:ext uri="{FF2B5EF4-FFF2-40B4-BE49-F238E27FC236}">
                <a16:creationId xmlns:a16="http://schemas.microsoft.com/office/drawing/2014/main" id="{B6C75AA6-B00A-4233-839D-EC403C244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642" y="2448030"/>
            <a:ext cx="4324839" cy="432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2E963F-FDC9-45B9-B90A-68B05C7EE0F1}"/>
              </a:ext>
            </a:extLst>
          </p:cNvPr>
          <p:cNvSpPr txBox="1"/>
          <p:nvPr/>
        </p:nvSpPr>
        <p:spPr>
          <a:xfrm>
            <a:off x="928341" y="1466175"/>
            <a:ext cx="88447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Weka</a:t>
            </a:r>
          </a:p>
        </p:txBody>
      </p:sp>
    </p:spTree>
    <p:extLst>
      <p:ext uri="{BB962C8B-B14F-4D97-AF65-F5344CB8AC3E}">
        <p14:creationId xmlns:p14="http://schemas.microsoft.com/office/powerpoint/2010/main" val="3344831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5096-EC40-4FE4-9DE8-C7442AB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Data Mining</a:t>
            </a:r>
            <a:br>
              <a:rPr lang="en-US" dirty="0"/>
            </a:br>
            <a:r>
              <a:rPr lang="en-US" dirty="0"/>
              <a:t>Association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4599-D483-4FFB-8B69-991CC567A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were curious as to see what rules were generated that lead to injuries/fatalities	</a:t>
            </a:r>
          </a:p>
          <a:p>
            <a:pPr lvl="1"/>
            <a:r>
              <a:rPr lang="en-US" dirty="0"/>
              <a:t>Achieved by using Weka</a:t>
            </a:r>
          </a:p>
          <a:p>
            <a:r>
              <a:rPr lang="en-US" dirty="0"/>
              <a:t>Initial data made it difficult to find interesting rules to our problem</a:t>
            </a:r>
          </a:p>
          <a:p>
            <a:pPr lvl="1"/>
            <a:r>
              <a:rPr lang="en-US" dirty="0"/>
              <a:t>Rules were found to be infrequent</a:t>
            </a:r>
          </a:p>
          <a:p>
            <a:pPr lvl="2"/>
            <a:r>
              <a:rPr lang="en-US" dirty="0"/>
              <a:t>Never showed up despite increasing number of rules to generate and the lower bound</a:t>
            </a:r>
          </a:p>
          <a:p>
            <a:pPr lvl="1"/>
            <a:r>
              <a:rPr lang="en-US" dirty="0"/>
              <a:t>Oversampling helped immensely</a:t>
            </a:r>
          </a:p>
          <a:p>
            <a:pPr lvl="1"/>
            <a:r>
              <a:rPr lang="en-US" dirty="0"/>
              <a:t>Consequent is </a:t>
            </a:r>
            <a:r>
              <a:rPr lang="en-US" b="1" dirty="0"/>
              <a:t>INJURY_CLASSIFICATION</a:t>
            </a:r>
          </a:p>
          <a:p>
            <a:pPr lvl="2"/>
            <a:r>
              <a:rPr lang="en-US" dirty="0"/>
              <a:t>To have only one consequent, only confidence was WEKA’s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2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5627-4487-43FF-902E-4B527228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Switched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F546-1843-4A81-987F-0B4787CB4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719263"/>
            <a:ext cx="8631064" cy="4322099"/>
          </a:xfrm>
        </p:spPr>
        <p:txBody>
          <a:bodyPr>
            <a:normAutofit/>
          </a:bodyPr>
          <a:lstStyle/>
          <a:p>
            <a:r>
              <a:rPr lang="en-US" dirty="0"/>
              <a:t>Many Inconsistencies, lack of good management/validation</a:t>
            </a:r>
          </a:p>
          <a:p>
            <a:pPr lvl="1"/>
            <a:r>
              <a:rPr lang="en-US" dirty="0"/>
              <a:t>The Accident Column never had a YES, even when fatalities occurred</a:t>
            </a:r>
          </a:p>
          <a:p>
            <a:pPr lvl="1"/>
            <a:r>
              <a:rPr lang="en-US" dirty="0"/>
              <a:t>Drivers were charged with DUI, but the Alcohol column indicated NO</a:t>
            </a:r>
          </a:p>
          <a:p>
            <a:pPr lvl="1"/>
            <a:r>
              <a:rPr lang="en-US" dirty="0"/>
              <a:t>Overall improperly recorded data</a:t>
            </a:r>
          </a:p>
          <a:p>
            <a:pPr lvl="1"/>
            <a:r>
              <a:rPr lang="en-US" dirty="0"/>
              <a:t>No data on vehicle passengers/pedestrians involved in the crash</a:t>
            </a:r>
          </a:p>
          <a:p>
            <a:r>
              <a:rPr lang="en-US" dirty="0"/>
              <a:t>Too many non-accidents, useless for our problem statement</a:t>
            </a:r>
          </a:p>
          <a:p>
            <a:r>
              <a:rPr lang="en-US" dirty="0"/>
              <a:t>Not enough relevant columns to build a good model</a:t>
            </a:r>
          </a:p>
        </p:txBody>
      </p:sp>
    </p:spTree>
    <p:extLst>
      <p:ext uri="{BB962C8B-B14F-4D97-AF65-F5344CB8AC3E}">
        <p14:creationId xmlns:p14="http://schemas.microsoft.com/office/powerpoint/2010/main" val="3058796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359A-F1AC-47F0-B95B-F4D96FEF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17" y="431448"/>
            <a:ext cx="10515600" cy="1325563"/>
          </a:xfrm>
        </p:spPr>
        <p:txBody>
          <a:bodyPr/>
          <a:lstStyle/>
          <a:p>
            <a:r>
              <a:rPr lang="en-US" dirty="0"/>
              <a:t>Traffic Crashes – Data Mining</a:t>
            </a:r>
            <a:br>
              <a:rPr lang="en-US" dirty="0"/>
            </a:br>
            <a:r>
              <a:rPr lang="en-US" dirty="0"/>
              <a:t>A few interesting rules found…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2C2F2-46AC-4071-9375-4AAECF6A0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8649"/>
            <a:ext cx="10515600" cy="4629598"/>
          </a:xfrm>
        </p:spPr>
        <p:txBody>
          <a:bodyPr>
            <a:normAutofit/>
          </a:bodyPr>
          <a:lstStyle/>
          <a:p>
            <a:r>
              <a:rPr lang="en-US" dirty="0"/>
              <a:t>LIGHTING_CONDITION=DAYLIGHT FIRST_CRASH_TYPE=ANIMAL ==&gt; INJURY_CLASSIFICATION=FATAL </a:t>
            </a:r>
          </a:p>
          <a:p>
            <a:pPr lvl="1"/>
            <a:r>
              <a:rPr lang="en-US" sz="1800" dirty="0"/>
              <a:t>0.33 confidence</a:t>
            </a:r>
          </a:p>
          <a:p>
            <a:pPr lvl="1"/>
            <a:r>
              <a:rPr lang="en-US" sz="1800" dirty="0"/>
              <a:t>Crashing into an animal in daylight leads to fatal injury</a:t>
            </a:r>
          </a:p>
          <a:p>
            <a:r>
              <a:rPr lang="en-US" dirty="0"/>
              <a:t>TRAFFIC_CONTROL_DEVICE=NO_CONTROLS LIGHTING_CONDITION=DARKNESS LIGHTED ROAD ROAD_DEFECT=NO DEFECTS SEX=M ==&gt; INJURY_CLASSIFICATION=FATAL</a:t>
            </a:r>
          </a:p>
          <a:p>
            <a:pPr lvl="1"/>
            <a:r>
              <a:rPr lang="en-US" sz="1800" dirty="0"/>
              <a:t>0.87 confidence</a:t>
            </a:r>
          </a:p>
          <a:p>
            <a:pPr lvl="1"/>
            <a:r>
              <a:rPr lang="en-US" sz="1800" dirty="0"/>
              <a:t>Crashing in a lighted non-defective road at night and being male leads to fatal</a:t>
            </a:r>
          </a:p>
          <a:p>
            <a:r>
              <a:rPr lang="en-US" dirty="0"/>
              <a:t>FIRST_CRASH_TYPE=FIXED OBJECT SEX=M DRIVER_VISION=UNKNOWN ==&gt; INJURY_CLASSIFICATION=FATAL</a:t>
            </a:r>
          </a:p>
          <a:p>
            <a:pPr lvl="1"/>
            <a:r>
              <a:rPr lang="en-US" sz="1800" dirty="0"/>
              <a:t>0.85 confidence</a:t>
            </a:r>
          </a:p>
          <a:p>
            <a:pPr lvl="1"/>
            <a:r>
              <a:rPr lang="en-US" sz="1800" dirty="0"/>
              <a:t>Crashing into a fixed object (</a:t>
            </a:r>
            <a:r>
              <a:rPr lang="en-US" sz="1800" dirty="0" err="1"/>
              <a:t>e.g</a:t>
            </a:r>
            <a:r>
              <a:rPr lang="en-US" sz="1800" dirty="0"/>
              <a:t>: tree) and being </a:t>
            </a:r>
            <a:r>
              <a:rPr lang="en-US" sz="1800"/>
              <a:t>male leads to fatal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35454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0167-EE00-4918-8469-EE9F23599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dataset already has labels and a decent number of features:</a:t>
            </a:r>
          </a:p>
          <a:p>
            <a:pPr lvl="1"/>
            <a:r>
              <a:rPr lang="en-US" dirty="0"/>
              <a:t>Naïve Bayes</a:t>
            </a:r>
          </a:p>
          <a:p>
            <a:pPr lvl="2"/>
            <a:r>
              <a:rPr lang="en-US" dirty="0"/>
              <a:t>High scalable</a:t>
            </a:r>
          </a:p>
          <a:p>
            <a:pPr lvl="2"/>
            <a:r>
              <a:rPr lang="en-US" dirty="0"/>
              <a:t>Pretty fast! </a:t>
            </a:r>
          </a:p>
          <a:p>
            <a:pPr lvl="1"/>
            <a:r>
              <a:rPr lang="en-US" dirty="0"/>
              <a:t>Random Tree (Decision tree)</a:t>
            </a:r>
          </a:p>
          <a:p>
            <a:pPr lvl="2"/>
            <a:r>
              <a:rPr lang="en-US" dirty="0"/>
              <a:t>Built on a random subset of columns</a:t>
            </a:r>
          </a:p>
          <a:p>
            <a:pPr lvl="1"/>
            <a:r>
              <a:rPr lang="en-US" dirty="0"/>
              <a:t>Random Forest</a:t>
            </a:r>
          </a:p>
          <a:p>
            <a:pPr lvl="2"/>
            <a:r>
              <a:rPr lang="en-US" dirty="0"/>
              <a:t>Different samples of data taken to grow multiple trees where all trees vote on what the output should be (the majority vote wins)</a:t>
            </a:r>
          </a:p>
          <a:p>
            <a:r>
              <a:rPr lang="en-US" dirty="0"/>
              <a:t>Attempted classification with a 10 fold split on the oversampled training </a:t>
            </a:r>
            <a:r>
              <a:rPr lang="en-US" dirty="0" err="1"/>
              <a:t>dat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525E89-5B85-41E5-8DD6-3E1BAB90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Data Mining</a:t>
            </a:r>
            <a:br>
              <a:rPr lang="en-US" dirty="0"/>
            </a:br>
            <a:r>
              <a:rPr lang="en-US" dirty="0"/>
              <a:t>Determining Classifiers</a:t>
            </a:r>
          </a:p>
        </p:txBody>
      </p:sp>
    </p:spTree>
    <p:extLst>
      <p:ext uri="{BB962C8B-B14F-4D97-AF65-F5344CB8AC3E}">
        <p14:creationId xmlns:p14="http://schemas.microsoft.com/office/powerpoint/2010/main" val="2290214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B2B7-2177-4A41-8130-45743F37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5155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Evaluation/Interpretation</a:t>
            </a:r>
            <a:br>
              <a:rPr lang="en-US" dirty="0"/>
            </a:br>
            <a:r>
              <a:rPr lang="en-US" dirty="0"/>
              <a:t>Results of Classification (Training)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DDAE1-514E-4435-B5C2-D3C532AB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  <a:p>
            <a:pPr lvl="1"/>
            <a:r>
              <a:rPr lang="en-US" dirty="0"/>
              <a:t>57.3% correct classified, 42.7% incorrectly classified</a:t>
            </a:r>
          </a:p>
          <a:p>
            <a:pPr lvl="1"/>
            <a:r>
              <a:rPr lang="en-US" dirty="0"/>
              <a:t>Precision = .557</a:t>
            </a:r>
          </a:p>
          <a:p>
            <a:pPr lvl="1"/>
            <a:r>
              <a:rPr lang="en-US" dirty="0"/>
              <a:t>Recall = .573</a:t>
            </a:r>
          </a:p>
          <a:p>
            <a:pPr lvl="1"/>
            <a:r>
              <a:rPr lang="en-US" dirty="0"/>
              <a:t>F Score = .558</a:t>
            </a:r>
          </a:p>
          <a:p>
            <a:pPr lvl="1"/>
            <a:r>
              <a:rPr lang="en-US" dirty="0"/>
              <a:t>Overall not too terrible!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D7746-2E2A-47A7-9646-7D5812AF1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506" y="3416847"/>
            <a:ext cx="7304116" cy="237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34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A1B61-D05F-4843-821A-81A355FF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Tree</a:t>
            </a:r>
          </a:p>
          <a:p>
            <a:pPr lvl="1"/>
            <a:r>
              <a:rPr lang="en-US" dirty="0"/>
              <a:t>96.2% correct classified, 3.8% incorrectly classified</a:t>
            </a:r>
          </a:p>
          <a:p>
            <a:pPr lvl="1"/>
            <a:r>
              <a:rPr lang="en-US" dirty="0"/>
              <a:t>Precision = .964</a:t>
            </a:r>
          </a:p>
          <a:p>
            <a:pPr lvl="1"/>
            <a:r>
              <a:rPr lang="en-US" dirty="0"/>
              <a:t>Recall = .962</a:t>
            </a:r>
          </a:p>
          <a:p>
            <a:pPr lvl="1"/>
            <a:r>
              <a:rPr lang="en-US" dirty="0"/>
              <a:t>F Score = .961</a:t>
            </a:r>
          </a:p>
          <a:p>
            <a:pPr lvl="1"/>
            <a:r>
              <a:rPr lang="en-US" dirty="0"/>
              <a:t>Really good!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853F85-24B1-45F4-B33A-8466E40A5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598" y="3429000"/>
            <a:ext cx="7556674" cy="251348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2255914-7031-4B32-B196-CAEBE5337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5155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Evaluation/Interpretation</a:t>
            </a:r>
            <a:br>
              <a:rPr lang="en-US" dirty="0"/>
            </a:br>
            <a:r>
              <a:rPr lang="en-US" dirty="0"/>
              <a:t>Results of Classification (Training)</a:t>
            </a:r>
          </a:p>
        </p:txBody>
      </p:sp>
    </p:spTree>
    <p:extLst>
      <p:ext uri="{BB962C8B-B14F-4D97-AF65-F5344CB8AC3E}">
        <p14:creationId xmlns:p14="http://schemas.microsoft.com/office/powerpoint/2010/main" val="3055294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E2EA-0415-443D-B9D8-7FE5B3A9A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98% correct classified, 2% incorrectly classified</a:t>
            </a:r>
          </a:p>
          <a:p>
            <a:pPr lvl="1"/>
            <a:r>
              <a:rPr lang="en-US" dirty="0"/>
              <a:t>Precision = . 980</a:t>
            </a:r>
          </a:p>
          <a:p>
            <a:pPr lvl="1"/>
            <a:r>
              <a:rPr lang="en-US" dirty="0"/>
              <a:t>Recall = .980</a:t>
            </a:r>
          </a:p>
          <a:p>
            <a:pPr lvl="1"/>
            <a:r>
              <a:rPr lang="en-US" dirty="0"/>
              <a:t>F Score = .980</a:t>
            </a:r>
          </a:p>
          <a:p>
            <a:pPr lvl="1"/>
            <a:r>
              <a:rPr lang="en-US" dirty="0"/>
              <a:t>Excellent!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A38AEA-0CB2-499D-9265-BA0DDF654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233" y="3539892"/>
            <a:ext cx="6427853" cy="231562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1FE5CCC-DC80-4F94-8379-44A8CB8F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5155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Evaluation/Interpretation</a:t>
            </a:r>
            <a:br>
              <a:rPr lang="en-US" dirty="0"/>
            </a:br>
            <a:r>
              <a:rPr lang="en-US" dirty="0"/>
              <a:t>Results of Classification (Training)</a:t>
            </a:r>
          </a:p>
        </p:txBody>
      </p:sp>
    </p:spTree>
    <p:extLst>
      <p:ext uri="{BB962C8B-B14F-4D97-AF65-F5344CB8AC3E}">
        <p14:creationId xmlns:p14="http://schemas.microsoft.com/office/powerpoint/2010/main" val="2645786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A84E-5C4F-4B18-B7FE-94EFB82C8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were ready for testing</a:t>
            </a:r>
          </a:p>
          <a:p>
            <a:r>
              <a:rPr lang="en-US" dirty="0"/>
              <a:t>Test data taken from Summer 2017</a:t>
            </a:r>
          </a:p>
          <a:p>
            <a:r>
              <a:rPr lang="en-US" dirty="0"/>
              <a:t>22k Crashes, 49k People</a:t>
            </a:r>
          </a:p>
          <a:p>
            <a:r>
              <a:rPr lang="en-US" dirty="0"/>
              <a:t>Followed same preprocessing steps, using the same mappings</a:t>
            </a:r>
          </a:p>
          <a:p>
            <a:r>
              <a:rPr lang="en-US" dirty="0"/>
              <a:t>Final Test Set: 49k People and their crashes, 20 features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ED0C47-D8E1-4EAD-A01E-F75F07AC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5155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Evaluation/Interpretation</a:t>
            </a:r>
            <a:br>
              <a:rPr lang="en-US" dirty="0"/>
            </a:br>
            <a:r>
              <a:rPr lang="en-US" dirty="0"/>
              <a:t>Next Steps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87BF2F-A8DD-4F6B-BD88-92768A951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81" y="4422993"/>
            <a:ext cx="8330005" cy="221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44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1BCD-9814-49B7-8EDE-0AF603BA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FAB6B-A0AE-426A-A0CB-F7E3FEEA9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51.1% correct classified, 48.9% incorrectly classified</a:t>
            </a:r>
          </a:p>
          <a:p>
            <a:pPr lvl="1"/>
            <a:r>
              <a:rPr lang="en-US" dirty="0"/>
              <a:t>Precision = .911 </a:t>
            </a:r>
          </a:p>
          <a:p>
            <a:pPr lvl="1"/>
            <a:r>
              <a:rPr lang="en-US" dirty="0"/>
              <a:t>Recall = .512</a:t>
            </a:r>
          </a:p>
          <a:p>
            <a:pPr lvl="1"/>
            <a:r>
              <a:rPr lang="en-US" dirty="0"/>
              <a:t>F Score = .640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427BC-8DFA-4320-A43E-4DC7096E0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695" y="2983918"/>
            <a:ext cx="7607987" cy="255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7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BFB7-2A8E-40B2-91C8-D1AA77EE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D4540-752E-42D7-8B67-E3C83618E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78.7% correct classified, 21.3% incorrectly classified</a:t>
            </a:r>
          </a:p>
          <a:p>
            <a:pPr lvl="1"/>
            <a:r>
              <a:rPr lang="en-US" dirty="0"/>
              <a:t>Precision = .876</a:t>
            </a:r>
          </a:p>
          <a:p>
            <a:pPr lvl="1"/>
            <a:r>
              <a:rPr lang="en-US" dirty="0"/>
              <a:t>Recall = .787</a:t>
            </a:r>
          </a:p>
          <a:p>
            <a:pPr lvl="1"/>
            <a:r>
              <a:rPr lang="en-US" dirty="0"/>
              <a:t>F Score = .828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C919A-5644-4402-935C-BA8705F8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457" y="3137188"/>
            <a:ext cx="7847333" cy="27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781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D214-47DA-4272-9735-43B11E78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B9DD7-582A-4AB7-AF41-A9082854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88% correct classified, 12% incorrectly classified</a:t>
            </a:r>
          </a:p>
          <a:p>
            <a:pPr lvl="1"/>
            <a:r>
              <a:rPr lang="en-US" dirty="0"/>
              <a:t>Precision = .877</a:t>
            </a:r>
          </a:p>
          <a:p>
            <a:pPr lvl="1"/>
            <a:r>
              <a:rPr lang="en-US" dirty="0"/>
              <a:t>Recall = .880</a:t>
            </a:r>
          </a:p>
          <a:p>
            <a:pPr lvl="1"/>
            <a:r>
              <a:rPr lang="en-US" dirty="0"/>
              <a:t>F Score = .879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47477-AA4E-4215-91C6-27EDA3317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853" y="3203690"/>
            <a:ext cx="7814222" cy="27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73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DC67-B9FD-45A3-8CA1-0BF8B57F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74A55-8283-4461-BD52-6E6C0DC28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07" y="2691234"/>
            <a:ext cx="9694552" cy="3252366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1198D8-8F92-4F81-A56C-A3FB57ED8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64" y="1748119"/>
            <a:ext cx="9959095" cy="6562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Naïve Bayes (F-Score 0.64)</a:t>
            </a:r>
          </a:p>
        </p:txBody>
      </p:sp>
    </p:spTree>
    <p:extLst>
      <p:ext uri="{BB962C8B-B14F-4D97-AF65-F5344CB8AC3E}">
        <p14:creationId xmlns:p14="http://schemas.microsoft.com/office/powerpoint/2010/main" val="264199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2EEC-B739-407C-A4AE-8049B495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Data: Traffic Crashes from the City of 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A03A-F689-433F-9518-125495FE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5455"/>
            <a:ext cx="8596668" cy="3880773"/>
          </a:xfrm>
        </p:spPr>
        <p:txBody>
          <a:bodyPr/>
          <a:lstStyle/>
          <a:p>
            <a:r>
              <a:rPr lang="en-US" dirty="0"/>
              <a:t>Not only one dataset, but 3</a:t>
            </a:r>
          </a:p>
          <a:p>
            <a:pPr lvl="1"/>
            <a:r>
              <a:rPr lang="en-US" dirty="0"/>
              <a:t>Dataset about the crash</a:t>
            </a:r>
          </a:p>
          <a:p>
            <a:pPr lvl="2"/>
            <a:r>
              <a:rPr lang="en-US" dirty="0"/>
              <a:t>RD_NO, DATE, ROAD_DEFECT, </a:t>
            </a:r>
            <a:r>
              <a:rPr lang="en-US" b="1" dirty="0"/>
              <a:t>TYPE</a:t>
            </a:r>
            <a:r>
              <a:rPr lang="en-US" dirty="0"/>
              <a:t>, </a:t>
            </a:r>
            <a:r>
              <a:rPr lang="en-US" b="1" dirty="0"/>
              <a:t>WEATHER</a:t>
            </a:r>
            <a:r>
              <a:rPr lang="en-US" dirty="0"/>
              <a:t>. </a:t>
            </a:r>
            <a:r>
              <a:rPr lang="en-US" b="1" dirty="0"/>
              <a:t>LIGHTING</a:t>
            </a:r>
            <a:r>
              <a:rPr lang="en-US" dirty="0"/>
              <a:t>, </a:t>
            </a:r>
            <a:r>
              <a:rPr lang="en-US" b="1" dirty="0"/>
              <a:t>PRIM_CAUSE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Dataset about the vehicles involved</a:t>
            </a:r>
          </a:p>
          <a:p>
            <a:pPr lvl="2"/>
            <a:r>
              <a:rPr lang="en-US" dirty="0"/>
              <a:t>RD_NO, </a:t>
            </a:r>
            <a:r>
              <a:rPr lang="en-US" b="1" dirty="0"/>
              <a:t>NUM_PASSENGERS</a:t>
            </a:r>
            <a:r>
              <a:rPr lang="en-US" dirty="0"/>
              <a:t>, MAKE, MODEL, </a:t>
            </a:r>
            <a:r>
              <a:rPr lang="en-US" b="1" dirty="0"/>
              <a:t>EXCEED_SPEED_LIMIT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Dataset about the individuals involved</a:t>
            </a:r>
          </a:p>
          <a:p>
            <a:pPr lvl="2"/>
            <a:r>
              <a:rPr lang="en-US" dirty="0"/>
              <a:t>RD_NO, SEX, </a:t>
            </a:r>
            <a:r>
              <a:rPr lang="en-US" b="1" dirty="0"/>
              <a:t>AGE</a:t>
            </a:r>
            <a:r>
              <a:rPr lang="en-US" dirty="0"/>
              <a:t>, </a:t>
            </a:r>
            <a:r>
              <a:rPr lang="en-US" b="1" dirty="0"/>
              <a:t>PERSON_TYPE </a:t>
            </a:r>
            <a:r>
              <a:rPr lang="en-US" b="1" i="1" dirty="0"/>
              <a:t>(DRIVER/PASSENGER/PED)</a:t>
            </a:r>
            <a:r>
              <a:rPr lang="en-US" dirty="0"/>
              <a:t>, </a:t>
            </a:r>
            <a:r>
              <a:rPr lang="en-US" b="1" dirty="0"/>
              <a:t>BAC_RESULT</a:t>
            </a:r>
            <a:r>
              <a:rPr lang="en-US" dirty="0"/>
              <a:t>,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20119-D0E9-4C44-A1BD-5D327D8D0FF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0912" y="4460143"/>
            <a:ext cx="4931381" cy="2307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32A925-DD3C-4B64-A657-F94F37F52A9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0203" y="4450132"/>
            <a:ext cx="2530709" cy="23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756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DC67-B9FD-45A3-8CA1-0BF8B57F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1198D8-8F92-4F81-A56C-A3FB57ED8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64" y="1748119"/>
            <a:ext cx="9959095" cy="6562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Random Forest (F-Score 0.88)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D4C0A9-4EF4-4F27-9EB1-AC81CECA9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735" y="2641427"/>
            <a:ext cx="9631928" cy="33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550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DC67-B9FD-45A3-8CA1-0BF8B57F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BD394-39AF-43C7-ACF6-06055C597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40772"/>
            <a:ext cx="8596668" cy="4433094"/>
          </a:xfrm>
        </p:spPr>
        <p:txBody>
          <a:bodyPr/>
          <a:lstStyle/>
          <a:p>
            <a:r>
              <a:rPr lang="en-US" dirty="0"/>
              <a:t>Overall. overfitting didn’t occur as it worked on never seen before 2017 data</a:t>
            </a:r>
          </a:p>
          <a:p>
            <a:r>
              <a:rPr lang="en-US" dirty="0"/>
              <a:t>Results were very interesting and some were surprising</a:t>
            </a:r>
          </a:p>
          <a:p>
            <a:pPr lvl="1"/>
            <a:r>
              <a:rPr lang="en-US" dirty="0"/>
              <a:t>Alcohol and texting rarely popped up in generated rules</a:t>
            </a:r>
          </a:p>
          <a:p>
            <a:pPr lvl="1"/>
            <a:r>
              <a:rPr lang="en-US" dirty="0"/>
              <a:t>Possible explanation: Laws work</a:t>
            </a:r>
          </a:p>
        </p:txBody>
      </p:sp>
    </p:spTree>
    <p:extLst>
      <p:ext uri="{BB962C8B-B14F-4D97-AF65-F5344CB8AC3E}">
        <p14:creationId xmlns:p14="http://schemas.microsoft.com/office/powerpoint/2010/main" val="16544858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1FEB-3057-4763-B0D9-3A8939E8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0A98-F976-42C6-B4B9-ED510DCCF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on the algorithm (Reported Injury vs. No Indication)</a:t>
            </a:r>
          </a:p>
          <a:p>
            <a:r>
              <a:rPr lang="en-US" dirty="0"/>
              <a:t>Apply a similar algorithm to Fall/Winter/Spring Crashes</a:t>
            </a:r>
          </a:p>
          <a:p>
            <a:r>
              <a:rPr lang="en-US" dirty="0"/>
              <a:t>More training data, from other counties/cities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1033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DA9C-9B64-4D7D-BA7C-6DE9FD01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F1728-2AE1-400B-8840-BA33E984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the repo:</a:t>
            </a:r>
          </a:p>
          <a:p>
            <a:pPr lvl="1"/>
            <a:r>
              <a:rPr lang="en-US" dirty="0">
                <a:hlinkClick r:id="rId2"/>
              </a:rPr>
              <a:t>https://github.com/ndarwich/Crash-Analysis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5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8B29-5763-457D-A981-50AF99E2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City of 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F7441-60E7-4F4E-BB3E-20E86184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200k+ records</a:t>
            </a:r>
          </a:p>
          <a:p>
            <a:r>
              <a:rPr lang="en-US" dirty="0"/>
              <a:t>Consistent</a:t>
            </a:r>
          </a:p>
          <a:p>
            <a:r>
              <a:rPr lang="en-US" dirty="0"/>
              <a:t>Uniform</a:t>
            </a:r>
          </a:p>
          <a:p>
            <a:r>
              <a:rPr lang="en-US" dirty="0"/>
              <a:t>Standardized</a:t>
            </a:r>
          </a:p>
          <a:p>
            <a:r>
              <a:rPr lang="en-US" b="1" dirty="0"/>
              <a:t>Informative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036E6-E99A-4D6E-ACC9-8847264EC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646" y="1322057"/>
            <a:ext cx="6714721" cy="50720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0348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7A801-07E2-4A91-A452-FD8679D8981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3232150"/>
            <a:ext cx="5438775" cy="36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0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  <a:p>
            <a:r>
              <a:rPr lang="en-US" dirty="0"/>
              <a:t>Not very meaningful, plot against a map…</a:t>
            </a:r>
          </a:p>
          <a:p>
            <a:pPr lvl="1"/>
            <a:r>
              <a:rPr lang="en-US" dirty="0"/>
              <a:t>More details! Southeast Chicago seemed to be free from crashes, why?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7A801-07E2-4A91-A452-FD8679D8981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10" y="3681808"/>
            <a:ext cx="4685178" cy="312345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EA46760-C89B-478F-871B-AC097B9E34E2}"/>
              </a:ext>
            </a:extLst>
          </p:cNvPr>
          <p:cNvSpPr/>
          <p:nvPr/>
        </p:nvSpPr>
        <p:spPr>
          <a:xfrm>
            <a:off x="4849498" y="5095875"/>
            <a:ext cx="642937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9A5EA0-8691-4C90-B442-18FEA33AA84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3299753"/>
            <a:ext cx="5776913" cy="385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0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  <a:p>
            <a:r>
              <a:rPr lang="en-US" dirty="0"/>
              <a:t>Not very meaningful, plot against a map</a:t>
            </a:r>
          </a:p>
          <a:p>
            <a:pPr lvl="1"/>
            <a:r>
              <a:rPr lang="en-US" dirty="0"/>
              <a:t>More details, Southeast Chicago seemed to be free from crashes</a:t>
            </a:r>
          </a:p>
          <a:p>
            <a:r>
              <a:rPr lang="en-US" dirty="0"/>
              <a:t>Plot Chicago population density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FD3FC2-8FB3-4107-8D04-5925EC329DE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45" y="3062460"/>
            <a:ext cx="4999506" cy="373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75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  <a:p>
            <a:r>
              <a:rPr lang="en-US" dirty="0"/>
              <a:t>Not very meaningful, plot against a map</a:t>
            </a:r>
          </a:p>
          <a:p>
            <a:pPr lvl="1"/>
            <a:r>
              <a:rPr lang="en-US" dirty="0"/>
              <a:t>More details, Southeast Chicago seemed to be free from crashes</a:t>
            </a:r>
          </a:p>
          <a:p>
            <a:r>
              <a:rPr lang="en-US" dirty="0"/>
              <a:t>Plot Chicago population density data</a:t>
            </a:r>
          </a:p>
          <a:p>
            <a:r>
              <a:rPr lang="en-US" dirty="0"/>
              <a:t>Plot crashes with population densities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69CC2-CA6F-4458-85BE-F0727416BFF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585" y="3167041"/>
            <a:ext cx="4812766" cy="359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603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536</TotalTime>
  <Words>1743</Words>
  <Application>Microsoft Office PowerPoint</Application>
  <PresentationFormat>Widescreen</PresentationFormat>
  <Paragraphs>303</Paragraphs>
  <Slides>43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Trebuchet MS</vt:lpstr>
      <vt:lpstr>Wingdings 3</vt:lpstr>
      <vt:lpstr>Facet</vt:lpstr>
      <vt:lpstr>When it comes to car crashes, when do injuries occur?  What about fatalities?</vt:lpstr>
      <vt:lpstr>Finding a Good Dataset</vt:lpstr>
      <vt:lpstr>Why We Switched</vt:lpstr>
      <vt:lpstr>New Data: Traffic Crashes from the City of Chicago</vt:lpstr>
      <vt:lpstr>Traffic Crashes – City of Chicago</vt:lpstr>
      <vt:lpstr>Traffic Crashes - Visualization</vt:lpstr>
      <vt:lpstr>Traffic Crashes - Visualization</vt:lpstr>
      <vt:lpstr>Traffic Crashes - Visualization</vt:lpstr>
      <vt:lpstr>Traffic Crashes - Visualization</vt:lpstr>
      <vt:lpstr>Traffic Crashes - Preprocessing</vt:lpstr>
      <vt:lpstr>Traffic Crashes – Preprocessing Challenges</vt:lpstr>
      <vt:lpstr>Traffic Crashes – Preprocessing Scaling down the data</vt:lpstr>
      <vt:lpstr>Traffic Crashes – Preprocessing Scaling down the data</vt:lpstr>
      <vt:lpstr>Traffic Crashes – Preprocessing Challenges</vt:lpstr>
      <vt:lpstr>Traffic Crashes – Preprocessing Combining crashes/people</vt:lpstr>
      <vt:lpstr>Traffic Crashes – Preprocessing Combining crashes/people</vt:lpstr>
      <vt:lpstr>Traffic Crashes – Preprocessing Challenges</vt:lpstr>
      <vt:lpstr>Traffic Crashes – Preprocessing Making the data interpretable</vt:lpstr>
      <vt:lpstr>Traffic Crashes – Preprocessing Making the data interpretable</vt:lpstr>
      <vt:lpstr>Traffic Crashes – Preprocessing Challenges</vt:lpstr>
      <vt:lpstr>Traffic Crashes – Preprocessing Feature Reduction</vt:lpstr>
      <vt:lpstr>Traffic Crashes – Preprocessing Feature Reduction</vt:lpstr>
      <vt:lpstr>Traffic Crashes – Preprocessing Feature Reduction</vt:lpstr>
      <vt:lpstr>Traffic Crashes – Transformation</vt:lpstr>
      <vt:lpstr>Traffic Crashes – Transformation Challenges</vt:lpstr>
      <vt:lpstr>Traffic Crashes – Transformation Solutions</vt:lpstr>
      <vt:lpstr>Traffic Crashes – Transformation Best 20 Features</vt:lpstr>
      <vt:lpstr>Traffic Crashes – Data Mining</vt:lpstr>
      <vt:lpstr>Traffic Crashes – Data Mining Association Analysis</vt:lpstr>
      <vt:lpstr>Traffic Crashes – Data Mining A few interesting rules found…</vt:lpstr>
      <vt:lpstr>Traffic Crashes – Data Mining Determining Classifiers</vt:lpstr>
      <vt:lpstr>Traffic Crashes – Evaluation/Interpretation Results of Classification (Training)</vt:lpstr>
      <vt:lpstr>Traffic Crashes – Evaluation/Interpretation Results of Classification (Training)</vt:lpstr>
      <vt:lpstr>Traffic Crashes – Evaluation/Interpretation Results of Classification (Training)</vt:lpstr>
      <vt:lpstr>Traffic Crashes – Evaluation/Interpretation Next Steps</vt:lpstr>
      <vt:lpstr>Naïve Bayes</vt:lpstr>
      <vt:lpstr>Random Tree</vt:lpstr>
      <vt:lpstr>Random Forest</vt:lpstr>
      <vt:lpstr>Interpretation</vt:lpstr>
      <vt:lpstr>Interpretation</vt:lpstr>
      <vt:lpstr>Summary</vt:lpstr>
      <vt:lpstr>Next Steps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it comes to car crashes, when do injuries occur? What about fatalities?</dc:title>
  <dc:creator>Nabil Darwich</dc:creator>
  <cp:lastModifiedBy>Nabil Darwich</cp:lastModifiedBy>
  <cp:revision>207</cp:revision>
  <dcterms:created xsi:type="dcterms:W3CDTF">2018-12-02T21:22:18Z</dcterms:created>
  <dcterms:modified xsi:type="dcterms:W3CDTF">2018-12-04T21:00:38Z</dcterms:modified>
</cp:coreProperties>
</file>