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sldIdLst>
    <p:sldId id="256" r:id="rId2"/>
    <p:sldId id="281" r:id="rId3"/>
    <p:sldId id="284" r:id="rId4"/>
    <p:sldId id="282" r:id="rId5"/>
    <p:sldId id="283" r:id="rId6"/>
    <p:sldId id="292" r:id="rId7"/>
    <p:sldId id="289" r:id="rId8"/>
    <p:sldId id="293" r:id="rId9"/>
    <p:sldId id="290" r:id="rId10"/>
    <p:sldId id="285" r:id="rId11"/>
    <p:sldId id="286" r:id="rId12"/>
    <p:sldId id="287" r:id="rId13"/>
    <p:sldId id="274" r:id="rId14"/>
    <p:sldId id="294" r:id="rId15"/>
    <p:sldId id="295" r:id="rId16"/>
    <p:sldId id="296" r:id="rId17"/>
    <p:sldId id="299" r:id="rId18"/>
    <p:sldId id="297" r:id="rId19"/>
    <p:sldId id="298" r:id="rId20"/>
    <p:sldId id="30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0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5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0376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05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0567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73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65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4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6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2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9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1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8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5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6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34C0C-4B58-4FA4-B9C2-987309E9091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145A7C-42D7-4C1C-AF5F-46173BE8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2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3487B-188B-4A15-91FD-158843693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FFFFFF"/>
                </a:solidFill>
                <a:latin typeface="Arial Black" panose="020B0A04020102020204" pitchFamily="34" charset="0"/>
              </a:rPr>
              <a:t>CS 367-305/306/307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B86A9-89B7-4CC6-9E68-82EF23529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FFFFFF">
                    <a:alpha val="70000"/>
                  </a:srgbClr>
                </a:solidFill>
              </a:rPr>
              <a:t>Recitation 10 – Y86-64/Logic Gates</a:t>
            </a:r>
          </a:p>
        </p:txBody>
      </p:sp>
      <p:sp>
        <p:nvSpPr>
          <p:cNvPr id="17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3FCC-A8EA-4C9C-A5E5-0B5B3554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A119-FDEA-4CE5-BE4F-A073D26E1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59" y="2102319"/>
            <a:ext cx="2644588" cy="1505976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200" dirty="0" err="1"/>
              <a:t>cmpq</a:t>
            </a:r>
            <a:r>
              <a:rPr lang="en-US" sz="2200" dirty="0"/>
              <a:t> %</a:t>
            </a:r>
            <a:r>
              <a:rPr lang="en-US" sz="2200" dirty="0" err="1"/>
              <a:t>rax</a:t>
            </a:r>
            <a:r>
              <a:rPr lang="en-US" sz="2200" dirty="0"/>
              <a:t>, %</a:t>
            </a:r>
            <a:r>
              <a:rPr lang="en-US" sz="2200" dirty="0" err="1"/>
              <a:t>rdi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/>
              <a:t>jl L2</a:t>
            </a: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4CF42A-6ECF-442B-9941-DD9BB29AF217}"/>
              </a:ext>
            </a:extLst>
          </p:cNvPr>
          <p:cNvSpPr txBox="1"/>
          <p:nvPr/>
        </p:nvSpPr>
        <p:spPr>
          <a:xfrm>
            <a:off x="1411941" y="14071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X86-64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03960-AF81-4E79-A3C8-87DBFBBB96AF}"/>
              </a:ext>
            </a:extLst>
          </p:cNvPr>
          <p:cNvSpPr txBox="1"/>
          <p:nvPr/>
        </p:nvSpPr>
        <p:spPr>
          <a:xfrm>
            <a:off x="4885764" y="1357874"/>
            <a:ext cx="3142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Y86-64 equivalent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FE1E3-F837-4300-BC5F-607EB38DBD4F}"/>
              </a:ext>
            </a:extLst>
          </p:cNvPr>
          <p:cNvSpPr txBox="1"/>
          <p:nvPr/>
        </p:nvSpPr>
        <p:spPr>
          <a:xfrm>
            <a:off x="2953871" y="3966604"/>
            <a:ext cx="3142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Memory Encoding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6657D7-544A-478D-A986-1E8111D4282A}"/>
              </a:ext>
            </a:extLst>
          </p:cNvPr>
          <p:cNvCxnSpPr>
            <a:cxnSpLocks/>
          </p:cNvCxnSpPr>
          <p:nvPr/>
        </p:nvCxnSpPr>
        <p:spPr>
          <a:xfrm>
            <a:off x="1353671" y="3285849"/>
            <a:ext cx="35903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3CA93A0-D1D2-4A78-B9B1-30A3AEAB5FF4}"/>
              </a:ext>
            </a:extLst>
          </p:cNvPr>
          <p:cNvSpPr/>
          <p:nvPr/>
        </p:nvSpPr>
        <p:spPr>
          <a:xfrm>
            <a:off x="4975668" y="1967940"/>
            <a:ext cx="6087036" cy="1553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err="1"/>
              <a:t>rrmovq</a:t>
            </a:r>
            <a:r>
              <a:rPr lang="en-US" sz="2200" dirty="0"/>
              <a:t> %</a:t>
            </a:r>
            <a:r>
              <a:rPr lang="en-US" sz="2200" dirty="0" err="1"/>
              <a:t>rdi</a:t>
            </a:r>
            <a:r>
              <a:rPr lang="en-US" sz="2200" dirty="0"/>
              <a:t>, %</a:t>
            </a:r>
            <a:r>
              <a:rPr lang="en-US" sz="2200" dirty="0" err="1"/>
              <a:t>rcx</a:t>
            </a:r>
            <a:br>
              <a:rPr lang="en-US" sz="2200" dirty="0"/>
            </a:br>
            <a:r>
              <a:rPr lang="en-US" sz="2200" dirty="0" err="1">
                <a:solidFill>
                  <a:srgbClr val="FF0000"/>
                </a:solidFill>
              </a:rPr>
              <a:t>subq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92D050"/>
                </a:solidFill>
              </a:rPr>
              <a:t>%</a:t>
            </a:r>
            <a:r>
              <a:rPr lang="en-US" sz="2200" dirty="0" err="1">
                <a:solidFill>
                  <a:srgbClr val="92D050"/>
                </a:solidFill>
              </a:rPr>
              <a:t>rax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FF00"/>
                </a:solidFill>
              </a:rPr>
              <a:t>%</a:t>
            </a:r>
            <a:r>
              <a:rPr lang="en-US" sz="2200" dirty="0" err="1">
                <a:solidFill>
                  <a:srgbClr val="FFFF00"/>
                </a:solidFill>
              </a:rPr>
              <a:t>rcx</a:t>
            </a:r>
            <a:endParaRPr lang="en-US" sz="2200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200"/>
              <a:t>jl L2</a:t>
            </a:r>
            <a:endParaRPr lang="en-US" sz="2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4D6B-5D94-49F6-83AE-000AF801E7A6}"/>
              </a:ext>
            </a:extLst>
          </p:cNvPr>
          <p:cNvSpPr txBox="1">
            <a:spLocks/>
          </p:cNvSpPr>
          <p:nvPr/>
        </p:nvSpPr>
        <p:spPr>
          <a:xfrm>
            <a:off x="569259" y="4489823"/>
            <a:ext cx="10914530" cy="200510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0x400000		20 71</a:t>
            </a:r>
          </a:p>
          <a:p>
            <a:r>
              <a:rPr lang="en-US" sz="2200" dirty="0"/>
              <a:t>0x400002		</a:t>
            </a:r>
            <a:r>
              <a:rPr lang="en-US" sz="2200" dirty="0">
                <a:solidFill>
                  <a:srgbClr val="FF0000"/>
                </a:solidFill>
              </a:rPr>
              <a:t>61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92D050"/>
                </a:solidFill>
              </a:rPr>
              <a:t>0</a:t>
            </a:r>
            <a:r>
              <a:rPr lang="en-US" sz="2200" dirty="0">
                <a:solidFill>
                  <a:srgbClr val="FFFF00"/>
                </a:solidFill>
              </a:rPr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45B3DE-B5EB-40BF-91A9-CCE3F3E91D64}"/>
              </a:ext>
            </a:extLst>
          </p:cNvPr>
          <p:cNvCxnSpPr>
            <a:cxnSpLocks/>
          </p:cNvCxnSpPr>
          <p:nvPr/>
        </p:nvCxnSpPr>
        <p:spPr>
          <a:xfrm>
            <a:off x="2819400" y="2326625"/>
            <a:ext cx="21246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D6DD62-839F-4065-B6F0-84DE03622C39}"/>
              </a:ext>
            </a:extLst>
          </p:cNvPr>
          <p:cNvCxnSpPr>
            <a:cxnSpLocks/>
          </p:cNvCxnSpPr>
          <p:nvPr/>
        </p:nvCxnSpPr>
        <p:spPr>
          <a:xfrm>
            <a:off x="3984812" y="2326063"/>
            <a:ext cx="900952" cy="4888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659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3FCC-A8EA-4C9C-A5E5-0B5B3554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A119-FDEA-4CE5-BE4F-A073D26E1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59" y="2102319"/>
            <a:ext cx="2644588" cy="1505976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200" dirty="0" err="1"/>
              <a:t>cmpq</a:t>
            </a:r>
            <a:r>
              <a:rPr lang="en-US" sz="2200" dirty="0"/>
              <a:t> %</a:t>
            </a:r>
            <a:r>
              <a:rPr lang="en-US" sz="2200" dirty="0" err="1"/>
              <a:t>rax</a:t>
            </a:r>
            <a:r>
              <a:rPr lang="en-US" sz="2200" dirty="0"/>
              <a:t>, %</a:t>
            </a:r>
            <a:r>
              <a:rPr lang="en-US" sz="2200" dirty="0" err="1"/>
              <a:t>rdi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/>
              <a:t>jl L2</a:t>
            </a: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4CF42A-6ECF-442B-9941-DD9BB29AF217}"/>
              </a:ext>
            </a:extLst>
          </p:cNvPr>
          <p:cNvSpPr txBox="1"/>
          <p:nvPr/>
        </p:nvSpPr>
        <p:spPr>
          <a:xfrm>
            <a:off x="1411941" y="14071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X86-64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03960-AF81-4E79-A3C8-87DBFBBB96AF}"/>
              </a:ext>
            </a:extLst>
          </p:cNvPr>
          <p:cNvSpPr txBox="1"/>
          <p:nvPr/>
        </p:nvSpPr>
        <p:spPr>
          <a:xfrm>
            <a:off x="4885764" y="1357874"/>
            <a:ext cx="3142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Y86-64 equivalent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FE1E3-F837-4300-BC5F-607EB38DBD4F}"/>
              </a:ext>
            </a:extLst>
          </p:cNvPr>
          <p:cNvSpPr txBox="1"/>
          <p:nvPr/>
        </p:nvSpPr>
        <p:spPr>
          <a:xfrm>
            <a:off x="2953871" y="3966604"/>
            <a:ext cx="3142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Memory Encoding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6657D7-544A-478D-A986-1E8111D4282A}"/>
              </a:ext>
            </a:extLst>
          </p:cNvPr>
          <p:cNvCxnSpPr>
            <a:cxnSpLocks/>
          </p:cNvCxnSpPr>
          <p:nvPr/>
        </p:nvCxnSpPr>
        <p:spPr>
          <a:xfrm>
            <a:off x="1353671" y="3285849"/>
            <a:ext cx="35903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3CA93A0-D1D2-4A78-B9B1-30A3AEAB5FF4}"/>
              </a:ext>
            </a:extLst>
          </p:cNvPr>
          <p:cNvSpPr/>
          <p:nvPr/>
        </p:nvSpPr>
        <p:spPr>
          <a:xfrm>
            <a:off x="4975668" y="1967940"/>
            <a:ext cx="6087036" cy="1553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err="1"/>
              <a:t>rrmovq</a:t>
            </a:r>
            <a:r>
              <a:rPr lang="en-US" sz="2200" dirty="0"/>
              <a:t> %</a:t>
            </a:r>
            <a:r>
              <a:rPr lang="en-US" sz="2200" dirty="0" err="1"/>
              <a:t>rdi</a:t>
            </a:r>
            <a:r>
              <a:rPr lang="en-US" sz="2200" dirty="0"/>
              <a:t>, %</a:t>
            </a:r>
            <a:r>
              <a:rPr lang="en-US" sz="2200" dirty="0" err="1"/>
              <a:t>rcx</a:t>
            </a:r>
            <a:br>
              <a:rPr lang="en-US" sz="2200" dirty="0"/>
            </a:br>
            <a:r>
              <a:rPr lang="en-US" sz="2200" dirty="0" err="1"/>
              <a:t>subq</a:t>
            </a:r>
            <a:r>
              <a:rPr lang="en-US" sz="2200" dirty="0"/>
              <a:t> %</a:t>
            </a:r>
            <a:r>
              <a:rPr lang="en-US" sz="2200" dirty="0" err="1"/>
              <a:t>rax</a:t>
            </a:r>
            <a:r>
              <a:rPr lang="en-US" sz="2200" dirty="0"/>
              <a:t>, %</a:t>
            </a:r>
            <a:r>
              <a:rPr lang="en-US" sz="2200" dirty="0" err="1"/>
              <a:t>rcx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 err="1">
                <a:solidFill>
                  <a:srgbClr val="FF0000"/>
                </a:solidFill>
              </a:rPr>
              <a:t>jl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92D050"/>
                </a:solidFill>
              </a:rPr>
              <a:t>L2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4D6B-5D94-49F6-83AE-000AF801E7A6}"/>
              </a:ext>
            </a:extLst>
          </p:cNvPr>
          <p:cNvSpPr txBox="1">
            <a:spLocks/>
          </p:cNvSpPr>
          <p:nvPr/>
        </p:nvSpPr>
        <p:spPr>
          <a:xfrm>
            <a:off x="569258" y="4489823"/>
            <a:ext cx="11622741" cy="200510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0x400000		20 71</a:t>
            </a:r>
          </a:p>
          <a:p>
            <a:r>
              <a:rPr lang="en-US" sz="2200" dirty="0"/>
              <a:t>0x400002		61 01</a:t>
            </a:r>
          </a:p>
          <a:p>
            <a:r>
              <a:rPr lang="en-US" sz="2200" dirty="0"/>
              <a:t>0x400004		</a:t>
            </a:r>
            <a:r>
              <a:rPr lang="en-US" sz="2200" dirty="0">
                <a:solidFill>
                  <a:srgbClr val="FF0000"/>
                </a:solidFill>
              </a:rPr>
              <a:t>72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92D050"/>
                </a:solidFill>
              </a:rPr>
              <a:t>10 00 40 00 00 00 00 00 </a:t>
            </a:r>
            <a:r>
              <a:rPr lang="en-US" sz="2200" dirty="0"/>
              <a:t>#if L2 starts at 0x400010, for example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45B3DE-B5EB-40BF-91A9-CCE3F3E91D64}"/>
              </a:ext>
            </a:extLst>
          </p:cNvPr>
          <p:cNvCxnSpPr>
            <a:cxnSpLocks/>
          </p:cNvCxnSpPr>
          <p:nvPr/>
        </p:nvCxnSpPr>
        <p:spPr>
          <a:xfrm>
            <a:off x="2819400" y="2326625"/>
            <a:ext cx="21246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D6DD62-839F-4065-B6F0-84DE03622C39}"/>
              </a:ext>
            </a:extLst>
          </p:cNvPr>
          <p:cNvCxnSpPr>
            <a:cxnSpLocks/>
          </p:cNvCxnSpPr>
          <p:nvPr/>
        </p:nvCxnSpPr>
        <p:spPr>
          <a:xfrm>
            <a:off x="3984812" y="2326063"/>
            <a:ext cx="900952" cy="4888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0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3FCC-A8EA-4C9C-A5E5-0B5B3554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A119-FDEA-4CE5-BE4F-A073D26E1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59" y="2102319"/>
            <a:ext cx="2644588" cy="1505976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200" dirty="0" err="1"/>
              <a:t>cmpq</a:t>
            </a:r>
            <a:r>
              <a:rPr lang="en-US" sz="2200" dirty="0"/>
              <a:t> %</a:t>
            </a:r>
            <a:r>
              <a:rPr lang="en-US" sz="2200" dirty="0" err="1"/>
              <a:t>rax</a:t>
            </a:r>
            <a:r>
              <a:rPr lang="en-US" sz="2200" dirty="0"/>
              <a:t>, %</a:t>
            </a:r>
            <a:r>
              <a:rPr lang="en-US" sz="2200" dirty="0" err="1"/>
              <a:t>rdi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jl</a:t>
            </a:r>
            <a:r>
              <a:rPr lang="en-US" sz="2200" dirty="0"/>
              <a:t> L2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4CF42A-6ECF-442B-9941-DD9BB29AF217}"/>
              </a:ext>
            </a:extLst>
          </p:cNvPr>
          <p:cNvSpPr txBox="1"/>
          <p:nvPr/>
        </p:nvSpPr>
        <p:spPr>
          <a:xfrm>
            <a:off x="1411941" y="14071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X86-64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03960-AF81-4E79-A3C8-87DBFBBB96AF}"/>
              </a:ext>
            </a:extLst>
          </p:cNvPr>
          <p:cNvSpPr txBox="1"/>
          <p:nvPr/>
        </p:nvSpPr>
        <p:spPr>
          <a:xfrm>
            <a:off x="4885764" y="1357874"/>
            <a:ext cx="3142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Y86-64 equivalent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FE1E3-F837-4300-BC5F-607EB38DBD4F}"/>
              </a:ext>
            </a:extLst>
          </p:cNvPr>
          <p:cNvSpPr txBox="1"/>
          <p:nvPr/>
        </p:nvSpPr>
        <p:spPr>
          <a:xfrm>
            <a:off x="2953871" y="3966604"/>
            <a:ext cx="3142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Memory Encoding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6657D7-544A-478D-A986-1E8111D4282A}"/>
              </a:ext>
            </a:extLst>
          </p:cNvPr>
          <p:cNvCxnSpPr>
            <a:cxnSpLocks/>
          </p:cNvCxnSpPr>
          <p:nvPr/>
        </p:nvCxnSpPr>
        <p:spPr>
          <a:xfrm>
            <a:off x="1353671" y="3285849"/>
            <a:ext cx="35903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3CA93A0-D1D2-4A78-B9B1-30A3AEAB5FF4}"/>
              </a:ext>
            </a:extLst>
          </p:cNvPr>
          <p:cNvSpPr/>
          <p:nvPr/>
        </p:nvSpPr>
        <p:spPr>
          <a:xfrm>
            <a:off x="4975668" y="1967940"/>
            <a:ext cx="6087036" cy="1553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err="1"/>
              <a:t>rrmovq</a:t>
            </a:r>
            <a:r>
              <a:rPr lang="en-US" sz="2200" dirty="0"/>
              <a:t> %</a:t>
            </a:r>
            <a:r>
              <a:rPr lang="en-US" sz="2200" dirty="0" err="1"/>
              <a:t>rdi</a:t>
            </a:r>
            <a:r>
              <a:rPr lang="en-US" sz="2200" dirty="0"/>
              <a:t>, %</a:t>
            </a:r>
            <a:r>
              <a:rPr lang="en-US" sz="2200" dirty="0" err="1"/>
              <a:t>rcx</a:t>
            </a:r>
            <a:br>
              <a:rPr lang="en-US" sz="2200" dirty="0"/>
            </a:br>
            <a:r>
              <a:rPr lang="en-US" sz="2200" dirty="0" err="1"/>
              <a:t>subq</a:t>
            </a:r>
            <a:r>
              <a:rPr lang="en-US" sz="2200" dirty="0"/>
              <a:t> %</a:t>
            </a:r>
            <a:r>
              <a:rPr lang="en-US" sz="2200" dirty="0" err="1"/>
              <a:t>rax</a:t>
            </a:r>
            <a:r>
              <a:rPr lang="en-US" sz="2200" dirty="0"/>
              <a:t>, %</a:t>
            </a:r>
            <a:r>
              <a:rPr lang="en-US" sz="2200" dirty="0" err="1"/>
              <a:t>rcx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 err="1"/>
              <a:t>jl</a:t>
            </a:r>
            <a:r>
              <a:rPr lang="en-US" sz="2200" dirty="0"/>
              <a:t> L2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4D6B-5D94-49F6-83AE-000AF801E7A6}"/>
              </a:ext>
            </a:extLst>
          </p:cNvPr>
          <p:cNvSpPr txBox="1">
            <a:spLocks/>
          </p:cNvSpPr>
          <p:nvPr/>
        </p:nvSpPr>
        <p:spPr>
          <a:xfrm>
            <a:off x="569259" y="4489823"/>
            <a:ext cx="10914530" cy="200510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0x400000		20 71</a:t>
            </a:r>
          </a:p>
          <a:p>
            <a:r>
              <a:rPr lang="en-US" sz="2200" dirty="0"/>
              <a:t>0x400002		61 01</a:t>
            </a:r>
          </a:p>
          <a:p>
            <a:r>
              <a:rPr lang="en-US" sz="2200" dirty="0"/>
              <a:t>0x400004		72 10 00 40 00 00 00 00 00 #if L2 starts at 0x400010</a:t>
            </a:r>
            <a:r>
              <a:rPr lang="en-US" sz="2200"/>
              <a:t>, for example</a:t>
            </a:r>
            <a:endParaRPr lang="en-US" sz="2200" dirty="0"/>
          </a:p>
          <a:p>
            <a:r>
              <a:rPr lang="en-US" sz="2200" dirty="0"/>
              <a:t>0x40000d		… 	#</a:t>
            </a:r>
            <a:r>
              <a:rPr lang="en-US" sz="2200" dirty="0" err="1"/>
              <a:t>jl</a:t>
            </a:r>
            <a:r>
              <a:rPr lang="en-US" sz="2200" dirty="0"/>
              <a:t> took 9 bytes, so the next starting address is 0x400004 + 9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45B3DE-B5EB-40BF-91A9-CCE3F3E91D64}"/>
              </a:ext>
            </a:extLst>
          </p:cNvPr>
          <p:cNvCxnSpPr>
            <a:cxnSpLocks/>
          </p:cNvCxnSpPr>
          <p:nvPr/>
        </p:nvCxnSpPr>
        <p:spPr>
          <a:xfrm>
            <a:off x="2819400" y="2326625"/>
            <a:ext cx="21246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D6DD62-839F-4065-B6F0-84DE03622C39}"/>
              </a:ext>
            </a:extLst>
          </p:cNvPr>
          <p:cNvCxnSpPr>
            <a:cxnSpLocks/>
          </p:cNvCxnSpPr>
          <p:nvPr/>
        </p:nvCxnSpPr>
        <p:spPr>
          <a:xfrm>
            <a:off x="3984812" y="2326063"/>
            <a:ext cx="900952" cy="4888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5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5056-1647-4F6B-AC18-EAD116DC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Gates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E6F23B-2376-4BEC-A11E-9821A3E0D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996" y="1673068"/>
            <a:ext cx="6689794" cy="50173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9258FB-DED4-491E-B126-3957AAC1A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131556"/>
            <a:ext cx="1854052" cy="179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6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F99D-5E38-4924-88F0-63DCBB963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Y86-64 CPU Stages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F998100-FD2F-4981-802C-E81CFC324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342790"/>
              </p:ext>
            </p:extLst>
          </p:nvPr>
        </p:nvGraphicFramePr>
        <p:xfrm>
          <a:off x="831288" y="1471728"/>
          <a:ext cx="4982114" cy="5218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057">
                  <a:extLst>
                    <a:ext uri="{9D8B030D-6E8A-4147-A177-3AD203B41FA5}">
                      <a16:colId xmlns:a16="http://schemas.microsoft.com/office/drawing/2014/main" val="1871573199"/>
                    </a:ext>
                  </a:extLst>
                </a:gridCol>
                <a:gridCol w="2491057">
                  <a:extLst>
                    <a:ext uri="{9D8B030D-6E8A-4147-A177-3AD203B41FA5}">
                      <a16:colId xmlns:a16="http://schemas.microsoft.com/office/drawing/2014/main" val="1544735341"/>
                    </a:ext>
                  </a:extLst>
                </a:gridCol>
              </a:tblGrid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Stage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/>
                        <a:t>subq</a:t>
                      </a:r>
                      <a:r>
                        <a:rPr lang="en-US" sz="2200" dirty="0"/>
                        <a:t> %</a:t>
                      </a:r>
                      <a:r>
                        <a:rPr lang="en-US" sz="2200" dirty="0" err="1"/>
                        <a:t>rsi</a:t>
                      </a:r>
                      <a:r>
                        <a:rPr lang="en-US" sz="2200" dirty="0"/>
                        <a:t>, %</a:t>
                      </a:r>
                      <a:r>
                        <a:rPr lang="en-US" sz="2200" dirty="0" err="1"/>
                        <a:t>rdi</a:t>
                      </a:r>
                      <a:endParaRPr lang="en-US" sz="2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340609"/>
                  </a:ext>
                </a:extLst>
              </a:tr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Fetch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200" dirty="0"/>
                    </a:p>
                    <a:p>
                      <a:pPr algn="l"/>
                      <a:endParaRPr lang="en-US" sz="2200" dirty="0"/>
                    </a:p>
                    <a:p>
                      <a:pPr algn="l"/>
                      <a:endParaRPr lang="en-US" sz="2200" dirty="0"/>
                    </a:p>
                    <a:p>
                      <a:pPr algn="l"/>
                      <a:endParaRPr lang="en-US" sz="2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4326"/>
                  </a:ext>
                </a:extLst>
              </a:tr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Decode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200" dirty="0" err="1"/>
                    </a:p>
                    <a:p>
                      <a:pPr algn="l"/>
                      <a:endParaRPr lang="en-US" sz="2200" dirty="0" err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754449"/>
                  </a:ext>
                </a:extLst>
              </a:tr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Execute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200" dirty="0" err="1"/>
                    </a:p>
                    <a:p>
                      <a:pPr algn="l"/>
                      <a:endParaRPr lang="en-US" sz="2200" dirty="0" err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375107"/>
                  </a:ext>
                </a:extLst>
              </a:tr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Memory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961458"/>
                  </a:ext>
                </a:extLst>
              </a:tr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Write Back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009823"/>
                  </a:ext>
                </a:extLst>
              </a:tr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PC Update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84851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F70CCE8-602C-4CEB-8C46-BA50631C2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404" y="1426905"/>
            <a:ext cx="3816221" cy="5308313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0FBC4F-3489-4FE3-88BB-11EDA8842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264607"/>
              </p:ext>
            </p:extLst>
          </p:nvPr>
        </p:nvGraphicFramePr>
        <p:xfrm>
          <a:off x="6615404" y="592679"/>
          <a:ext cx="174949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745">
                  <a:extLst>
                    <a:ext uri="{9D8B030D-6E8A-4147-A177-3AD203B41FA5}">
                      <a16:colId xmlns:a16="http://schemas.microsoft.com/office/drawing/2014/main" val="3188072785"/>
                    </a:ext>
                  </a:extLst>
                </a:gridCol>
                <a:gridCol w="874745">
                  <a:extLst>
                    <a:ext uri="{9D8B030D-6E8A-4147-A177-3AD203B41FA5}">
                      <a16:colId xmlns:a16="http://schemas.microsoft.com/office/drawing/2014/main" val="3368930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6652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70F4A66-7CBD-41E8-9488-4A18EE41A884}"/>
              </a:ext>
            </a:extLst>
          </p:cNvPr>
          <p:cNvSpPr txBox="1"/>
          <p:nvPr/>
        </p:nvSpPr>
        <p:spPr>
          <a:xfrm>
            <a:off x="6340302" y="201030"/>
            <a:ext cx="123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M[0x110]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641CA7-08C2-4085-A75D-8079CA3DDD30}"/>
              </a:ext>
            </a:extLst>
          </p:cNvPr>
          <p:cNvSpPr txBox="1"/>
          <p:nvPr/>
        </p:nvSpPr>
        <p:spPr>
          <a:xfrm>
            <a:off x="7446606" y="191251"/>
            <a:ext cx="1342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M[0x111]</a:t>
            </a:r>
          </a:p>
        </p:txBody>
      </p:sp>
    </p:spTree>
    <p:extLst>
      <p:ext uri="{BB962C8B-B14F-4D97-AF65-F5344CB8AC3E}">
        <p14:creationId xmlns:p14="http://schemas.microsoft.com/office/powerpoint/2010/main" val="2365256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F99D-5E38-4924-88F0-63DCBB963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Y86-64 CPU Stages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F998100-FD2F-4981-802C-E81CFC324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170822"/>
              </p:ext>
            </p:extLst>
          </p:nvPr>
        </p:nvGraphicFramePr>
        <p:xfrm>
          <a:off x="831288" y="1471728"/>
          <a:ext cx="4982114" cy="5218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057">
                  <a:extLst>
                    <a:ext uri="{9D8B030D-6E8A-4147-A177-3AD203B41FA5}">
                      <a16:colId xmlns:a16="http://schemas.microsoft.com/office/drawing/2014/main" val="1871573199"/>
                    </a:ext>
                  </a:extLst>
                </a:gridCol>
                <a:gridCol w="2491057">
                  <a:extLst>
                    <a:ext uri="{9D8B030D-6E8A-4147-A177-3AD203B41FA5}">
                      <a16:colId xmlns:a16="http://schemas.microsoft.com/office/drawing/2014/main" val="1544735341"/>
                    </a:ext>
                  </a:extLst>
                </a:gridCol>
              </a:tblGrid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Stage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/>
                        <a:t>subq</a:t>
                      </a:r>
                      <a:r>
                        <a:rPr lang="en-US" sz="2200" dirty="0"/>
                        <a:t> %</a:t>
                      </a:r>
                      <a:r>
                        <a:rPr lang="en-US" sz="2200" dirty="0" err="1"/>
                        <a:t>rsi</a:t>
                      </a:r>
                      <a:r>
                        <a:rPr lang="en-US" sz="2200" dirty="0"/>
                        <a:t>, %</a:t>
                      </a:r>
                      <a:r>
                        <a:rPr lang="en-US" sz="2200" dirty="0" err="1"/>
                        <a:t>rdi</a:t>
                      </a:r>
                      <a:endParaRPr lang="en-US" sz="2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340609"/>
                  </a:ext>
                </a:extLst>
              </a:tr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Fetch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/>
                        <a:t>icode:ifun</a:t>
                      </a:r>
                      <a:r>
                        <a:rPr lang="en-US" sz="2200" dirty="0"/>
                        <a:t> &lt;- 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sz="2200" dirty="0"/>
                        <a:t>:</a:t>
                      </a:r>
                      <a:r>
                        <a:rPr lang="en-US" sz="2200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  <a:p>
                      <a:pPr algn="l"/>
                      <a:r>
                        <a:rPr lang="en-US" sz="2200" dirty="0" err="1"/>
                        <a:t>rA:rB</a:t>
                      </a:r>
                      <a:r>
                        <a:rPr lang="en-US" sz="2200" dirty="0"/>
                        <a:t> &lt;- </a:t>
                      </a:r>
                      <a:r>
                        <a:rPr lang="en-US" sz="2200" dirty="0">
                          <a:solidFill>
                            <a:srgbClr val="00B050"/>
                          </a:solidFill>
                        </a:rPr>
                        <a:t>6</a:t>
                      </a:r>
                      <a:r>
                        <a:rPr lang="en-US" sz="2200" dirty="0"/>
                        <a:t>:</a:t>
                      </a:r>
                      <a:r>
                        <a:rPr lang="en-US" sz="2200" dirty="0">
                          <a:solidFill>
                            <a:srgbClr val="FFC000"/>
                          </a:solidFill>
                        </a:rPr>
                        <a:t>7</a:t>
                      </a:r>
                    </a:p>
                    <a:p>
                      <a:pPr algn="l"/>
                      <a:endParaRPr lang="en-US" sz="2200" dirty="0"/>
                    </a:p>
                    <a:p>
                      <a:pPr algn="l"/>
                      <a:r>
                        <a:rPr lang="en-US" sz="2200" dirty="0" err="1"/>
                        <a:t>valP</a:t>
                      </a:r>
                      <a:r>
                        <a:rPr lang="en-US" sz="2200" dirty="0"/>
                        <a:t> &lt;- 0x112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4326"/>
                  </a:ext>
                </a:extLst>
              </a:tr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Decode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200" dirty="0" err="1"/>
                    </a:p>
                    <a:p>
                      <a:pPr algn="l"/>
                      <a:endParaRPr lang="en-US" sz="2200" dirty="0" err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754449"/>
                  </a:ext>
                </a:extLst>
              </a:tr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Execute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200" dirty="0" err="1"/>
                    </a:p>
                    <a:p>
                      <a:pPr algn="l"/>
                      <a:endParaRPr lang="en-US" sz="2200" dirty="0" err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375107"/>
                  </a:ext>
                </a:extLst>
              </a:tr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Memory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961458"/>
                  </a:ext>
                </a:extLst>
              </a:tr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Write Back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009823"/>
                  </a:ext>
                </a:extLst>
              </a:tr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PC Update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84851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F70CCE8-602C-4CEB-8C46-BA50631C2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404" y="1426905"/>
            <a:ext cx="3816221" cy="5308313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0FBC4F-3489-4FE3-88BB-11EDA8842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327745"/>
              </p:ext>
            </p:extLst>
          </p:nvPr>
        </p:nvGraphicFramePr>
        <p:xfrm>
          <a:off x="6615404" y="592679"/>
          <a:ext cx="174949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745">
                  <a:extLst>
                    <a:ext uri="{9D8B030D-6E8A-4147-A177-3AD203B41FA5}">
                      <a16:colId xmlns:a16="http://schemas.microsoft.com/office/drawing/2014/main" val="3188072785"/>
                    </a:ext>
                  </a:extLst>
                </a:gridCol>
                <a:gridCol w="874745">
                  <a:extLst>
                    <a:ext uri="{9D8B030D-6E8A-4147-A177-3AD203B41FA5}">
                      <a16:colId xmlns:a16="http://schemas.microsoft.com/office/drawing/2014/main" val="3368930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sz="2800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6</a:t>
                      </a:r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6652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70F4A66-7CBD-41E8-9488-4A18EE41A884}"/>
              </a:ext>
            </a:extLst>
          </p:cNvPr>
          <p:cNvSpPr txBox="1"/>
          <p:nvPr/>
        </p:nvSpPr>
        <p:spPr>
          <a:xfrm>
            <a:off x="6340302" y="201030"/>
            <a:ext cx="123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M[0x110]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641CA7-08C2-4085-A75D-8079CA3DDD30}"/>
              </a:ext>
            </a:extLst>
          </p:cNvPr>
          <p:cNvSpPr txBox="1"/>
          <p:nvPr/>
        </p:nvSpPr>
        <p:spPr>
          <a:xfrm>
            <a:off x="7446606" y="191251"/>
            <a:ext cx="1342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M[0x111]</a:t>
            </a:r>
          </a:p>
        </p:txBody>
      </p:sp>
    </p:spTree>
    <p:extLst>
      <p:ext uri="{BB962C8B-B14F-4D97-AF65-F5344CB8AC3E}">
        <p14:creationId xmlns:p14="http://schemas.microsoft.com/office/powerpoint/2010/main" val="760195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F99D-5E38-4924-88F0-63DCBB963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Y86-64 CPU Stages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F998100-FD2F-4981-802C-E81CFC324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115834"/>
              </p:ext>
            </p:extLst>
          </p:nvPr>
        </p:nvGraphicFramePr>
        <p:xfrm>
          <a:off x="831286" y="1471728"/>
          <a:ext cx="5318500" cy="5218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9250">
                  <a:extLst>
                    <a:ext uri="{9D8B030D-6E8A-4147-A177-3AD203B41FA5}">
                      <a16:colId xmlns:a16="http://schemas.microsoft.com/office/drawing/2014/main" val="1871573199"/>
                    </a:ext>
                  </a:extLst>
                </a:gridCol>
                <a:gridCol w="2659250">
                  <a:extLst>
                    <a:ext uri="{9D8B030D-6E8A-4147-A177-3AD203B41FA5}">
                      <a16:colId xmlns:a16="http://schemas.microsoft.com/office/drawing/2014/main" val="1544735341"/>
                    </a:ext>
                  </a:extLst>
                </a:gridCol>
              </a:tblGrid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Stage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/>
                        <a:t>subq</a:t>
                      </a:r>
                      <a:r>
                        <a:rPr lang="en-US" sz="2200" dirty="0"/>
                        <a:t> %</a:t>
                      </a:r>
                      <a:r>
                        <a:rPr lang="en-US" sz="2200" dirty="0" err="1"/>
                        <a:t>rsi</a:t>
                      </a:r>
                      <a:r>
                        <a:rPr lang="en-US" sz="2200" dirty="0"/>
                        <a:t>, %</a:t>
                      </a:r>
                      <a:r>
                        <a:rPr lang="en-US" sz="2200" dirty="0" err="1"/>
                        <a:t>rdi</a:t>
                      </a:r>
                      <a:endParaRPr lang="en-US" sz="2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340609"/>
                  </a:ext>
                </a:extLst>
              </a:tr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Fetch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/>
                        <a:t>icode:ifun</a:t>
                      </a:r>
                      <a:r>
                        <a:rPr lang="en-US" sz="2200" dirty="0"/>
                        <a:t> &lt;- 6:1</a:t>
                      </a:r>
                    </a:p>
                    <a:p>
                      <a:pPr algn="l"/>
                      <a:r>
                        <a:rPr lang="en-US" sz="2200" dirty="0" err="1">
                          <a:solidFill>
                            <a:srgbClr val="00B050"/>
                          </a:solidFill>
                        </a:rPr>
                        <a:t>rA</a:t>
                      </a:r>
                      <a:r>
                        <a:rPr lang="en-US" sz="2200" dirty="0" err="1"/>
                        <a:t>:</a:t>
                      </a:r>
                      <a:r>
                        <a:rPr lang="en-US" sz="2200" dirty="0" err="1">
                          <a:solidFill>
                            <a:srgbClr val="FFC000"/>
                          </a:solidFill>
                        </a:rPr>
                        <a:t>rB</a:t>
                      </a:r>
                      <a:r>
                        <a:rPr lang="en-US" sz="2200" dirty="0"/>
                        <a:t> &lt;- </a:t>
                      </a:r>
                      <a:r>
                        <a:rPr lang="en-US" sz="2200" dirty="0">
                          <a:solidFill>
                            <a:srgbClr val="00B050"/>
                          </a:solidFill>
                        </a:rPr>
                        <a:t>6</a:t>
                      </a:r>
                      <a:r>
                        <a:rPr lang="en-US" sz="2200" dirty="0"/>
                        <a:t>:</a:t>
                      </a:r>
                      <a:r>
                        <a:rPr lang="en-US" sz="2200" dirty="0">
                          <a:solidFill>
                            <a:srgbClr val="FFC000"/>
                          </a:solidFill>
                        </a:rPr>
                        <a:t>7</a:t>
                      </a:r>
                    </a:p>
                    <a:p>
                      <a:pPr algn="l"/>
                      <a:endParaRPr lang="en-US" sz="2200" dirty="0"/>
                    </a:p>
                    <a:p>
                      <a:pPr algn="l"/>
                      <a:r>
                        <a:rPr lang="en-US" sz="2200" dirty="0" err="1"/>
                        <a:t>valP</a:t>
                      </a:r>
                      <a:r>
                        <a:rPr lang="en-US" sz="2200" dirty="0"/>
                        <a:t> &lt;- 0x112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4326"/>
                  </a:ext>
                </a:extLst>
              </a:tr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Decode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/>
                        <a:t>valA</a:t>
                      </a:r>
                      <a:r>
                        <a:rPr lang="en-US" sz="2200" dirty="0"/>
                        <a:t> &lt;- R[</a:t>
                      </a:r>
                      <a:r>
                        <a:rPr lang="en-US" sz="2200" dirty="0">
                          <a:solidFill>
                            <a:srgbClr val="00B050"/>
                          </a:solidFill>
                        </a:rPr>
                        <a:t>%</a:t>
                      </a:r>
                      <a:r>
                        <a:rPr lang="en-US" sz="2200" dirty="0" err="1">
                          <a:solidFill>
                            <a:srgbClr val="00B050"/>
                          </a:solidFill>
                        </a:rPr>
                        <a:t>rsi</a:t>
                      </a:r>
                      <a:r>
                        <a:rPr lang="en-US" sz="2200" dirty="0"/>
                        <a:t>] = 8</a:t>
                      </a:r>
                    </a:p>
                    <a:p>
                      <a:pPr algn="l"/>
                      <a:r>
                        <a:rPr lang="en-US" sz="2200" dirty="0" err="1"/>
                        <a:t>valB</a:t>
                      </a:r>
                      <a:r>
                        <a:rPr lang="en-US" sz="2200" dirty="0"/>
                        <a:t> &lt;- R[</a:t>
                      </a:r>
                      <a:r>
                        <a:rPr lang="en-US" sz="2200" dirty="0">
                          <a:solidFill>
                            <a:srgbClr val="FFC000"/>
                          </a:solidFill>
                        </a:rPr>
                        <a:t>%</a:t>
                      </a:r>
                      <a:r>
                        <a:rPr lang="en-US" sz="2200" dirty="0" err="1">
                          <a:solidFill>
                            <a:srgbClr val="FFC000"/>
                          </a:solidFill>
                        </a:rPr>
                        <a:t>rdi</a:t>
                      </a:r>
                      <a:r>
                        <a:rPr lang="en-US" sz="2200" dirty="0"/>
                        <a:t>] = 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754449"/>
                  </a:ext>
                </a:extLst>
              </a:tr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Execute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200" dirty="0" err="1"/>
                    </a:p>
                    <a:p>
                      <a:pPr algn="l"/>
                      <a:endParaRPr lang="en-US" sz="2200" dirty="0" err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375107"/>
                  </a:ext>
                </a:extLst>
              </a:tr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Memory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961458"/>
                  </a:ext>
                </a:extLst>
              </a:tr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Write Back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009823"/>
                  </a:ext>
                </a:extLst>
              </a:tr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PC Update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84851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F70CCE8-602C-4CEB-8C46-BA50631C2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404" y="1426905"/>
            <a:ext cx="3816221" cy="5308313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0FBC4F-3489-4FE3-88BB-11EDA8842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529972"/>
              </p:ext>
            </p:extLst>
          </p:nvPr>
        </p:nvGraphicFramePr>
        <p:xfrm>
          <a:off x="6615404" y="592679"/>
          <a:ext cx="174949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745">
                  <a:extLst>
                    <a:ext uri="{9D8B030D-6E8A-4147-A177-3AD203B41FA5}">
                      <a16:colId xmlns:a16="http://schemas.microsoft.com/office/drawing/2014/main" val="3188072785"/>
                    </a:ext>
                  </a:extLst>
                </a:gridCol>
                <a:gridCol w="874745">
                  <a:extLst>
                    <a:ext uri="{9D8B030D-6E8A-4147-A177-3AD203B41FA5}">
                      <a16:colId xmlns:a16="http://schemas.microsoft.com/office/drawing/2014/main" val="3368930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6652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70F4A66-7CBD-41E8-9488-4A18EE41A884}"/>
              </a:ext>
            </a:extLst>
          </p:cNvPr>
          <p:cNvSpPr txBox="1"/>
          <p:nvPr/>
        </p:nvSpPr>
        <p:spPr>
          <a:xfrm>
            <a:off x="6340302" y="201030"/>
            <a:ext cx="123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M[0x110]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641CA7-08C2-4085-A75D-8079CA3DDD30}"/>
              </a:ext>
            </a:extLst>
          </p:cNvPr>
          <p:cNvSpPr txBox="1"/>
          <p:nvPr/>
        </p:nvSpPr>
        <p:spPr>
          <a:xfrm>
            <a:off x="7446606" y="191251"/>
            <a:ext cx="1342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M[0x111]</a:t>
            </a:r>
          </a:p>
        </p:txBody>
      </p:sp>
    </p:spTree>
    <p:extLst>
      <p:ext uri="{BB962C8B-B14F-4D97-AF65-F5344CB8AC3E}">
        <p14:creationId xmlns:p14="http://schemas.microsoft.com/office/powerpoint/2010/main" val="428199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F99D-5E38-4924-88F0-63DCBB963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Y86-64 CPU Stages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F998100-FD2F-4981-802C-E81CFC324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311258"/>
              </p:ext>
            </p:extLst>
          </p:nvPr>
        </p:nvGraphicFramePr>
        <p:xfrm>
          <a:off x="831288" y="1471728"/>
          <a:ext cx="4982114" cy="5218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057">
                  <a:extLst>
                    <a:ext uri="{9D8B030D-6E8A-4147-A177-3AD203B41FA5}">
                      <a16:colId xmlns:a16="http://schemas.microsoft.com/office/drawing/2014/main" val="1871573199"/>
                    </a:ext>
                  </a:extLst>
                </a:gridCol>
                <a:gridCol w="2491057">
                  <a:extLst>
                    <a:ext uri="{9D8B030D-6E8A-4147-A177-3AD203B41FA5}">
                      <a16:colId xmlns:a16="http://schemas.microsoft.com/office/drawing/2014/main" val="1544735341"/>
                    </a:ext>
                  </a:extLst>
                </a:gridCol>
              </a:tblGrid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Stage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subq</a:t>
                      </a:r>
                      <a:r>
                        <a:rPr lang="en-US" sz="2200" dirty="0"/>
                        <a:t> %</a:t>
                      </a:r>
                      <a:r>
                        <a:rPr lang="en-US" sz="2200" dirty="0" err="1"/>
                        <a:t>rsi</a:t>
                      </a:r>
                      <a:r>
                        <a:rPr lang="en-US" sz="2200" dirty="0"/>
                        <a:t>, %</a:t>
                      </a:r>
                      <a:r>
                        <a:rPr lang="en-US" sz="2200" dirty="0" err="1"/>
                        <a:t>rdi</a:t>
                      </a:r>
                      <a:endParaRPr lang="en-US" sz="2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340609"/>
                  </a:ext>
                </a:extLst>
              </a:tr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Fetch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/>
                        <a:t>icode:ifun</a:t>
                      </a:r>
                      <a:r>
                        <a:rPr lang="en-US" sz="2200" dirty="0"/>
                        <a:t> &lt;- 6:1</a:t>
                      </a:r>
                    </a:p>
                    <a:p>
                      <a:pPr algn="l"/>
                      <a:r>
                        <a:rPr lang="en-US" sz="2200" dirty="0" err="1"/>
                        <a:t>rA:rB</a:t>
                      </a:r>
                      <a:r>
                        <a:rPr lang="en-US" sz="2200" dirty="0"/>
                        <a:t> &lt;- 6:7</a:t>
                      </a:r>
                    </a:p>
                    <a:p>
                      <a:pPr algn="l"/>
                      <a:endParaRPr lang="en-US" sz="2200" dirty="0"/>
                    </a:p>
                    <a:p>
                      <a:pPr algn="l"/>
                      <a:r>
                        <a:rPr lang="en-US" sz="2200" dirty="0" err="1"/>
                        <a:t>valP</a:t>
                      </a:r>
                      <a:r>
                        <a:rPr lang="en-US" sz="2200" dirty="0"/>
                        <a:t> &lt;- 0x112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4326"/>
                  </a:ext>
                </a:extLst>
              </a:tr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Decode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>
                          <a:solidFill>
                            <a:srgbClr val="FFFF00"/>
                          </a:solidFill>
                        </a:rPr>
                        <a:t>valA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&lt;- 8</a:t>
                      </a:r>
                    </a:p>
                    <a:p>
                      <a:pPr algn="l"/>
                      <a:r>
                        <a:rPr lang="en-US" sz="2200" dirty="0" err="1">
                          <a:solidFill>
                            <a:srgbClr val="FF0000"/>
                          </a:solidFill>
                        </a:rPr>
                        <a:t>valB</a:t>
                      </a:r>
                      <a:r>
                        <a:rPr lang="en-US" sz="2200" dirty="0"/>
                        <a:t> &lt;- 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754449"/>
                  </a:ext>
                </a:extLst>
              </a:tr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Execute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/>
                        <a:t>valE</a:t>
                      </a:r>
                      <a:r>
                        <a:rPr lang="en-US" sz="2200" dirty="0"/>
                        <a:t> &lt;- 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16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–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>
                          <a:solidFill>
                            <a:srgbClr val="FFFF00"/>
                          </a:solidFill>
                        </a:rPr>
                        <a:t>8</a:t>
                      </a:r>
                      <a:r>
                        <a:rPr lang="en-US" sz="2200" dirty="0"/>
                        <a:t> = 8</a:t>
                      </a:r>
                    </a:p>
                    <a:p>
                      <a:pPr algn="l"/>
                      <a:r>
                        <a:rPr lang="en-US" sz="2200" dirty="0"/>
                        <a:t>ZF=0, SF=0, OF=0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375107"/>
                  </a:ext>
                </a:extLst>
              </a:tr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Memory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961458"/>
                  </a:ext>
                </a:extLst>
              </a:tr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Write Back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009823"/>
                  </a:ext>
                </a:extLst>
              </a:tr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PC Update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84851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F70CCE8-602C-4CEB-8C46-BA50631C2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404" y="1426905"/>
            <a:ext cx="3816221" cy="5308313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0FBC4F-3489-4FE3-88BB-11EDA8842E3F}"/>
              </a:ext>
            </a:extLst>
          </p:cNvPr>
          <p:cNvGraphicFramePr>
            <a:graphicFrameLocks noGrp="1"/>
          </p:cNvGraphicFramePr>
          <p:nvPr/>
        </p:nvGraphicFramePr>
        <p:xfrm>
          <a:off x="6615404" y="592679"/>
          <a:ext cx="174949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745">
                  <a:extLst>
                    <a:ext uri="{9D8B030D-6E8A-4147-A177-3AD203B41FA5}">
                      <a16:colId xmlns:a16="http://schemas.microsoft.com/office/drawing/2014/main" val="3188072785"/>
                    </a:ext>
                  </a:extLst>
                </a:gridCol>
                <a:gridCol w="874745">
                  <a:extLst>
                    <a:ext uri="{9D8B030D-6E8A-4147-A177-3AD203B41FA5}">
                      <a16:colId xmlns:a16="http://schemas.microsoft.com/office/drawing/2014/main" val="3368930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6652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70F4A66-7CBD-41E8-9488-4A18EE41A884}"/>
              </a:ext>
            </a:extLst>
          </p:cNvPr>
          <p:cNvSpPr txBox="1"/>
          <p:nvPr/>
        </p:nvSpPr>
        <p:spPr>
          <a:xfrm>
            <a:off x="6340302" y="201030"/>
            <a:ext cx="123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M[0x110]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641CA7-08C2-4085-A75D-8079CA3DDD30}"/>
              </a:ext>
            </a:extLst>
          </p:cNvPr>
          <p:cNvSpPr txBox="1"/>
          <p:nvPr/>
        </p:nvSpPr>
        <p:spPr>
          <a:xfrm>
            <a:off x="7446606" y="191251"/>
            <a:ext cx="1342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M[0x111]</a:t>
            </a:r>
          </a:p>
        </p:txBody>
      </p:sp>
    </p:spTree>
    <p:extLst>
      <p:ext uri="{BB962C8B-B14F-4D97-AF65-F5344CB8AC3E}">
        <p14:creationId xmlns:p14="http://schemas.microsoft.com/office/powerpoint/2010/main" val="575664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F99D-5E38-4924-88F0-63DCBB963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Y86-64 CPU Stages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F998100-FD2F-4981-802C-E81CFC324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304221"/>
              </p:ext>
            </p:extLst>
          </p:nvPr>
        </p:nvGraphicFramePr>
        <p:xfrm>
          <a:off x="831288" y="1471728"/>
          <a:ext cx="4982114" cy="5218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057">
                  <a:extLst>
                    <a:ext uri="{9D8B030D-6E8A-4147-A177-3AD203B41FA5}">
                      <a16:colId xmlns:a16="http://schemas.microsoft.com/office/drawing/2014/main" val="1871573199"/>
                    </a:ext>
                  </a:extLst>
                </a:gridCol>
                <a:gridCol w="2491057">
                  <a:extLst>
                    <a:ext uri="{9D8B030D-6E8A-4147-A177-3AD203B41FA5}">
                      <a16:colId xmlns:a16="http://schemas.microsoft.com/office/drawing/2014/main" val="1544735341"/>
                    </a:ext>
                  </a:extLst>
                </a:gridCol>
              </a:tblGrid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Stage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/>
                        <a:t>subq</a:t>
                      </a:r>
                      <a:r>
                        <a:rPr lang="en-US" sz="2200" dirty="0"/>
                        <a:t> %</a:t>
                      </a:r>
                      <a:r>
                        <a:rPr lang="en-US" sz="2200" dirty="0" err="1"/>
                        <a:t>rsi</a:t>
                      </a:r>
                      <a:r>
                        <a:rPr lang="en-US" sz="2200" dirty="0"/>
                        <a:t>, %</a:t>
                      </a:r>
                      <a:r>
                        <a:rPr lang="en-US" sz="2200" dirty="0" err="1"/>
                        <a:t>rdi</a:t>
                      </a:r>
                      <a:endParaRPr lang="en-US" sz="2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340609"/>
                  </a:ext>
                </a:extLst>
              </a:tr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Fetch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/>
                        <a:t>icode:ifun</a:t>
                      </a:r>
                      <a:r>
                        <a:rPr lang="en-US" sz="2200" dirty="0"/>
                        <a:t> &lt;- 6:1</a:t>
                      </a:r>
                    </a:p>
                    <a:p>
                      <a:pPr algn="l"/>
                      <a:r>
                        <a:rPr lang="en-US" sz="2200" dirty="0" err="1"/>
                        <a:t>rA:</a:t>
                      </a:r>
                      <a:r>
                        <a:rPr lang="en-US" sz="2200" dirty="0" err="1">
                          <a:solidFill>
                            <a:srgbClr val="FFC000"/>
                          </a:solidFill>
                        </a:rPr>
                        <a:t>rB</a:t>
                      </a:r>
                      <a:r>
                        <a:rPr lang="en-US" sz="2200" dirty="0"/>
                        <a:t> &lt;- 6:7</a:t>
                      </a:r>
                    </a:p>
                    <a:p>
                      <a:pPr algn="l"/>
                      <a:endParaRPr lang="en-US" sz="2200" dirty="0"/>
                    </a:p>
                    <a:p>
                      <a:pPr algn="l"/>
                      <a:r>
                        <a:rPr lang="en-US" sz="2200" dirty="0" err="1"/>
                        <a:t>valP</a:t>
                      </a:r>
                      <a:r>
                        <a:rPr lang="en-US" sz="2200" dirty="0"/>
                        <a:t> &lt;- 0x112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4326"/>
                  </a:ext>
                </a:extLst>
              </a:tr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Decode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/>
                        <a:t>valA</a:t>
                      </a:r>
                      <a:r>
                        <a:rPr lang="en-US" sz="2200" dirty="0"/>
                        <a:t> &lt;- 8</a:t>
                      </a:r>
                    </a:p>
                    <a:p>
                      <a:pPr algn="l"/>
                      <a:r>
                        <a:rPr lang="en-US" sz="2200" dirty="0" err="1"/>
                        <a:t>valB</a:t>
                      </a:r>
                      <a:r>
                        <a:rPr lang="en-US" sz="2200" dirty="0"/>
                        <a:t> &lt;- 16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754449"/>
                  </a:ext>
                </a:extLst>
              </a:tr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Execute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>
                          <a:solidFill>
                            <a:srgbClr val="00B050"/>
                          </a:solidFill>
                        </a:rPr>
                        <a:t>valE</a:t>
                      </a:r>
                      <a:r>
                        <a:rPr lang="en-US" sz="2200" dirty="0"/>
                        <a:t> &lt;-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 8</a:t>
                      </a:r>
                    </a:p>
                    <a:p>
                      <a:pPr algn="l"/>
                      <a:r>
                        <a:rPr lang="en-US" sz="2200" dirty="0"/>
                        <a:t>ZF=0, SF=0, OF=0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375107"/>
                  </a:ext>
                </a:extLst>
              </a:tr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Memory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961458"/>
                  </a:ext>
                </a:extLst>
              </a:tr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Write Back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/>
                        <a:t>R[</a:t>
                      </a:r>
                      <a:r>
                        <a:rPr lang="en-US" sz="2200" dirty="0">
                          <a:solidFill>
                            <a:srgbClr val="FFC000"/>
                          </a:solidFill>
                        </a:rPr>
                        <a:t>%</a:t>
                      </a:r>
                      <a:r>
                        <a:rPr lang="en-US" sz="2200" dirty="0" err="1">
                          <a:solidFill>
                            <a:srgbClr val="FFC000"/>
                          </a:solidFill>
                        </a:rPr>
                        <a:t>rdi</a:t>
                      </a:r>
                      <a:r>
                        <a:rPr lang="en-US" sz="2200" dirty="0"/>
                        <a:t>] &lt;- </a:t>
                      </a:r>
                      <a:r>
                        <a:rPr lang="en-US" sz="220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009823"/>
                  </a:ext>
                </a:extLst>
              </a:tr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PC Update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84851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F70CCE8-602C-4CEB-8C46-BA50631C2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404" y="1426905"/>
            <a:ext cx="3816221" cy="5308313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0FBC4F-3489-4FE3-88BB-11EDA8842E3F}"/>
              </a:ext>
            </a:extLst>
          </p:cNvPr>
          <p:cNvGraphicFramePr>
            <a:graphicFrameLocks noGrp="1"/>
          </p:cNvGraphicFramePr>
          <p:nvPr/>
        </p:nvGraphicFramePr>
        <p:xfrm>
          <a:off x="6615404" y="592679"/>
          <a:ext cx="174949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745">
                  <a:extLst>
                    <a:ext uri="{9D8B030D-6E8A-4147-A177-3AD203B41FA5}">
                      <a16:colId xmlns:a16="http://schemas.microsoft.com/office/drawing/2014/main" val="3188072785"/>
                    </a:ext>
                  </a:extLst>
                </a:gridCol>
                <a:gridCol w="874745">
                  <a:extLst>
                    <a:ext uri="{9D8B030D-6E8A-4147-A177-3AD203B41FA5}">
                      <a16:colId xmlns:a16="http://schemas.microsoft.com/office/drawing/2014/main" val="3368930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6652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70F4A66-7CBD-41E8-9488-4A18EE41A884}"/>
              </a:ext>
            </a:extLst>
          </p:cNvPr>
          <p:cNvSpPr txBox="1"/>
          <p:nvPr/>
        </p:nvSpPr>
        <p:spPr>
          <a:xfrm>
            <a:off x="6340302" y="201030"/>
            <a:ext cx="123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M[0x110]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641CA7-08C2-4085-A75D-8079CA3DDD30}"/>
              </a:ext>
            </a:extLst>
          </p:cNvPr>
          <p:cNvSpPr txBox="1"/>
          <p:nvPr/>
        </p:nvSpPr>
        <p:spPr>
          <a:xfrm>
            <a:off x="7446606" y="191251"/>
            <a:ext cx="1342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M[0x111]</a:t>
            </a:r>
          </a:p>
        </p:txBody>
      </p:sp>
    </p:spTree>
    <p:extLst>
      <p:ext uri="{BB962C8B-B14F-4D97-AF65-F5344CB8AC3E}">
        <p14:creationId xmlns:p14="http://schemas.microsoft.com/office/powerpoint/2010/main" val="2715509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F99D-5E38-4924-88F0-63DCBB963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Y86-64 CPU Stages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F998100-FD2F-4981-802C-E81CFC324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803966"/>
              </p:ext>
            </p:extLst>
          </p:nvPr>
        </p:nvGraphicFramePr>
        <p:xfrm>
          <a:off x="831288" y="1471728"/>
          <a:ext cx="4982114" cy="5218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057">
                  <a:extLst>
                    <a:ext uri="{9D8B030D-6E8A-4147-A177-3AD203B41FA5}">
                      <a16:colId xmlns:a16="http://schemas.microsoft.com/office/drawing/2014/main" val="1871573199"/>
                    </a:ext>
                  </a:extLst>
                </a:gridCol>
                <a:gridCol w="2491057">
                  <a:extLst>
                    <a:ext uri="{9D8B030D-6E8A-4147-A177-3AD203B41FA5}">
                      <a16:colId xmlns:a16="http://schemas.microsoft.com/office/drawing/2014/main" val="1544735341"/>
                    </a:ext>
                  </a:extLst>
                </a:gridCol>
              </a:tblGrid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Stage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/>
                        <a:t>subq</a:t>
                      </a:r>
                      <a:r>
                        <a:rPr lang="en-US" sz="2200" dirty="0"/>
                        <a:t> %</a:t>
                      </a:r>
                      <a:r>
                        <a:rPr lang="en-US" sz="2200" dirty="0" err="1"/>
                        <a:t>rsi</a:t>
                      </a:r>
                      <a:r>
                        <a:rPr lang="en-US" sz="2200" dirty="0"/>
                        <a:t>, %</a:t>
                      </a:r>
                      <a:r>
                        <a:rPr lang="en-US" sz="2200" dirty="0" err="1"/>
                        <a:t>rdi</a:t>
                      </a:r>
                      <a:endParaRPr lang="en-US" sz="2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340609"/>
                  </a:ext>
                </a:extLst>
              </a:tr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Fetch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/>
                        <a:t>icode:ifun</a:t>
                      </a:r>
                      <a:r>
                        <a:rPr lang="en-US" sz="2200" dirty="0"/>
                        <a:t> &lt;- 6:1</a:t>
                      </a:r>
                    </a:p>
                    <a:p>
                      <a:pPr algn="l"/>
                      <a:r>
                        <a:rPr lang="en-US" sz="2200" dirty="0" err="1"/>
                        <a:t>rA:rB</a:t>
                      </a:r>
                      <a:r>
                        <a:rPr lang="en-US" sz="2200" dirty="0"/>
                        <a:t> &lt;- 6:7</a:t>
                      </a:r>
                    </a:p>
                    <a:p>
                      <a:pPr algn="l"/>
                      <a:endParaRPr lang="en-US" sz="2200" dirty="0"/>
                    </a:p>
                    <a:p>
                      <a:pPr algn="l"/>
                      <a:r>
                        <a:rPr lang="en-US" sz="2200" dirty="0" err="1">
                          <a:solidFill>
                            <a:srgbClr val="00B050"/>
                          </a:solidFill>
                        </a:rPr>
                        <a:t>valP</a:t>
                      </a:r>
                      <a:r>
                        <a:rPr lang="en-US" sz="2200" dirty="0"/>
                        <a:t> &lt;- 0x112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4326"/>
                  </a:ext>
                </a:extLst>
              </a:tr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Decode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/>
                        <a:t>valA</a:t>
                      </a:r>
                      <a:r>
                        <a:rPr lang="en-US" sz="2200" dirty="0"/>
                        <a:t> &lt;- 8</a:t>
                      </a:r>
                    </a:p>
                    <a:p>
                      <a:pPr algn="l"/>
                      <a:r>
                        <a:rPr lang="en-US" sz="2200" dirty="0" err="1"/>
                        <a:t>valB</a:t>
                      </a:r>
                      <a:r>
                        <a:rPr lang="en-US" sz="2200" dirty="0"/>
                        <a:t> &lt;- 16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754449"/>
                  </a:ext>
                </a:extLst>
              </a:tr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Execute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/>
                        <a:t>valE</a:t>
                      </a:r>
                      <a:r>
                        <a:rPr lang="en-US" sz="2200" dirty="0"/>
                        <a:t> &lt;- 8</a:t>
                      </a:r>
                    </a:p>
                    <a:p>
                      <a:pPr algn="l"/>
                      <a:r>
                        <a:rPr lang="en-US" sz="2200" dirty="0"/>
                        <a:t>ZF=0, SF=0, OF=0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375107"/>
                  </a:ext>
                </a:extLst>
              </a:tr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Memory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961458"/>
                  </a:ext>
                </a:extLst>
              </a:tr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Write Back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/>
                        <a:t>R[%</a:t>
                      </a:r>
                      <a:r>
                        <a:rPr lang="en-US" sz="2200" dirty="0" err="1"/>
                        <a:t>rdi</a:t>
                      </a:r>
                      <a:r>
                        <a:rPr lang="en-US" sz="2200" dirty="0"/>
                        <a:t>] &lt;- 8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009823"/>
                  </a:ext>
                </a:extLst>
              </a:tr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PC Update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/>
                        <a:t>PC &lt;- </a:t>
                      </a:r>
                      <a:r>
                        <a:rPr lang="en-US" sz="2200" dirty="0">
                          <a:solidFill>
                            <a:srgbClr val="00B050"/>
                          </a:solidFill>
                        </a:rPr>
                        <a:t>0x112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84851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F70CCE8-602C-4CEB-8C46-BA50631C2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404" y="1426905"/>
            <a:ext cx="3816221" cy="5308313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0FBC4F-3489-4FE3-88BB-11EDA8842E3F}"/>
              </a:ext>
            </a:extLst>
          </p:cNvPr>
          <p:cNvGraphicFramePr>
            <a:graphicFrameLocks noGrp="1"/>
          </p:cNvGraphicFramePr>
          <p:nvPr/>
        </p:nvGraphicFramePr>
        <p:xfrm>
          <a:off x="6615404" y="592679"/>
          <a:ext cx="174949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745">
                  <a:extLst>
                    <a:ext uri="{9D8B030D-6E8A-4147-A177-3AD203B41FA5}">
                      <a16:colId xmlns:a16="http://schemas.microsoft.com/office/drawing/2014/main" val="3188072785"/>
                    </a:ext>
                  </a:extLst>
                </a:gridCol>
                <a:gridCol w="874745">
                  <a:extLst>
                    <a:ext uri="{9D8B030D-6E8A-4147-A177-3AD203B41FA5}">
                      <a16:colId xmlns:a16="http://schemas.microsoft.com/office/drawing/2014/main" val="3368930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6652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70F4A66-7CBD-41E8-9488-4A18EE41A884}"/>
              </a:ext>
            </a:extLst>
          </p:cNvPr>
          <p:cNvSpPr txBox="1"/>
          <p:nvPr/>
        </p:nvSpPr>
        <p:spPr>
          <a:xfrm>
            <a:off x="6340302" y="201030"/>
            <a:ext cx="123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M[0x110]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641CA7-08C2-4085-A75D-8079CA3DDD30}"/>
              </a:ext>
            </a:extLst>
          </p:cNvPr>
          <p:cNvSpPr txBox="1"/>
          <p:nvPr/>
        </p:nvSpPr>
        <p:spPr>
          <a:xfrm>
            <a:off x="7446606" y="191251"/>
            <a:ext cx="1342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M[0x111]</a:t>
            </a:r>
          </a:p>
        </p:txBody>
      </p:sp>
    </p:spTree>
    <p:extLst>
      <p:ext uri="{BB962C8B-B14F-4D97-AF65-F5344CB8AC3E}">
        <p14:creationId xmlns:p14="http://schemas.microsoft.com/office/powerpoint/2010/main" val="347524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3FCC-A8EA-4C9C-A5E5-0B5B3554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A119-FDEA-4CE5-BE4F-A073D26E1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Say we have the following encoding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What’s the first instruction?</a:t>
            </a:r>
          </a:p>
          <a:p>
            <a:endParaRPr lang="en-US" sz="2200" dirty="0"/>
          </a:p>
          <a:p>
            <a:r>
              <a:rPr lang="en-US" sz="2200" dirty="0"/>
              <a:t>What about the next one?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406C88-68AC-47D3-AC0A-F1322074E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332743"/>
              </p:ext>
            </p:extLst>
          </p:nvPr>
        </p:nvGraphicFramePr>
        <p:xfrm>
          <a:off x="960718" y="2732243"/>
          <a:ext cx="81280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946763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662288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860462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157961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767369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39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797571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06997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355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515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F99D-5E38-4924-88F0-63DCBB963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Y86-64 CPU Stages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F998100-FD2F-4981-802C-E81CFC3245F1}"/>
              </a:ext>
            </a:extLst>
          </p:cNvPr>
          <p:cNvGraphicFramePr>
            <a:graphicFrameLocks noGrp="1"/>
          </p:cNvGraphicFramePr>
          <p:nvPr/>
        </p:nvGraphicFramePr>
        <p:xfrm>
          <a:off x="831288" y="1471728"/>
          <a:ext cx="4982114" cy="5218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057">
                  <a:extLst>
                    <a:ext uri="{9D8B030D-6E8A-4147-A177-3AD203B41FA5}">
                      <a16:colId xmlns:a16="http://schemas.microsoft.com/office/drawing/2014/main" val="1871573199"/>
                    </a:ext>
                  </a:extLst>
                </a:gridCol>
                <a:gridCol w="2491057">
                  <a:extLst>
                    <a:ext uri="{9D8B030D-6E8A-4147-A177-3AD203B41FA5}">
                      <a16:colId xmlns:a16="http://schemas.microsoft.com/office/drawing/2014/main" val="1544735341"/>
                    </a:ext>
                  </a:extLst>
                </a:gridCol>
              </a:tblGrid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Stage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/>
                        <a:t>subq</a:t>
                      </a:r>
                      <a:r>
                        <a:rPr lang="en-US" sz="2200" dirty="0"/>
                        <a:t> %</a:t>
                      </a:r>
                      <a:r>
                        <a:rPr lang="en-US" sz="2200" dirty="0" err="1"/>
                        <a:t>rsi</a:t>
                      </a:r>
                      <a:r>
                        <a:rPr lang="en-US" sz="2200" dirty="0"/>
                        <a:t>, %</a:t>
                      </a:r>
                      <a:r>
                        <a:rPr lang="en-US" sz="2200" dirty="0" err="1"/>
                        <a:t>rdi</a:t>
                      </a:r>
                      <a:endParaRPr lang="en-US" sz="2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340609"/>
                  </a:ext>
                </a:extLst>
              </a:tr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Fetch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/>
                        <a:t>icode:ifun</a:t>
                      </a:r>
                      <a:r>
                        <a:rPr lang="en-US" sz="2200" dirty="0"/>
                        <a:t> &lt;- 6:1</a:t>
                      </a:r>
                    </a:p>
                    <a:p>
                      <a:pPr algn="l"/>
                      <a:r>
                        <a:rPr lang="en-US" sz="2200" dirty="0" err="1"/>
                        <a:t>rA:rB</a:t>
                      </a:r>
                      <a:r>
                        <a:rPr lang="en-US" sz="2200" dirty="0"/>
                        <a:t> &lt;- 6:7</a:t>
                      </a:r>
                    </a:p>
                    <a:p>
                      <a:pPr algn="l"/>
                      <a:endParaRPr lang="en-US" sz="2200" dirty="0"/>
                    </a:p>
                    <a:p>
                      <a:pPr algn="l"/>
                      <a:r>
                        <a:rPr lang="en-US" sz="2200" dirty="0" err="1"/>
                        <a:t>valP</a:t>
                      </a:r>
                      <a:r>
                        <a:rPr lang="en-US" sz="2200" dirty="0"/>
                        <a:t> &lt;- 0x112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4326"/>
                  </a:ext>
                </a:extLst>
              </a:tr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Decode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/>
                        <a:t>valA</a:t>
                      </a:r>
                      <a:r>
                        <a:rPr lang="en-US" sz="2200" dirty="0"/>
                        <a:t> &lt;- 8</a:t>
                      </a:r>
                    </a:p>
                    <a:p>
                      <a:pPr algn="l"/>
                      <a:r>
                        <a:rPr lang="en-US" sz="2200" dirty="0" err="1"/>
                        <a:t>valB</a:t>
                      </a:r>
                      <a:r>
                        <a:rPr lang="en-US" sz="2200" dirty="0"/>
                        <a:t> &lt;- 16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754449"/>
                  </a:ext>
                </a:extLst>
              </a:tr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Execute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/>
                        <a:t>valE</a:t>
                      </a:r>
                      <a:r>
                        <a:rPr lang="en-US" sz="2200" dirty="0"/>
                        <a:t> &lt;- 8</a:t>
                      </a:r>
                    </a:p>
                    <a:p>
                      <a:pPr algn="l"/>
                      <a:r>
                        <a:rPr lang="en-US" sz="2200" dirty="0"/>
                        <a:t>ZF=0, SF=0, OF=0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375107"/>
                  </a:ext>
                </a:extLst>
              </a:tr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Memory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961458"/>
                  </a:ext>
                </a:extLst>
              </a:tr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Write Back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/>
                        <a:t>R[%</a:t>
                      </a:r>
                      <a:r>
                        <a:rPr lang="en-US" sz="2200" dirty="0" err="1"/>
                        <a:t>rdi</a:t>
                      </a:r>
                      <a:r>
                        <a:rPr lang="en-US" sz="2200" dirty="0"/>
                        <a:t>] &lt;- 8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009823"/>
                  </a:ext>
                </a:extLst>
              </a:tr>
              <a:tr h="565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PC Update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/>
                        <a:t>PC &lt;- 0x112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84851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F70CCE8-602C-4CEB-8C46-BA50631C2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404" y="1426905"/>
            <a:ext cx="3816221" cy="5308313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0FBC4F-3489-4FE3-88BB-11EDA8842E3F}"/>
              </a:ext>
            </a:extLst>
          </p:cNvPr>
          <p:cNvGraphicFramePr>
            <a:graphicFrameLocks noGrp="1"/>
          </p:cNvGraphicFramePr>
          <p:nvPr/>
        </p:nvGraphicFramePr>
        <p:xfrm>
          <a:off x="6615404" y="592679"/>
          <a:ext cx="174949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745">
                  <a:extLst>
                    <a:ext uri="{9D8B030D-6E8A-4147-A177-3AD203B41FA5}">
                      <a16:colId xmlns:a16="http://schemas.microsoft.com/office/drawing/2014/main" val="3188072785"/>
                    </a:ext>
                  </a:extLst>
                </a:gridCol>
                <a:gridCol w="874745">
                  <a:extLst>
                    <a:ext uri="{9D8B030D-6E8A-4147-A177-3AD203B41FA5}">
                      <a16:colId xmlns:a16="http://schemas.microsoft.com/office/drawing/2014/main" val="3368930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6652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70F4A66-7CBD-41E8-9488-4A18EE41A884}"/>
              </a:ext>
            </a:extLst>
          </p:cNvPr>
          <p:cNvSpPr txBox="1"/>
          <p:nvPr/>
        </p:nvSpPr>
        <p:spPr>
          <a:xfrm>
            <a:off x="6340302" y="201030"/>
            <a:ext cx="123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M[0x110]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641CA7-08C2-4085-A75D-8079CA3DDD30}"/>
              </a:ext>
            </a:extLst>
          </p:cNvPr>
          <p:cNvSpPr txBox="1"/>
          <p:nvPr/>
        </p:nvSpPr>
        <p:spPr>
          <a:xfrm>
            <a:off x="7446606" y="191251"/>
            <a:ext cx="1342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M[0x111]</a:t>
            </a:r>
          </a:p>
        </p:txBody>
      </p:sp>
    </p:spTree>
    <p:extLst>
      <p:ext uri="{BB962C8B-B14F-4D97-AF65-F5344CB8AC3E}">
        <p14:creationId xmlns:p14="http://schemas.microsoft.com/office/powerpoint/2010/main" val="178914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3FCC-A8EA-4C9C-A5E5-0B5B3554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A119-FDEA-4CE5-BE4F-A073D26E1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Say we have the following encoding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What’s the first instruction?</a:t>
            </a:r>
          </a:p>
          <a:p>
            <a:pPr lvl="1"/>
            <a:r>
              <a:rPr lang="en-US" sz="2200" dirty="0" err="1">
                <a:solidFill>
                  <a:srgbClr val="FF0000"/>
                </a:solidFill>
              </a:rPr>
              <a:t>addq</a:t>
            </a:r>
            <a:endParaRPr lang="en-US" sz="2200" dirty="0"/>
          </a:p>
          <a:p>
            <a:r>
              <a:rPr lang="en-US" sz="2200" dirty="0"/>
              <a:t>What about the next one?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406C88-68AC-47D3-AC0A-F1322074E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830640"/>
              </p:ext>
            </p:extLst>
          </p:nvPr>
        </p:nvGraphicFramePr>
        <p:xfrm>
          <a:off x="960718" y="2732243"/>
          <a:ext cx="81280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946763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662288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860462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157961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767369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39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797571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06997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355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09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3FCC-A8EA-4C9C-A5E5-0B5B3554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A119-FDEA-4CE5-BE4F-A073D26E1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Say we have the following encoding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What’s the first instruction?</a:t>
            </a:r>
          </a:p>
          <a:p>
            <a:pPr lvl="1"/>
            <a:r>
              <a:rPr lang="en-US" sz="2200" dirty="0" err="1">
                <a:solidFill>
                  <a:srgbClr val="FF0000"/>
                </a:solidFill>
              </a:rPr>
              <a:t>addq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92D050"/>
                </a:solidFill>
              </a:rPr>
              <a:t>%</a:t>
            </a:r>
            <a:r>
              <a:rPr lang="en-US" sz="2200" dirty="0" err="1">
                <a:solidFill>
                  <a:srgbClr val="92D050"/>
                </a:solidFill>
              </a:rPr>
              <a:t>rdi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FF00"/>
                </a:solidFill>
              </a:rPr>
              <a:t>%</a:t>
            </a:r>
            <a:r>
              <a:rPr lang="en-US" sz="2200" dirty="0" err="1">
                <a:solidFill>
                  <a:srgbClr val="FFFF00"/>
                </a:solidFill>
              </a:rPr>
              <a:t>rsi</a:t>
            </a:r>
            <a:r>
              <a:rPr lang="en-US" sz="2200" dirty="0"/>
              <a:t>;</a:t>
            </a:r>
          </a:p>
          <a:p>
            <a:r>
              <a:rPr lang="en-US" sz="2200" dirty="0"/>
              <a:t>What about the next one?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406C88-68AC-47D3-AC0A-F1322074E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227731"/>
              </p:ext>
            </p:extLst>
          </p:nvPr>
        </p:nvGraphicFramePr>
        <p:xfrm>
          <a:off x="960718" y="2732243"/>
          <a:ext cx="81280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946763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662288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860462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157961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767369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39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797571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06997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92D050"/>
                          </a:solidFill>
                        </a:rPr>
                        <a:t>7</a:t>
                      </a:r>
                      <a:r>
                        <a:rPr lang="en-US" sz="2200" dirty="0">
                          <a:solidFill>
                            <a:srgbClr val="FFFF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355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18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3FCC-A8EA-4C9C-A5E5-0B5B3554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A119-FDEA-4CE5-BE4F-A073D26E1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Say we have the following encoding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What’s the first instruction?</a:t>
            </a:r>
          </a:p>
          <a:p>
            <a:pPr lvl="1"/>
            <a:r>
              <a:rPr lang="en-US" sz="2200" dirty="0" err="1">
                <a:solidFill>
                  <a:srgbClr val="FF0000"/>
                </a:solidFill>
              </a:rPr>
              <a:t>addq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92D050"/>
                </a:solidFill>
              </a:rPr>
              <a:t>%</a:t>
            </a:r>
            <a:r>
              <a:rPr lang="en-US" sz="2200" dirty="0" err="1">
                <a:solidFill>
                  <a:srgbClr val="92D050"/>
                </a:solidFill>
              </a:rPr>
              <a:t>rdi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FF00"/>
                </a:solidFill>
              </a:rPr>
              <a:t>%</a:t>
            </a:r>
            <a:r>
              <a:rPr lang="en-US" sz="2200" dirty="0" err="1">
                <a:solidFill>
                  <a:srgbClr val="FFFF00"/>
                </a:solidFill>
              </a:rPr>
              <a:t>rsi</a:t>
            </a:r>
            <a:r>
              <a:rPr lang="en-US" sz="2200" dirty="0"/>
              <a:t>;</a:t>
            </a:r>
          </a:p>
          <a:p>
            <a:r>
              <a:rPr lang="en-US" sz="2200" dirty="0"/>
              <a:t>What about the next one?</a:t>
            </a:r>
          </a:p>
          <a:p>
            <a:pPr lvl="1"/>
            <a:r>
              <a:rPr lang="en-US" sz="2200" dirty="0" err="1">
                <a:solidFill>
                  <a:srgbClr val="00B0F0"/>
                </a:solidFill>
              </a:rPr>
              <a:t>retq</a:t>
            </a:r>
            <a:r>
              <a:rPr lang="en-US" sz="2200" dirty="0"/>
              <a:t>;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406C88-68AC-47D3-AC0A-F1322074ECC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0718" y="2732243"/>
          <a:ext cx="81280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946763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662288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860462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157961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767369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39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797571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06997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92D050"/>
                          </a:solidFill>
                        </a:rPr>
                        <a:t>7</a:t>
                      </a:r>
                      <a:r>
                        <a:rPr lang="en-US" sz="2200" dirty="0">
                          <a:solidFill>
                            <a:srgbClr val="FFFF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B0F0"/>
                          </a:solidFill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355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30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3FCC-A8EA-4C9C-A5E5-0B5B3554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A119-FDEA-4CE5-BE4F-A073D26E1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59" y="2102319"/>
            <a:ext cx="2644588" cy="1505976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200" dirty="0" err="1"/>
              <a:t>cmpq</a:t>
            </a:r>
            <a:r>
              <a:rPr lang="en-US" sz="2200" dirty="0"/>
              <a:t> %</a:t>
            </a:r>
            <a:r>
              <a:rPr lang="en-US" sz="2200" dirty="0" err="1"/>
              <a:t>rax</a:t>
            </a:r>
            <a:r>
              <a:rPr lang="en-US" sz="2200" dirty="0"/>
              <a:t>, %</a:t>
            </a:r>
            <a:r>
              <a:rPr lang="en-US" sz="2200" dirty="0" err="1"/>
              <a:t>rdi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/>
              <a:t>jl L2</a:t>
            </a: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4CF42A-6ECF-442B-9941-DD9BB29AF217}"/>
              </a:ext>
            </a:extLst>
          </p:cNvPr>
          <p:cNvSpPr txBox="1"/>
          <p:nvPr/>
        </p:nvSpPr>
        <p:spPr>
          <a:xfrm>
            <a:off x="1411941" y="14071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X86-64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03960-AF81-4E79-A3C8-87DBFBBB96AF}"/>
              </a:ext>
            </a:extLst>
          </p:cNvPr>
          <p:cNvSpPr txBox="1"/>
          <p:nvPr/>
        </p:nvSpPr>
        <p:spPr>
          <a:xfrm>
            <a:off x="4885764" y="1357874"/>
            <a:ext cx="3142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Y86-64 equivalent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FE1E3-F837-4300-BC5F-607EB38DBD4F}"/>
              </a:ext>
            </a:extLst>
          </p:cNvPr>
          <p:cNvSpPr txBox="1"/>
          <p:nvPr/>
        </p:nvSpPr>
        <p:spPr>
          <a:xfrm>
            <a:off x="2953871" y="3966604"/>
            <a:ext cx="3142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Memory Encoding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4D6B-5D94-49F6-83AE-000AF801E7A6}"/>
              </a:ext>
            </a:extLst>
          </p:cNvPr>
          <p:cNvSpPr txBox="1">
            <a:spLocks/>
          </p:cNvSpPr>
          <p:nvPr/>
        </p:nvSpPr>
        <p:spPr>
          <a:xfrm>
            <a:off x="569259" y="4489823"/>
            <a:ext cx="10914530" cy="200510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0x400000</a:t>
            </a:r>
          </a:p>
        </p:txBody>
      </p:sp>
    </p:spTree>
    <p:extLst>
      <p:ext uri="{BB962C8B-B14F-4D97-AF65-F5344CB8AC3E}">
        <p14:creationId xmlns:p14="http://schemas.microsoft.com/office/powerpoint/2010/main" val="307268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3FCC-A8EA-4C9C-A5E5-0B5B3554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A119-FDEA-4CE5-BE4F-A073D26E1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59" y="2102319"/>
            <a:ext cx="2644588" cy="1505976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200" dirty="0" err="1"/>
              <a:t>cmpq</a:t>
            </a:r>
            <a:r>
              <a:rPr lang="en-US" sz="2200" dirty="0"/>
              <a:t> %</a:t>
            </a:r>
            <a:r>
              <a:rPr lang="en-US" sz="2200" dirty="0" err="1"/>
              <a:t>rax</a:t>
            </a:r>
            <a:r>
              <a:rPr lang="en-US" sz="2200" dirty="0"/>
              <a:t>, %</a:t>
            </a:r>
            <a:r>
              <a:rPr lang="en-US" sz="2200" dirty="0" err="1"/>
              <a:t>rdi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/>
              <a:t>jl L2</a:t>
            </a: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4CF42A-6ECF-442B-9941-DD9BB29AF217}"/>
              </a:ext>
            </a:extLst>
          </p:cNvPr>
          <p:cNvSpPr txBox="1"/>
          <p:nvPr/>
        </p:nvSpPr>
        <p:spPr>
          <a:xfrm>
            <a:off x="1411941" y="14071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X86-64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03960-AF81-4E79-A3C8-87DBFBBB96AF}"/>
              </a:ext>
            </a:extLst>
          </p:cNvPr>
          <p:cNvSpPr txBox="1"/>
          <p:nvPr/>
        </p:nvSpPr>
        <p:spPr>
          <a:xfrm>
            <a:off x="4885764" y="1357874"/>
            <a:ext cx="3142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Y86-64 equivalent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FE1E3-F837-4300-BC5F-607EB38DBD4F}"/>
              </a:ext>
            </a:extLst>
          </p:cNvPr>
          <p:cNvSpPr txBox="1"/>
          <p:nvPr/>
        </p:nvSpPr>
        <p:spPr>
          <a:xfrm>
            <a:off x="2953871" y="3966604"/>
            <a:ext cx="3142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Memory Encoding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CA93A0-D1D2-4A78-B9B1-30A3AEAB5FF4}"/>
              </a:ext>
            </a:extLst>
          </p:cNvPr>
          <p:cNvSpPr/>
          <p:nvPr/>
        </p:nvSpPr>
        <p:spPr>
          <a:xfrm>
            <a:off x="4975668" y="1967940"/>
            <a:ext cx="6087036" cy="1045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err="1"/>
              <a:t>rrmovq</a:t>
            </a:r>
            <a:r>
              <a:rPr lang="en-US" sz="2200" dirty="0"/>
              <a:t> %</a:t>
            </a:r>
            <a:r>
              <a:rPr lang="en-US" sz="2200" dirty="0" err="1"/>
              <a:t>rdi</a:t>
            </a:r>
            <a:r>
              <a:rPr lang="en-US" sz="2200" dirty="0"/>
              <a:t>, %</a:t>
            </a:r>
            <a:r>
              <a:rPr lang="en-US" sz="2200" dirty="0" err="1"/>
              <a:t>rcx</a:t>
            </a:r>
            <a:br>
              <a:rPr lang="en-US" sz="2200" dirty="0"/>
            </a:br>
            <a:r>
              <a:rPr lang="en-US" sz="2200" dirty="0" err="1"/>
              <a:t>subq</a:t>
            </a:r>
            <a:r>
              <a:rPr lang="en-US" sz="2200" dirty="0"/>
              <a:t> %</a:t>
            </a:r>
            <a:r>
              <a:rPr lang="en-US" sz="2200" dirty="0" err="1"/>
              <a:t>rax</a:t>
            </a:r>
            <a:r>
              <a:rPr lang="en-US" sz="2200" dirty="0"/>
              <a:t>, %</a:t>
            </a:r>
            <a:r>
              <a:rPr lang="en-US" sz="2200" dirty="0" err="1"/>
              <a:t>rcx</a:t>
            </a:r>
            <a:endParaRPr lang="en-US" sz="2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4D6B-5D94-49F6-83AE-000AF801E7A6}"/>
              </a:ext>
            </a:extLst>
          </p:cNvPr>
          <p:cNvSpPr txBox="1">
            <a:spLocks/>
          </p:cNvSpPr>
          <p:nvPr/>
        </p:nvSpPr>
        <p:spPr>
          <a:xfrm>
            <a:off x="569259" y="4489823"/>
            <a:ext cx="10914530" cy="200510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0x400000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45B3DE-B5EB-40BF-91A9-CCE3F3E91D64}"/>
              </a:ext>
            </a:extLst>
          </p:cNvPr>
          <p:cNvCxnSpPr>
            <a:cxnSpLocks/>
          </p:cNvCxnSpPr>
          <p:nvPr/>
        </p:nvCxnSpPr>
        <p:spPr>
          <a:xfrm>
            <a:off x="2819400" y="2326625"/>
            <a:ext cx="21246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D6DD62-839F-4065-B6F0-84DE03622C39}"/>
              </a:ext>
            </a:extLst>
          </p:cNvPr>
          <p:cNvCxnSpPr>
            <a:cxnSpLocks/>
          </p:cNvCxnSpPr>
          <p:nvPr/>
        </p:nvCxnSpPr>
        <p:spPr>
          <a:xfrm>
            <a:off x="3984812" y="2326063"/>
            <a:ext cx="900952" cy="4888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907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3FCC-A8EA-4C9C-A5E5-0B5B3554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A119-FDEA-4CE5-BE4F-A073D26E1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59" y="2102319"/>
            <a:ext cx="2644588" cy="1505976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200" dirty="0" err="1"/>
              <a:t>cmpq</a:t>
            </a:r>
            <a:r>
              <a:rPr lang="en-US" sz="2200" dirty="0"/>
              <a:t> %</a:t>
            </a:r>
            <a:r>
              <a:rPr lang="en-US" sz="2200" dirty="0" err="1"/>
              <a:t>rax</a:t>
            </a:r>
            <a:r>
              <a:rPr lang="en-US" sz="2200" dirty="0"/>
              <a:t>, %</a:t>
            </a:r>
            <a:r>
              <a:rPr lang="en-US" sz="2200" dirty="0" err="1"/>
              <a:t>rdi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/>
              <a:t>jl L2</a:t>
            </a: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4CF42A-6ECF-442B-9941-DD9BB29AF217}"/>
              </a:ext>
            </a:extLst>
          </p:cNvPr>
          <p:cNvSpPr txBox="1"/>
          <p:nvPr/>
        </p:nvSpPr>
        <p:spPr>
          <a:xfrm>
            <a:off x="1411941" y="14071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X86-64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03960-AF81-4E79-A3C8-87DBFBBB96AF}"/>
              </a:ext>
            </a:extLst>
          </p:cNvPr>
          <p:cNvSpPr txBox="1"/>
          <p:nvPr/>
        </p:nvSpPr>
        <p:spPr>
          <a:xfrm>
            <a:off x="4885764" y="1357874"/>
            <a:ext cx="3142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Y86-64 equivalent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FE1E3-F837-4300-BC5F-607EB38DBD4F}"/>
              </a:ext>
            </a:extLst>
          </p:cNvPr>
          <p:cNvSpPr txBox="1"/>
          <p:nvPr/>
        </p:nvSpPr>
        <p:spPr>
          <a:xfrm>
            <a:off x="2953871" y="3966604"/>
            <a:ext cx="3142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Memory Encoding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CA93A0-D1D2-4A78-B9B1-30A3AEAB5FF4}"/>
              </a:ext>
            </a:extLst>
          </p:cNvPr>
          <p:cNvSpPr/>
          <p:nvPr/>
        </p:nvSpPr>
        <p:spPr>
          <a:xfrm>
            <a:off x="4975668" y="1967940"/>
            <a:ext cx="6087036" cy="1553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err="1"/>
              <a:t>rrmovq</a:t>
            </a:r>
            <a:r>
              <a:rPr lang="en-US" sz="2200" dirty="0"/>
              <a:t> %</a:t>
            </a:r>
            <a:r>
              <a:rPr lang="en-US" sz="2200" dirty="0" err="1"/>
              <a:t>rdi</a:t>
            </a:r>
            <a:r>
              <a:rPr lang="en-US" sz="2200" dirty="0"/>
              <a:t>, %</a:t>
            </a:r>
            <a:r>
              <a:rPr lang="en-US" sz="2200" dirty="0" err="1"/>
              <a:t>rcx</a:t>
            </a:r>
            <a:br>
              <a:rPr lang="en-US" sz="2200" dirty="0"/>
            </a:br>
            <a:r>
              <a:rPr lang="en-US" sz="2200" dirty="0" err="1"/>
              <a:t>subq</a:t>
            </a:r>
            <a:r>
              <a:rPr lang="en-US" sz="2200" dirty="0"/>
              <a:t> %</a:t>
            </a:r>
            <a:r>
              <a:rPr lang="en-US" sz="2200" dirty="0" err="1"/>
              <a:t>rax</a:t>
            </a:r>
            <a:r>
              <a:rPr lang="en-US" sz="2200" dirty="0"/>
              <a:t>, %</a:t>
            </a:r>
            <a:r>
              <a:rPr lang="en-US" sz="2200" dirty="0" err="1"/>
              <a:t>rcx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/>
              <a:t>jl L2</a:t>
            </a:r>
            <a:endParaRPr lang="en-US" sz="2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4D6B-5D94-49F6-83AE-000AF801E7A6}"/>
              </a:ext>
            </a:extLst>
          </p:cNvPr>
          <p:cNvSpPr txBox="1">
            <a:spLocks/>
          </p:cNvSpPr>
          <p:nvPr/>
        </p:nvSpPr>
        <p:spPr>
          <a:xfrm>
            <a:off x="569259" y="4489823"/>
            <a:ext cx="10914530" cy="200510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0x400000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45B3DE-B5EB-40BF-91A9-CCE3F3E91D64}"/>
              </a:ext>
            </a:extLst>
          </p:cNvPr>
          <p:cNvCxnSpPr>
            <a:cxnSpLocks/>
          </p:cNvCxnSpPr>
          <p:nvPr/>
        </p:nvCxnSpPr>
        <p:spPr>
          <a:xfrm>
            <a:off x="2819400" y="2326625"/>
            <a:ext cx="21246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D6DD62-839F-4065-B6F0-84DE03622C39}"/>
              </a:ext>
            </a:extLst>
          </p:cNvPr>
          <p:cNvCxnSpPr>
            <a:cxnSpLocks/>
          </p:cNvCxnSpPr>
          <p:nvPr/>
        </p:nvCxnSpPr>
        <p:spPr>
          <a:xfrm>
            <a:off x="3984812" y="2326063"/>
            <a:ext cx="900952" cy="4888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EF3F25-C0ED-4816-B7ED-6D8DC7EA0877}"/>
              </a:ext>
            </a:extLst>
          </p:cNvPr>
          <p:cNvCxnSpPr>
            <a:cxnSpLocks/>
          </p:cNvCxnSpPr>
          <p:nvPr/>
        </p:nvCxnSpPr>
        <p:spPr>
          <a:xfrm>
            <a:off x="1353671" y="3285849"/>
            <a:ext cx="35903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452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3FCC-A8EA-4C9C-A5E5-0B5B3554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A119-FDEA-4CE5-BE4F-A073D26E1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59" y="2102319"/>
            <a:ext cx="2644588" cy="1505976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200" dirty="0" err="1"/>
              <a:t>cmpq</a:t>
            </a:r>
            <a:r>
              <a:rPr lang="en-US" sz="2200" dirty="0"/>
              <a:t> %</a:t>
            </a:r>
            <a:r>
              <a:rPr lang="en-US" sz="2200" dirty="0" err="1"/>
              <a:t>rax</a:t>
            </a:r>
            <a:r>
              <a:rPr lang="en-US" sz="2200" dirty="0"/>
              <a:t>, %</a:t>
            </a:r>
            <a:r>
              <a:rPr lang="en-US" sz="2200" dirty="0" err="1"/>
              <a:t>rdi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/>
              <a:t>jl L2</a:t>
            </a: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4CF42A-6ECF-442B-9941-DD9BB29AF217}"/>
              </a:ext>
            </a:extLst>
          </p:cNvPr>
          <p:cNvSpPr txBox="1"/>
          <p:nvPr/>
        </p:nvSpPr>
        <p:spPr>
          <a:xfrm>
            <a:off x="1411941" y="14071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X86-64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03960-AF81-4E79-A3C8-87DBFBBB96AF}"/>
              </a:ext>
            </a:extLst>
          </p:cNvPr>
          <p:cNvSpPr txBox="1"/>
          <p:nvPr/>
        </p:nvSpPr>
        <p:spPr>
          <a:xfrm>
            <a:off x="4885764" y="1357874"/>
            <a:ext cx="3142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Y86-64 equivalent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FE1E3-F837-4300-BC5F-607EB38DBD4F}"/>
              </a:ext>
            </a:extLst>
          </p:cNvPr>
          <p:cNvSpPr txBox="1"/>
          <p:nvPr/>
        </p:nvSpPr>
        <p:spPr>
          <a:xfrm>
            <a:off x="2953871" y="3966604"/>
            <a:ext cx="3142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Memory Encoding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6657D7-544A-478D-A986-1E8111D4282A}"/>
              </a:ext>
            </a:extLst>
          </p:cNvPr>
          <p:cNvCxnSpPr>
            <a:cxnSpLocks/>
          </p:cNvCxnSpPr>
          <p:nvPr/>
        </p:nvCxnSpPr>
        <p:spPr>
          <a:xfrm>
            <a:off x="1353671" y="3285849"/>
            <a:ext cx="35903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3CA93A0-D1D2-4A78-B9B1-30A3AEAB5FF4}"/>
              </a:ext>
            </a:extLst>
          </p:cNvPr>
          <p:cNvSpPr/>
          <p:nvPr/>
        </p:nvSpPr>
        <p:spPr>
          <a:xfrm>
            <a:off x="4975668" y="1967940"/>
            <a:ext cx="6087036" cy="1553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err="1">
                <a:solidFill>
                  <a:srgbClr val="FF0000"/>
                </a:solidFill>
              </a:rPr>
              <a:t>rrmovq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92D050"/>
                </a:solidFill>
              </a:rPr>
              <a:t>%</a:t>
            </a:r>
            <a:r>
              <a:rPr lang="en-US" sz="2200" dirty="0" err="1">
                <a:solidFill>
                  <a:srgbClr val="92D050"/>
                </a:solidFill>
              </a:rPr>
              <a:t>rdi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FF00"/>
                </a:solidFill>
              </a:rPr>
              <a:t>%</a:t>
            </a:r>
            <a:r>
              <a:rPr lang="en-US" sz="2200" dirty="0" err="1">
                <a:solidFill>
                  <a:srgbClr val="FFFF00"/>
                </a:solidFill>
              </a:rPr>
              <a:t>rcx</a:t>
            </a:r>
            <a:br>
              <a:rPr lang="en-US" sz="2200" dirty="0"/>
            </a:br>
            <a:r>
              <a:rPr lang="en-US" sz="2200" dirty="0" err="1"/>
              <a:t>subq</a:t>
            </a:r>
            <a:r>
              <a:rPr lang="en-US" sz="2200" dirty="0"/>
              <a:t> %</a:t>
            </a:r>
            <a:r>
              <a:rPr lang="en-US" sz="2200" dirty="0" err="1"/>
              <a:t>rax</a:t>
            </a:r>
            <a:r>
              <a:rPr lang="en-US" sz="2200" dirty="0"/>
              <a:t>, %</a:t>
            </a:r>
            <a:r>
              <a:rPr lang="en-US" sz="2200" dirty="0" err="1"/>
              <a:t>rcx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/>
              <a:t>jl L2</a:t>
            </a:r>
            <a:endParaRPr lang="en-US" sz="2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4D6B-5D94-49F6-83AE-000AF801E7A6}"/>
              </a:ext>
            </a:extLst>
          </p:cNvPr>
          <p:cNvSpPr txBox="1">
            <a:spLocks/>
          </p:cNvSpPr>
          <p:nvPr/>
        </p:nvSpPr>
        <p:spPr>
          <a:xfrm>
            <a:off x="569259" y="4489823"/>
            <a:ext cx="10914530" cy="200510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0x400000		</a:t>
            </a:r>
            <a:r>
              <a:rPr lang="en-US" sz="2200" dirty="0">
                <a:solidFill>
                  <a:srgbClr val="FF0000"/>
                </a:solidFill>
              </a:rPr>
              <a:t>20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92D050"/>
                </a:solidFill>
              </a:rPr>
              <a:t>7</a:t>
            </a:r>
            <a:r>
              <a:rPr lang="en-US" sz="2200" dirty="0">
                <a:solidFill>
                  <a:srgbClr val="FFFF00"/>
                </a:solidFill>
              </a:rPr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45B3DE-B5EB-40BF-91A9-CCE3F3E91D64}"/>
              </a:ext>
            </a:extLst>
          </p:cNvPr>
          <p:cNvCxnSpPr>
            <a:cxnSpLocks/>
          </p:cNvCxnSpPr>
          <p:nvPr/>
        </p:nvCxnSpPr>
        <p:spPr>
          <a:xfrm>
            <a:off x="2819400" y="2326625"/>
            <a:ext cx="21246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D6DD62-839F-4065-B6F0-84DE03622C39}"/>
              </a:ext>
            </a:extLst>
          </p:cNvPr>
          <p:cNvCxnSpPr>
            <a:cxnSpLocks/>
          </p:cNvCxnSpPr>
          <p:nvPr/>
        </p:nvCxnSpPr>
        <p:spPr>
          <a:xfrm>
            <a:off x="3984812" y="2326063"/>
            <a:ext cx="900952" cy="4888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357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298</TotalTime>
  <Words>671</Words>
  <Application>Microsoft Office PowerPoint</Application>
  <PresentationFormat>Widescreen</PresentationFormat>
  <Paragraphs>277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Trebuchet MS</vt:lpstr>
      <vt:lpstr>Wingdings 3</vt:lpstr>
      <vt:lpstr>Facet</vt:lpstr>
      <vt:lpstr>CS 367-305/306/307</vt:lpstr>
      <vt:lpstr>Y86-64</vt:lpstr>
      <vt:lpstr>Y86-64</vt:lpstr>
      <vt:lpstr>Y86-64</vt:lpstr>
      <vt:lpstr>Y86-64</vt:lpstr>
      <vt:lpstr>Y86-64</vt:lpstr>
      <vt:lpstr>Y86-64</vt:lpstr>
      <vt:lpstr>Y86-64</vt:lpstr>
      <vt:lpstr>Y86-64</vt:lpstr>
      <vt:lpstr>Y86-64</vt:lpstr>
      <vt:lpstr>Y86-64</vt:lpstr>
      <vt:lpstr>Y86-64</vt:lpstr>
      <vt:lpstr>Logic Gates</vt:lpstr>
      <vt:lpstr>Y86-64 CPU Stages</vt:lpstr>
      <vt:lpstr>Y86-64 CPU Stages</vt:lpstr>
      <vt:lpstr>Y86-64 CPU Stages</vt:lpstr>
      <vt:lpstr>Y86-64 CPU Stages</vt:lpstr>
      <vt:lpstr>Y86-64 CPU Stages</vt:lpstr>
      <vt:lpstr>Y86-64 CPU Stages</vt:lpstr>
      <vt:lpstr>Y86-64 CPU Stages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367-305/306</dc:title>
  <dc:creator>Nabil Darwich</dc:creator>
  <cp:lastModifiedBy>ndarwich</cp:lastModifiedBy>
  <cp:revision>105</cp:revision>
  <dcterms:created xsi:type="dcterms:W3CDTF">2018-08-31T02:12:04Z</dcterms:created>
  <dcterms:modified xsi:type="dcterms:W3CDTF">2019-04-28T16:48:34Z</dcterms:modified>
</cp:coreProperties>
</file>