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56" r:id="rId2"/>
    <p:sldId id="264" r:id="rId3"/>
    <p:sldId id="263" r:id="rId4"/>
    <p:sldId id="274" r:id="rId5"/>
    <p:sldId id="280" r:id="rId6"/>
    <p:sldId id="281" r:id="rId7"/>
    <p:sldId id="282" r:id="rId8"/>
    <p:sldId id="279" r:id="rId9"/>
    <p:sldId id="286" r:id="rId10"/>
    <p:sldId id="284" r:id="rId11"/>
    <p:sldId id="283" r:id="rId12"/>
    <p:sldId id="289" r:id="rId13"/>
    <p:sldId id="290" r:id="rId14"/>
    <p:sldId id="288" r:id="rId15"/>
    <p:sldId id="28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7F92"/>
    <a:srgbClr val="3F6277"/>
    <a:srgbClr val="780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0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5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0376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05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0567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73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65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6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2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9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1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8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5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6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34C0C-4B58-4FA4-B9C2-987309E9091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145A7C-42D7-4C1C-AF5F-46173BE8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2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3487B-188B-4A15-91FD-158843693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  <a:latin typeface="Arial Black" panose="020B0A04020102020204" pitchFamily="34" charset="0"/>
              </a:rPr>
              <a:t>CS 367-305/306/307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B86A9-89B7-4CC6-9E68-82EF23529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Recitation 11 – Caching</a:t>
            </a:r>
          </a:p>
        </p:txBody>
      </p:sp>
      <p:sp>
        <p:nvSpPr>
          <p:cNvPr id="17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F8050C-1B53-418A-AC65-A4492AA26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655" y="3095257"/>
            <a:ext cx="7808259" cy="3387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6E6460-510F-4854-BFFE-5F2CDE332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305" y="593431"/>
            <a:ext cx="7909173" cy="2400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813CD-5DBA-416B-BB89-D07F591DC5DB}"/>
              </a:ext>
            </a:extLst>
          </p:cNvPr>
          <p:cNvSpPr txBox="1"/>
          <p:nvPr/>
        </p:nvSpPr>
        <p:spPr>
          <a:xfrm>
            <a:off x="42522" y="2031477"/>
            <a:ext cx="46699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Address: 10 001 01</a:t>
            </a:r>
          </a:p>
          <a:p>
            <a:r>
              <a:rPr lang="en-US" sz="2200" dirty="0"/>
              <a:t>	Hit: </a:t>
            </a:r>
            <a:r>
              <a:rPr lang="en-US" sz="2200" dirty="0">
                <a:solidFill>
                  <a:srgbClr val="00B050"/>
                </a:solidFill>
              </a:rPr>
              <a:t>Yes</a:t>
            </a:r>
          </a:p>
          <a:p>
            <a:r>
              <a:rPr lang="en-US" sz="2200" dirty="0"/>
              <a:t>	Data Returned: 54</a:t>
            </a:r>
          </a:p>
          <a:p>
            <a:r>
              <a:rPr lang="en-US" sz="2200" dirty="0"/>
              <a:t>	Changes: none</a:t>
            </a:r>
          </a:p>
          <a:p>
            <a:endParaRPr lang="en-US" sz="2200" dirty="0"/>
          </a:p>
          <a:p>
            <a:r>
              <a:rPr lang="en-US" sz="2200" dirty="0"/>
              <a:t>Address: 10 111 01 </a:t>
            </a:r>
          </a:p>
          <a:p>
            <a:r>
              <a:rPr lang="en-US" sz="2200" dirty="0"/>
              <a:t>	Hit: </a:t>
            </a:r>
          </a:p>
          <a:p>
            <a:r>
              <a:rPr lang="en-US" sz="2200" dirty="0"/>
              <a:t>	Data Returned:</a:t>
            </a:r>
          </a:p>
          <a:p>
            <a:r>
              <a:rPr lang="en-US" sz="2200" dirty="0"/>
              <a:t>	Changes: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87D78F-24A9-4842-8167-25CE4E14C36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74640" y="3176228"/>
          <a:ext cx="6624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40">
                  <a:extLst>
                    <a:ext uri="{9D8B030D-6E8A-4147-A177-3AD203B41FA5}">
                      <a16:colId xmlns:a16="http://schemas.microsoft.com/office/drawing/2014/main" val="605453875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3684285592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536994430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973042350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128877040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440839568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1880015236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1645624010"/>
                    </a:ext>
                  </a:extLst>
                </a:gridCol>
              </a:tblGrid>
              <a:tr h="291472">
                <a:tc>
                  <a:txBody>
                    <a:bodyPr/>
                    <a:lstStyle/>
                    <a:p>
                      <a:r>
                        <a:rPr lang="en-US" dirty="0"/>
                        <a:t>+0 00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550514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561189-76AC-4D06-9EF8-4B1426281916}"/>
              </a:ext>
            </a:extLst>
          </p:cNvPr>
          <p:cNvCxnSpPr>
            <a:cxnSpLocks/>
            <a:stCxn id="9" idx="0"/>
          </p:cNvCxnSpPr>
          <p:nvPr/>
        </p:nvCxnSpPr>
        <p:spPr>
          <a:xfrm flipH="1">
            <a:off x="8681720" y="3176228"/>
            <a:ext cx="5080" cy="316065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CB77486D-940E-436B-B409-BB638631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Example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A3F15C2-2B60-4C78-A864-0693654ACCAA}"/>
              </a:ext>
            </a:extLst>
          </p:cNvPr>
          <p:cNvSpPr/>
          <p:nvPr/>
        </p:nvSpPr>
        <p:spPr>
          <a:xfrm>
            <a:off x="4484655" y="1270000"/>
            <a:ext cx="2588498" cy="21814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6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F8050C-1B53-418A-AC65-A4492AA26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655" y="3095257"/>
            <a:ext cx="7808259" cy="3387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6E6460-510F-4854-BFFE-5F2CDE332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305" y="593431"/>
            <a:ext cx="7909173" cy="2400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813CD-5DBA-416B-BB89-D07F591DC5DB}"/>
              </a:ext>
            </a:extLst>
          </p:cNvPr>
          <p:cNvSpPr txBox="1"/>
          <p:nvPr/>
        </p:nvSpPr>
        <p:spPr>
          <a:xfrm>
            <a:off x="42522" y="2031477"/>
            <a:ext cx="46699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Address: 10 001 01</a:t>
            </a:r>
          </a:p>
          <a:p>
            <a:r>
              <a:rPr lang="en-US" sz="2200" dirty="0"/>
              <a:t>	Hit: Yes</a:t>
            </a:r>
          </a:p>
          <a:p>
            <a:r>
              <a:rPr lang="en-US" sz="2200" dirty="0"/>
              <a:t>	Data Returned: 54</a:t>
            </a:r>
          </a:p>
          <a:p>
            <a:r>
              <a:rPr lang="en-US" sz="2200" dirty="0"/>
              <a:t>	Changes: none</a:t>
            </a:r>
          </a:p>
          <a:p>
            <a:endParaRPr lang="en-US" sz="2200" dirty="0"/>
          </a:p>
          <a:p>
            <a:r>
              <a:rPr lang="en-US" sz="2200" dirty="0"/>
              <a:t>Address: 10 </a:t>
            </a:r>
            <a:r>
              <a:rPr lang="en-US" sz="2200" b="1" dirty="0"/>
              <a:t>111</a:t>
            </a:r>
            <a:r>
              <a:rPr lang="en-US" sz="2200" dirty="0"/>
              <a:t> 01 </a:t>
            </a:r>
          </a:p>
          <a:p>
            <a:r>
              <a:rPr lang="en-US" sz="2200" dirty="0"/>
              <a:t>	Hit: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/>
              <a:t>	Data Returned:</a:t>
            </a:r>
          </a:p>
          <a:p>
            <a:r>
              <a:rPr lang="en-US" sz="2200" dirty="0"/>
              <a:t>	Changes:</a:t>
            </a:r>
            <a:r>
              <a:rPr lang="en-US" sz="2200" b="1" dirty="0"/>
              <a:t>		</a:t>
            </a:r>
            <a:endParaRPr lang="en-US" sz="30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87D78F-24A9-4842-8167-25CE4E14C36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74640" y="3176228"/>
          <a:ext cx="6624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40">
                  <a:extLst>
                    <a:ext uri="{9D8B030D-6E8A-4147-A177-3AD203B41FA5}">
                      <a16:colId xmlns:a16="http://schemas.microsoft.com/office/drawing/2014/main" val="605453875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3684285592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536994430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973042350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128877040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440839568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1880015236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1645624010"/>
                    </a:ext>
                  </a:extLst>
                </a:gridCol>
              </a:tblGrid>
              <a:tr h="291472">
                <a:tc>
                  <a:txBody>
                    <a:bodyPr/>
                    <a:lstStyle/>
                    <a:p>
                      <a:r>
                        <a:rPr lang="en-US" dirty="0"/>
                        <a:t>+0 00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550514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561189-76AC-4D06-9EF8-4B1426281916}"/>
              </a:ext>
            </a:extLst>
          </p:cNvPr>
          <p:cNvCxnSpPr>
            <a:cxnSpLocks/>
            <a:stCxn id="9" idx="0"/>
          </p:cNvCxnSpPr>
          <p:nvPr/>
        </p:nvCxnSpPr>
        <p:spPr>
          <a:xfrm flipH="1">
            <a:off x="8681720" y="3176228"/>
            <a:ext cx="5080" cy="316065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CB77486D-940E-436B-B409-BB638631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Example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A3F15C2-2B60-4C78-A864-0693654ACCAA}"/>
              </a:ext>
            </a:extLst>
          </p:cNvPr>
          <p:cNvSpPr/>
          <p:nvPr/>
        </p:nvSpPr>
        <p:spPr>
          <a:xfrm>
            <a:off x="4484655" y="2661684"/>
            <a:ext cx="2588498" cy="21814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7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F8050C-1B53-418A-AC65-A4492AA26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655" y="3095257"/>
            <a:ext cx="7808259" cy="3387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6E6460-510F-4854-BFFE-5F2CDE332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305" y="593431"/>
            <a:ext cx="7909173" cy="2400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813CD-5DBA-416B-BB89-D07F591DC5DB}"/>
              </a:ext>
            </a:extLst>
          </p:cNvPr>
          <p:cNvSpPr txBox="1"/>
          <p:nvPr/>
        </p:nvSpPr>
        <p:spPr>
          <a:xfrm>
            <a:off x="42522" y="2031477"/>
            <a:ext cx="46699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Address: 10 001 01</a:t>
            </a:r>
          </a:p>
          <a:p>
            <a:r>
              <a:rPr lang="en-US" sz="2200" dirty="0"/>
              <a:t>	Hit: Yes</a:t>
            </a:r>
          </a:p>
          <a:p>
            <a:r>
              <a:rPr lang="en-US" sz="2200" dirty="0"/>
              <a:t>	Data Returned: 54</a:t>
            </a:r>
          </a:p>
          <a:p>
            <a:r>
              <a:rPr lang="en-US" sz="2200" dirty="0"/>
              <a:t>	Changes: none</a:t>
            </a:r>
          </a:p>
          <a:p>
            <a:endParaRPr lang="en-US" sz="2200" dirty="0"/>
          </a:p>
          <a:p>
            <a:r>
              <a:rPr lang="en-US" sz="2200" dirty="0"/>
              <a:t>Address: 10 111 01 </a:t>
            </a:r>
          </a:p>
          <a:p>
            <a:r>
              <a:rPr lang="en-US" sz="2200" dirty="0"/>
              <a:t>	Hit: </a:t>
            </a:r>
            <a:r>
              <a:rPr lang="en-US" sz="2200" dirty="0">
                <a:solidFill>
                  <a:srgbClr val="FF0000"/>
                </a:solidFill>
              </a:rPr>
              <a:t>Miss, wrong tag</a:t>
            </a:r>
          </a:p>
          <a:p>
            <a:r>
              <a:rPr lang="en-US" sz="2200" dirty="0"/>
              <a:t>	Data Returned:</a:t>
            </a:r>
          </a:p>
          <a:p>
            <a:r>
              <a:rPr lang="en-US" sz="2200" dirty="0"/>
              <a:t>	Changes:</a:t>
            </a:r>
            <a:r>
              <a:rPr lang="en-US" sz="2200" b="1" dirty="0"/>
              <a:t>		</a:t>
            </a:r>
            <a:endParaRPr lang="en-US" sz="30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87D78F-24A9-4842-8167-25CE4E14C36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74640" y="3176228"/>
          <a:ext cx="6624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40">
                  <a:extLst>
                    <a:ext uri="{9D8B030D-6E8A-4147-A177-3AD203B41FA5}">
                      <a16:colId xmlns:a16="http://schemas.microsoft.com/office/drawing/2014/main" val="605453875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3684285592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536994430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973042350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128877040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440839568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1880015236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1645624010"/>
                    </a:ext>
                  </a:extLst>
                </a:gridCol>
              </a:tblGrid>
              <a:tr h="291472">
                <a:tc>
                  <a:txBody>
                    <a:bodyPr/>
                    <a:lstStyle/>
                    <a:p>
                      <a:r>
                        <a:rPr lang="en-US" dirty="0"/>
                        <a:t>+0 00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550514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561189-76AC-4D06-9EF8-4B1426281916}"/>
              </a:ext>
            </a:extLst>
          </p:cNvPr>
          <p:cNvCxnSpPr>
            <a:cxnSpLocks/>
            <a:stCxn id="9" idx="0"/>
          </p:cNvCxnSpPr>
          <p:nvPr/>
        </p:nvCxnSpPr>
        <p:spPr>
          <a:xfrm flipH="1">
            <a:off x="8681720" y="3176228"/>
            <a:ext cx="5080" cy="316065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CB77486D-940E-436B-B409-BB638631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Example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A3F15C2-2B60-4C78-A864-0693654ACCAA}"/>
              </a:ext>
            </a:extLst>
          </p:cNvPr>
          <p:cNvSpPr/>
          <p:nvPr/>
        </p:nvSpPr>
        <p:spPr>
          <a:xfrm>
            <a:off x="4484655" y="2661684"/>
            <a:ext cx="2588498" cy="2181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2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F8050C-1B53-418A-AC65-A4492AA26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655" y="3095257"/>
            <a:ext cx="7808259" cy="3387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6E6460-510F-4854-BFFE-5F2CDE332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305" y="593431"/>
            <a:ext cx="7909173" cy="2400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813CD-5DBA-416B-BB89-D07F591DC5DB}"/>
              </a:ext>
            </a:extLst>
          </p:cNvPr>
          <p:cNvSpPr txBox="1"/>
          <p:nvPr/>
        </p:nvSpPr>
        <p:spPr>
          <a:xfrm>
            <a:off x="42522" y="2031477"/>
            <a:ext cx="46699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Address: 10 001 01</a:t>
            </a:r>
          </a:p>
          <a:p>
            <a:r>
              <a:rPr lang="en-US" sz="2200" dirty="0"/>
              <a:t>	Hit: Yes</a:t>
            </a:r>
          </a:p>
          <a:p>
            <a:r>
              <a:rPr lang="en-US" sz="2200" dirty="0"/>
              <a:t>	Data Returned: 54</a:t>
            </a:r>
          </a:p>
          <a:p>
            <a:r>
              <a:rPr lang="en-US" sz="2200" dirty="0"/>
              <a:t>	Changes: none</a:t>
            </a:r>
          </a:p>
          <a:p>
            <a:endParaRPr lang="en-US" sz="2200" dirty="0"/>
          </a:p>
          <a:p>
            <a:r>
              <a:rPr lang="en-US" sz="2200" dirty="0"/>
              <a:t>Address: </a:t>
            </a:r>
            <a:r>
              <a:rPr lang="en-US" sz="2200" dirty="0">
                <a:solidFill>
                  <a:srgbClr val="00B050"/>
                </a:solidFill>
              </a:rPr>
              <a:t>10 111 </a:t>
            </a:r>
            <a:r>
              <a:rPr lang="en-US" sz="2200" dirty="0"/>
              <a:t>01 </a:t>
            </a:r>
          </a:p>
          <a:p>
            <a:r>
              <a:rPr lang="en-US" sz="2200" dirty="0"/>
              <a:t>	Hit: </a:t>
            </a:r>
            <a:r>
              <a:rPr lang="en-US" sz="2200" dirty="0">
                <a:solidFill>
                  <a:srgbClr val="FF0000"/>
                </a:solidFill>
              </a:rPr>
              <a:t>Miss, wrong tag</a:t>
            </a:r>
          </a:p>
          <a:p>
            <a:r>
              <a:rPr lang="en-US" sz="2200" dirty="0"/>
              <a:t>	Data Returned:</a:t>
            </a:r>
          </a:p>
          <a:p>
            <a:r>
              <a:rPr lang="en-US" sz="2200" dirty="0"/>
              <a:t>	Changes:</a:t>
            </a:r>
            <a:r>
              <a:rPr lang="en-US" sz="2200" b="1" dirty="0"/>
              <a:t>		</a:t>
            </a:r>
            <a:endParaRPr lang="en-US" sz="30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87D78F-24A9-4842-8167-25CE4E14C36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74640" y="3176228"/>
          <a:ext cx="6624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40">
                  <a:extLst>
                    <a:ext uri="{9D8B030D-6E8A-4147-A177-3AD203B41FA5}">
                      <a16:colId xmlns:a16="http://schemas.microsoft.com/office/drawing/2014/main" val="605453875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3684285592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536994430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973042350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128877040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440839568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1880015236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1645624010"/>
                    </a:ext>
                  </a:extLst>
                </a:gridCol>
              </a:tblGrid>
              <a:tr h="291472">
                <a:tc>
                  <a:txBody>
                    <a:bodyPr/>
                    <a:lstStyle/>
                    <a:p>
                      <a:r>
                        <a:rPr lang="en-US" dirty="0"/>
                        <a:t>+0 00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550514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561189-76AC-4D06-9EF8-4B1426281916}"/>
              </a:ext>
            </a:extLst>
          </p:cNvPr>
          <p:cNvCxnSpPr>
            <a:cxnSpLocks/>
            <a:stCxn id="9" idx="0"/>
          </p:cNvCxnSpPr>
          <p:nvPr/>
        </p:nvCxnSpPr>
        <p:spPr>
          <a:xfrm flipH="1">
            <a:off x="8681720" y="3176228"/>
            <a:ext cx="5080" cy="316065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CB77486D-940E-436B-B409-BB638631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Example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A3F15C2-2B60-4C78-A864-0693654ACCAA}"/>
              </a:ext>
            </a:extLst>
          </p:cNvPr>
          <p:cNvSpPr/>
          <p:nvPr/>
        </p:nvSpPr>
        <p:spPr>
          <a:xfrm>
            <a:off x="4484655" y="2661684"/>
            <a:ext cx="2588498" cy="2181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742959-05C0-4F4F-9466-3DE88389C5F8}"/>
              </a:ext>
            </a:extLst>
          </p:cNvPr>
          <p:cNvSpPr/>
          <p:nvPr/>
        </p:nvSpPr>
        <p:spPr>
          <a:xfrm>
            <a:off x="8681720" y="5490049"/>
            <a:ext cx="3410472" cy="17116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2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F8050C-1B53-418A-AC65-A4492AA26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655" y="3095257"/>
            <a:ext cx="7808259" cy="3387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6E6460-510F-4854-BFFE-5F2CDE332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305" y="593431"/>
            <a:ext cx="7909173" cy="2400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813CD-5DBA-416B-BB89-D07F591DC5DB}"/>
              </a:ext>
            </a:extLst>
          </p:cNvPr>
          <p:cNvSpPr txBox="1"/>
          <p:nvPr/>
        </p:nvSpPr>
        <p:spPr>
          <a:xfrm>
            <a:off x="42522" y="2031477"/>
            <a:ext cx="46699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Address: 10 001 01</a:t>
            </a:r>
          </a:p>
          <a:p>
            <a:r>
              <a:rPr lang="en-US" sz="2200" dirty="0"/>
              <a:t>	Hit: Yes</a:t>
            </a:r>
          </a:p>
          <a:p>
            <a:r>
              <a:rPr lang="en-US" sz="2200" dirty="0"/>
              <a:t>	Data Returned: 54</a:t>
            </a:r>
          </a:p>
          <a:p>
            <a:r>
              <a:rPr lang="en-US" sz="2200" dirty="0"/>
              <a:t>	Changes: none</a:t>
            </a:r>
          </a:p>
          <a:p>
            <a:endParaRPr lang="en-US" sz="2200" dirty="0"/>
          </a:p>
          <a:p>
            <a:r>
              <a:rPr lang="en-US" sz="2200" dirty="0"/>
              <a:t>Address: </a:t>
            </a:r>
            <a:r>
              <a:rPr lang="en-US" sz="2200" dirty="0">
                <a:solidFill>
                  <a:srgbClr val="00B050"/>
                </a:solidFill>
              </a:rPr>
              <a:t>10 111 </a:t>
            </a:r>
            <a:r>
              <a:rPr lang="en-US" sz="2200" dirty="0"/>
              <a:t>01 </a:t>
            </a:r>
          </a:p>
          <a:p>
            <a:r>
              <a:rPr lang="en-US" sz="2200" dirty="0"/>
              <a:t>	Hit: </a:t>
            </a:r>
            <a:r>
              <a:rPr lang="en-US" sz="2200" dirty="0">
                <a:solidFill>
                  <a:srgbClr val="FF0000"/>
                </a:solidFill>
              </a:rPr>
              <a:t>Miss, wrong tag</a:t>
            </a:r>
          </a:p>
          <a:p>
            <a:r>
              <a:rPr lang="en-US" sz="2200" dirty="0"/>
              <a:t>	Data Returned: 62</a:t>
            </a:r>
          </a:p>
          <a:p>
            <a:r>
              <a:rPr lang="en-US" sz="2200" dirty="0"/>
              <a:t>	Changes:</a:t>
            </a:r>
            <a:r>
              <a:rPr lang="en-US" sz="2200" b="1" dirty="0"/>
              <a:t>		</a:t>
            </a:r>
            <a:endParaRPr lang="en-US" sz="30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87D78F-24A9-4842-8167-25CE4E14C36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74640" y="3176228"/>
          <a:ext cx="6624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40">
                  <a:extLst>
                    <a:ext uri="{9D8B030D-6E8A-4147-A177-3AD203B41FA5}">
                      <a16:colId xmlns:a16="http://schemas.microsoft.com/office/drawing/2014/main" val="605453875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3684285592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536994430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973042350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128877040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440839568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1880015236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1645624010"/>
                    </a:ext>
                  </a:extLst>
                </a:gridCol>
              </a:tblGrid>
              <a:tr h="291472">
                <a:tc>
                  <a:txBody>
                    <a:bodyPr/>
                    <a:lstStyle/>
                    <a:p>
                      <a:r>
                        <a:rPr lang="en-US" dirty="0"/>
                        <a:t>+0 00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550514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561189-76AC-4D06-9EF8-4B1426281916}"/>
              </a:ext>
            </a:extLst>
          </p:cNvPr>
          <p:cNvCxnSpPr>
            <a:cxnSpLocks/>
            <a:stCxn id="9" idx="0"/>
          </p:cNvCxnSpPr>
          <p:nvPr/>
        </p:nvCxnSpPr>
        <p:spPr>
          <a:xfrm flipH="1">
            <a:off x="8681720" y="3176228"/>
            <a:ext cx="5080" cy="316065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CB77486D-940E-436B-B409-BB638631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Example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A3F15C2-2B60-4C78-A864-0693654ACCAA}"/>
              </a:ext>
            </a:extLst>
          </p:cNvPr>
          <p:cNvSpPr/>
          <p:nvPr/>
        </p:nvSpPr>
        <p:spPr>
          <a:xfrm>
            <a:off x="4484655" y="2661684"/>
            <a:ext cx="2588498" cy="2181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742959-05C0-4F4F-9466-3DE88389C5F8}"/>
              </a:ext>
            </a:extLst>
          </p:cNvPr>
          <p:cNvSpPr/>
          <p:nvPr/>
        </p:nvSpPr>
        <p:spPr>
          <a:xfrm>
            <a:off x="8681720" y="5490049"/>
            <a:ext cx="3410472" cy="17116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57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F8050C-1B53-418A-AC65-A4492AA26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655" y="3095257"/>
            <a:ext cx="7808259" cy="3387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6E6460-510F-4854-BFFE-5F2CDE332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305" y="593431"/>
            <a:ext cx="7909173" cy="2400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813CD-5DBA-416B-BB89-D07F591DC5DB}"/>
              </a:ext>
            </a:extLst>
          </p:cNvPr>
          <p:cNvSpPr txBox="1"/>
          <p:nvPr/>
        </p:nvSpPr>
        <p:spPr>
          <a:xfrm>
            <a:off x="42522" y="2031477"/>
            <a:ext cx="466992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Address: 10 001 01</a:t>
            </a:r>
          </a:p>
          <a:p>
            <a:r>
              <a:rPr lang="en-US" sz="2200" dirty="0"/>
              <a:t>	Hit: Yes</a:t>
            </a:r>
          </a:p>
          <a:p>
            <a:r>
              <a:rPr lang="en-US" sz="2200" dirty="0"/>
              <a:t>	Data Returned: 54</a:t>
            </a:r>
          </a:p>
          <a:p>
            <a:r>
              <a:rPr lang="en-US" sz="2200" dirty="0"/>
              <a:t>	Changes: none</a:t>
            </a:r>
          </a:p>
          <a:p>
            <a:endParaRPr lang="en-US" sz="2200" dirty="0"/>
          </a:p>
          <a:p>
            <a:r>
              <a:rPr lang="en-US" sz="2200" dirty="0"/>
              <a:t>Address: </a:t>
            </a:r>
            <a:r>
              <a:rPr lang="en-US" sz="2200" dirty="0">
                <a:solidFill>
                  <a:srgbClr val="00B050"/>
                </a:solidFill>
              </a:rPr>
              <a:t>10 111 </a:t>
            </a:r>
            <a:r>
              <a:rPr lang="en-US" sz="2200" dirty="0"/>
              <a:t>01 </a:t>
            </a:r>
          </a:p>
          <a:p>
            <a:r>
              <a:rPr lang="en-US" sz="2200" dirty="0"/>
              <a:t>	Hit: </a:t>
            </a:r>
            <a:r>
              <a:rPr lang="en-US" sz="2200" dirty="0">
                <a:solidFill>
                  <a:srgbClr val="FF0000"/>
                </a:solidFill>
              </a:rPr>
              <a:t>Miss, wrong tag</a:t>
            </a:r>
          </a:p>
          <a:p>
            <a:r>
              <a:rPr lang="en-US" sz="2200" dirty="0"/>
              <a:t>	Data Returned: 62</a:t>
            </a:r>
          </a:p>
          <a:p>
            <a:r>
              <a:rPr lang="en-US" sz="2200" dirty="0"/>
              <a:t>	Changes:</a:t>
            </a:r>
          </a:p>
          <a:p>
            <a:r>
              <a:rPr lang="en-US" sz="2200" dirty="0"/>
              <a:t>	- Copy 4 bytes from 10 111 00 </a:t>
            </a:r>
          </a:p>
          <a:p>
            <a:r>
              <a:rPr lang="en-US" sz="2200" b="1" dirty="0"/>
              <a:t>		</a:t>
            </a:r>
          </a:p>
          <a:p>
            <a:pPr algn="ctr"/>
            <a:r>
              <a:rPr lang="en-US" sz="3000" b="1" dirty="0"/>
              <a:t>UPDATE THE CACHE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87D78F-24A9-4842-8167-25CE4E14C36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74640" y="3176228"/>
          <a:ext cx="6624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40">
                  <a:extLst>
                    <a:ext uri="{9D8B030D-6E8A-4147-A177-3AD203B41FA5}">
                      <a16:colId xmlns:a16="http://schemas.microsoft.com/office/drawing/2014/main" val="605453875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3684285592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536994430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973042350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128877040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440839568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1880015236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1645624010"/>
                    </a:ext>
                  </a:extLst>
                </a:gridCol>
              </a:tblGrid>
              <a:tr h="291472">
                <a:tc>
                  <a:txBody>
                    <a:bodyPr/>
                    <a:lstStyle/>
                    <a:p>
                      <a:r>
                        <a:rPr lang="en-US" dirty="0"/>
                        <a:t>+0 00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550514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561189-76AC-4D06-9EF8-4B1426281916}"/>
              </a:ext>
            </a:extLst>
          </p:cNvPr>
          <p:cNvCxnSpPr>
            <a:cxnSpLocks/>
            <a:stCxn id="9" idx="0"/>
          </p:cNvCxnSpPr>
          <p:nvPr/>
        </p:nvCxnSpPr>
        <p:spPr>
          <a:xfrm flipH="1">
            <a:off x="8681720" y="3176228"/>
            <a:ext cx="5080" cy="316065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CB77486D-940E-436B-B409-BB638631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Example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382C7F-A503-48E3-A295-99A215184463}"/>
              </a:ext>
            </a:extLst>
          </p:cNvPr>
          <p:cNvSpPr/>
          <p:nvPr/>
        </p:nvSpPr>
        <p:spPr>
          <a:xfrm>
            <a:off x="8681720" y="5490049"/>
            <a:ext cx="3410472" cy="17116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3B7785-785A-48D8-AE99-5993A5126461}"/>
              </a:ext>
            </a:extLst>
          </p:cNvPr>
          <p:cNvCxnSpPr/>
          <p:nvPr/>
        </p:nvCxnSpPr>
        <p:spPr>
          <a:xfrm flipV="1">
            <a:off x="5226424" y="2707341"/>
            <a:ext cx="273423" cy="1389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F4BCA1-14D6-40F2-BD8D-36506C4553C5}"/>
              </a:ext>
            </a:extLst>
          </p:cNvPr>
          <p:cNvCxnSpPr/>
          <p:nvPr/>
        </p:nvCxnSpPr>
        <p:spPr>
          <a:xfrm flipV="1">
            <a:off x="7104530" y="2696001"/>
            <a:ext cx="273423" cy="1389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147B83-D0B0-4D48-A7B7-9E38618800F1}"/>
              </a:ext>
            </a:extLst>
          </p:cNvPr>
          <p:cNvCxnSpPr/>
          <p:nvPr/>
        </p:nvCxnSpPr>
        <p:spPr>
          <a:xfrm flipV="1">
            <a:off x="8408297" y="2715265"/>
            <a:ext cx="273423" cy="1389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FC5B7E-8A53-4FEA-9F0C-53AF00B8F564}"/>
              </a:ext>
            </a:extLst>
          </p:cNvPr>
          <p:cNvCxnSpPr/>
          <p:nvPr/>
        </p:nvCxnSpPr>
        <p:spPr>
          <a:xfrm flipV="1">
            <a:off x="9560918" y="2704283"/>
            <a:ext cx="273423" cy="1389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ADBF4F-5502-4435-B90E-733DD75D97AC}"/>
              </a:ext>
            </a:extLst>
          </p:cNvPr>
          <p:cNvCxnSpPr/>
          <p:nvPr/>
        </p:nvCxnSpPr>
        <p:spPr>
          <a:xfrm flipV="1">
            <a:off x="10855198" y="2715265"/>
            <a:ext cx="273423" cy="1389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89BD9A-61AA-4FF2-B0C4-D4702779A111}"/>
              </a:ext>
            </a:extLst>
          </p:cNvPr>
          <p:cNvSpPr txBox="1"/>
          <p:nvPr/>
        </p:nvSpPr>
        <p:spPr>
          <a:xfrm>
            <a:off x="5444050" y="2589093"/>
            <a:ext cx="52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0056F0-8693-4346-9754-C7EBB4B52DF3}"/>
              </a:ext>
            </a:extLst>
          </p:cNvPr>
          <p:cNvSpPr txBox="1"/>
          <p:nvPr/>
        </p:nvSpPr>
        <p:spPr>
          <a:xfrm>
            <a:off x="7377953" y="2580811"/>
            <a:ext cx="52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55A43E-39FB-40CF-BD2F-646630C5E548}"/>
              </a:ext>
            </a:extLst>
          </p:cNvPr>
          <p:cNvSpPr txBox="1"/>
          <p:nvPr/>
        </p:nvSpPr>
        <p:spPr>
          <a:xfrm>
            <a:off x="8632755" y="2584293"/>
            <a:ext cx="52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62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355731-2E7F-4D72-9123-8A16F454E511}"/>
              </a:ext>
            </a:extLst>
          </p:cNvPr>
          <p:cNvSpPr txBox="1"/>
          <p:nvPr/>
        </p:nvSpPr>
        <p:spPr>
          <a:xfrm>
            <a:off x="9782479" y="2580811"/>
            <a:ext cx="52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E0F444-9973-434A-8B48-B84A6FEE6CDF}"/>
              </a:ext>
            </a:extLst>
          </p:cNvPr>
          <p:cNvSpPr txBox="1"/>
          <p:nvPr/>
        </p:nvSpPr>
        <p:spPr>
          <a:xfrm>
            <a:off x="11117087" y="2580811"/>
            <a:ext cx="52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>
                <a:solidFill>
                  <a:srgbClr val="00B050"/>
                </a:solidFill>
              </a:rPr>
              <a:t>5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33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79E7AB7-67B6-4855-AB7F-FDAA5ECD9A5F}"/>
              </a:ext>
            </a:extLst>
          </p:cNvPr>
          <p:cNvSpPr txBox="1">
            <a:spLocks/>
          </p:cNvSpPr>
          <p:nvPr/>
        </p:nvSpPr>
        <p:spPr>
          <a:xfrm>
            <a:off x="677334" y="61566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 Computers Actually 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BBB364-5C18-4128-BC53-3EB288693D28}"/>
              </a:ext>
            </a:extLst>
          </p:cNvPr>
          <p:cNvSpPr/>
          <p:nvPr/>
        </p:nvSpPr>
        <p:spPr>
          <a:xfrm>
            <a:off x="0" y="11381"/>
            <a:ext cx="9274002" cy="15415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B2786-77FA-4441-A7A8-4D08A1F2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How Computers Are Supposed To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875C2F-848C-4F9E-9B63-3E9E2780D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26" y="3126836"/>
            <a:ext cx="3003365" cy="20906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F967A0-7652-4E26-85B5-D2870C8AA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61" y="3126836"/>
            <a:ext cx="3716665" cy="20906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1842A6-1977-44CE-96A1-BB5C03D5BF00}"/>
              </a:ext>
            </a:extLst>
          </p:cNvPr>
          <p:cNvSpPr txBox="1"/>
          <p:nvPr/>
        </p:nvSpPr>
        <p:spPr>
          <a:xfrm>
            <a:off x="703807" y="1943842"/>
            <a:ext cx="2236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CPUs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6863F-FCCA-41A6-9840-F3903CE6DFCD}"/>
              </a:ext>
            </a:extLst>
          </p:cNvPr>
          <p:cNvSpPr txBox="1"/>
          <p:nvPr/>
        </p:nvSpPr>
        <p:spPr>
          <a:xfrm>
            <a:off x="4684058" y="1801905"/>
            <a:ext cx="2236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Memory</a:t>
            </a:r>
          </a:p>
        </p:txBody>
      </p:sp>
      <p:pic>
        <p:nvPicPr>
          <p:cNvPr id="1026" name="Picture 2" descr="Image result for disk drive">
            <a:extLst>
              <a:ext uri="{FF2B5EF4-FFF2-40B4-BE49-F238E27FC236}">
                <a16:creationId xmlns:a16="http://schemas.microsoft.com/office/drawing/2014/main" id="{2D03CCCA-0BF1-46B0-B022-BFB173628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408" y="3041213"/>
            <a:ext cx="3389864" cy="258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E4D8A9-FDFE-4396-A7C7-1EB199C8E56C}"/>
              </a:ext>
            </a:extLst>
          </p:cNvPr>
          <p:cNvSpPr txBox="1"/>
          <p:nvPr/>
        </p:nvSpPr>
        <p:spPr>
          <a:xfrm>
            <a:off x="7972234" y="1852798"/>
            <a:ext cx="360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3200" b="1" dirty="0"/>
              <a:t>HDD/SSD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BE8E7B7E-7BAF-4F6E-B9F7-59F508F8553D}"/>
              </a:ext>
            </a:extLst>
          </p:cNvPr>
          <p:cNvSpPr/>
          <p:nvPr/>
        </p:nvSpPr>
        <p:spPr>
          <a:xfrm>
            <a:off x="2992057" y="3732310"/>
            <a:ext cx="1067866" cy="43983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D9EC5DA7-E479-46D0-9184-DC486AA38BEE}"/>
              </a:ext>
            </a:extLst>
          </p:cNvPr>
          <p:cNvSpPr/>
          <p:nvPr/>
        </p:nvSpPr>
        <p:spPr>
          <a:xfrm>
            <a:off x="7856626" y="3822575"/>
            <a:ext cx="1067866" cy="43983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AC9520-3E45-4BFC-B6BF-34A22412A1B8}"/>
              </a:ext>
            </a:extLst>
          </p:cNvPr>
          <p:cNvSpPr/>
          <p:nvPr/>
        </p:nvSpPr>
        <p:spPr>
          <a:xfrm>
            <a:off x="161081" y="1604050"/>
            <a:ext cx="11869838" cy="45546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0D87DE-1FB9-4E2F-9802-E3D380954766}"/>
              </a:ext>
            </a:extLst>
          </p:cNvPr>
          <p:cNvSpPr/>
          <p:nvPr/>
        </p:nvSpPr>
        <p:spPr>
          <a:xfrm>
            <a:off x="2234205" y="2296319"/>
            <a:ext cx="7723589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66FF"/>
                </a:solidFill>
                <a:effectLst/>
              </a:rPr>
              <a:t>MAGIC</a:t>
            </a:r>
          </a:p>
        </p:txBody>
      </p:sp>
    </p:spTree>
    <p:extLst>
      <p:ext uri="{BB962C8B-B14F-4D97-AF65-F5344CB8AC3E}">
        <p14:creationId xmlns:p14="http://schemas.microsoft.com/office/powerpoint/2010/main" val="294056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  <p:bldP spid="2" grpId="0"/>
      <p:bldP spid="4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2786-77FA-4441-A7A8-4D08A1F2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Computers Actually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875C2F-848C-4F9E-9B63-3E9E2780D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26" y="3126836"/>
            <a:ext cx="3003365" cy="20906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F967A0-7652-4E26-85B5-D2870C8AA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61" y="3126836"/>
            <a:ext cx="3716665" cy="20906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1842A6-1977-44CE-96A1-BB5C03D5BF00}"/>
              </a:ext>
            </a:extLst>
          </p:cNvPr>
          <p:cNvSpPr txBox="1"/>
          <p:nvPr/>
        </p:nvSpPr>
        <p:spPr>
          <a:xfrm>
            <a:off x="690361" y="1943842"/>
            <a:ext cx="2236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CPUs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6863F-FCCA-41A6-9840-F3903CE6DFCD}"/>
              </a:ext>
            </a:extLst>
          </p:cNvPr>
          <p:cNvSpPr txBox="1"/>
          <p:nvPr/>
        </p:nvSpPr>
        <p:spPr>
          <a:xfrm>
            <a:off x="4684058" y="1801905"/>
            <a:ext cx="2236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Memory</a:t>
            </a:r>
          </a:p>
        </p:txBody>
      </p:sp>
      <p:pic>
        <p:nvPicPr>
          <p:cNvPr id="1026" name="Picture 2" descr="Image result for disk drive">
            <a:extLst>
              <a:ext uri="{FF2B5EF4-FFF2-40B4-BE49-F238E27FC236}">
                <a16:creationId xmlns:a16="http://schemas.microsoft.com/office/drawing/2014/main" id="{2D03CCCA-0BF1-46B0-B022-BFB173628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408" y="3041213"/>
            <a:ext cx="3389864" cy="258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E4D8A9-FDFE-4396-A7C7-1EB199C8E56C}"/>
              </a:ext>
            </a:extLst>
          </p:cNvPr>
          <p:cNvSpPr txBox="1"/>
          <p:nvPr/>
        </p:nvSpPr>
        <p:spPr>
          <a:xfrm>
            <a:off x="7972234" y="1852798"/>
            <a:ext cx="360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3200" b="1" dirty="0"/>
              <a:t>HDD/SSD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BE8E7B7E-7BAF-4F6E-B9F7-59F508F8553D}"/>
              </a:ext>
            </a:extLst>
          </p:cNvPr>
          <p:cNvSpPr/>
          <p:nvPr/>
        </p:nvSpPr>
        <p:spPr>
          <a:xfrm>
            <a:off x="2992057" y="3732310"/>
            <a:ext cx="1067866" cy="43983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D9EC5DA7-E479-46D0-9184-DC486AA38BEE}"/>
              </a:ext>
            </a:extLst>
          </p:cNvPr>
          <p:cNvSpPr/>
          <p:nvPr/>
        </p:nvSpPr>
        <p:spPr>
          <a:xfrm>
            <a:off x="7856626" y="3822575"/>
            <a:ext cx="1067866" cy="43983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</p:spTree>
    <p:extLst>
      <p:ext uri="{BB962C8B-B14F-4D97-AF65-F5344CB8AC3E}">
        <p14:creationId xmlns:p14="http://schemas.microsoft.com/office/powerpoint/2010/main" val="360336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69B3-A87F-4834-88B4-700F29CB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A7BD-1984-4936-8B86-495EA9131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6" y="1853754"/>
            <a:ext cx="10273553" cy="4847364"/>
          </a:xfrm>
        </p:spPr>
        <p:txBody>
          <a:bodyPr>
            <a:normAutofit/>
          </a:bodyPr>
          <a:lstStyle/>
          <a:p>
            <a:r>
              <a:rPr lang="en-US" sz="2200" dirty="0"/>
              <a:t>When accessing an address:</a:t>
            </a:r>
          </a:p>
          <a:p>
            <a:pPr lvl="1"/>
            <a:r>
              <a:rPr lang="en-US" sz="2000" dirty="0"/>
              <a:t>First, try retrieving the data from cache</a:t>
            </a:r>
            <a:endParaRPr lang="en-US" sz="2200" dirty="0"/>
          </a:p>
          <a:p>
            <a:pPr lvl="2"/>
            <a:r>
              <a:rPr lang="en-US" sz="2000" dirty="0"/>
              <a:t>Decompose the address to Tag | Index | Offset</a:t>
            </a:r>
            <a:endParaRPr lang="en-US" sz="2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DB51F-8530-4B10-AF90-F459CE9DB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716" y="253161"/>
            <a:ext cx="72199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0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69B3-A87F-4834-88B4-700F29CB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A7BD-1984-4936-8B86-495EA9131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6" y="1853754"/>
            <a:ext cx="10273553" cy="4847364"/>
          </a:xfrm>
        </p:spPr>
        <p:txBody>
          <a:bodyPr>
            <a:normAutofit/>
          </a:bodyPr>
          <a:lstStyle/>
          <a:p>
            <a:r>
              <a:rPr lang="en-US" sz="2200" dirty="0"/>
              <a:t>When accessing an address:</a:t>
            </a:r>
          </a:p>
          <a:p>
            <a:pPr lvl="1"/>
            <a:r>
              <a:rPr lang="en-US" sz="2000" dirty="0"/>
              <a:t>First, try retrieving the data from cache</a:t>
            </a:r>
            <a:endParaRPr lang="en-US" sz="2200" dirty="0"/>
          </a:p>
          <a:p>
            <a:pPr lvl="2"/>
            <a:r>
              <a:rPr lang="en-US" sz="2000" dirty="0"/>
              <a:t>Decompose the address to Tag | Index | Offset</a:t>
            </a:r>
            <a:endParaRPr lang="en-US" sz="1600" dirty="0"/>
          </a:p>
          <a:p>
            <a:pPr lvl="2"/>
            <a:r>
              <a:rPr lang="en-US" sz="2000" dirty="0"/>
              <a:t>Go to the Index in the cache table, check existing tag(s)</a:t>
            </a:r>
          </a:p>
          <a:p>
            <a:pPr lvl="3"/>
            <a:r>
              <a:rPr lang="en-US" sz="1800" dirty="0"/>
              <a:t>Is there a match? Is the match valid?</a:t>
            </a:r>
          </a:p>
          <a:p>
            <a:pPr lvl="4"/>
            <a:r>
              <a:rPr lang="en-US" sz="1800" dirty="0"/>
              <a:t>This is a hit! Return data at the offset. For LRU, update the timestamp.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DB51F-8530-4B10-AF90-F459CE9DB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716" y="253161"/>
            <a:ext cx="72199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3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69B3-A87F-4834-88B4-700F29CB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A7BD-1984-4936-8B86-495EA9131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6" y="1853754"/>
            <a:ext cx="10273553" cy="4847364"/>
          </a:xfrm>
        </p:spPr>
        <p:txBody>
          <a:bodyPr>
            <a:normAutofit/>
          </a:bodyPr>
          <a:lstStyle/>
          <a:p>
            <a:r>
              <a:rPr lang="en-US" sz="2200" dirty="0"/>
              <a:t>When accessing an address:</a:t>
            </a:r>
          </a:p>
          <a:p>
            <a:pPr lvl="1"/>
            <a:r>
              <a:rPr lang="en-US" sz="2000" dirty="0"/>
              <a:t>First, try retrieving the data from cache</a:t>
            </a:r>
            <a:endParaRPr lang="en-US" sz="2200" dirty="0"/>
          </a:p>
          <a:p>
            <a:pPr lvl="2"/>
            <a:r>
              <a:rPr lang="en-US" sz="2000" dirty="0"/>
              <a:t>Decompose the address to Tag | Index | Offset</a:t>
            </a:r>
            <a:endParaRPr lang="en-US" sz="1600" dirty="0"/>
          </a:p>
          <a:p>
            <a:pPr lvl="2"/>
            <a:r>
              <a:rPr lang="en-US" sz="2000" dirty="0"/>
              <a:t>Go to the Index in the cache table, check existing tag(s)</a:t>
            </a:r>
          </a:p>
          <a:p>
            <a:pPr lvl="3"/>
            <a:r>
              <a:rPr lang="en-US" sz="1800" dirty="0"/>
              <a:t>Is there a match? Is the match valid?</a:t>
            </a:r>
          </a:p>
          <a:p>
            <a:pPr lvl="4"/>
            <a:r>
              <a:rPr lang="en-US" sz="1800" dirty="0"/>
              <a:t>This is a hit! Return data at the offset. For LRU, update the timestamp.</a:t>
            </a:r>
            <a:endParaRPr lang="en-US" sz="1800" b="1" dirty="0"/>
          </a:p>
          <a:p>
            <a:pPr lvl="1"/>
            <a:r>
              <a:rPr lang="en-US" sz="2200" dirty="0"/>
              <a:t>Otherwise, retrieve the data from memory and </a:t>
            </a:r>
            <a:r>
              <a:rPr lang="en-US" sz="2200" b="1" dirty="0"/>
              <a:t>update the cache</a:t>
            </a:r>
          </a:p>
          <a:p>
            <a:pPr lvl="2"/>
            <a:r>
              <a:rPr lang="en-US" sz="2000" dirty="0"/>
              <a:t>Return the byte at the address</a:t>
            </a:r>
          </a:p>
          <a:p>
            <a:pPr lvl="2"/>
            <a:r>
              <a:rPr lang="en-US" sz="2000" b="1" dirty="0"/>
              <a:t>UPDATE THE CACHE BLOCK</a:t>
            </a:r>
          </a:p>
          <a:p>
            <a:pPr lvl="3"/>
            <a:r>
              <a:rPr lang="en-US" sz="1800" dirty="0"/>
              <a:t>For LRU, pick invalid blocks as a victim first, then older blocks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DB51F-8530-4B10-AF90-F459CE9DB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716" y="253161"/>
            <a:ext cx="72199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6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69B3-A87F-4834-88B4-700F29CB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A7BD-1984-4936-8B86-495EA9131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6" y="1853754"/>
            <a:ext cx="10273553" cy="4847364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When accessing an address:</a:t>
            </a:r>
          </a:p>
          <a:p>
            <a:pPr lvl="1"/>
            <a:r>
              <a:rPr lang="en-US" sz="2000" dirty="0"/>
              <a:t>First, try retrieving the data from cache</a:t>
            </a:r>
            <a:endParaRPr lang="en-US" sz="2200" dirty="0"/>
          </a:p>
          <a:p>
            <a:pPr lvl="2"/>
            <a:r>
              <a:rPr lang="en-US" sz="2000" dirty="0"/>
              <a:t>Decompose the address to Tag | Index | Offset</a:t>
            </a:r>
            <a:endParaRPr lang="en-US" sz="1600" dirty="0"/>
          </a:p>
          <a:p>
            <a:pPr lvl="2"/>
            <a:r>
              <a:rPr lang="en-US" sz="2000" dirty="0"/>
              <a:t>Go to the Index in the cache table, check existing tag(s)</a:t>
            </a:r>
          </a:p>
          <a:p>
            <a:pPr lvl="3"/>
            <a:r>
              <a:rPr lang="en-US" sz="1800" dirty="0"/>
              <a:t>Is there a match? Is the match valid?</a:t>
            </a:r>
          </a:p>
          <a:p>
            <a:pPr lvl="4"/>
            <a:r>
              <a:rPr lang="en-US" sz="1800" dirty="0"/>
              <a:t>This is a hit! Return data at the offset. For LRU, update the timestamp.</a:t>
            </a:r>
            <a:endParaRPr lang="en-US" sz="1800" b="1" dirty="0"/>
          </a:p>
          <a:p>
            <a:pPr lvl="1"/>
            <a:r>
              <a:rPr lang="en-US" sz="2200" dirty="0"/>
              <a:t>Otherwise, retrieve the data from memory and </a:t>
            </a:r>
            <a:r>
              <a:rPr lang="en-US" sz="2200" b="1" dirty="0"/>
              <a:t>update the cache</a:t>
            </a:r>
          </a:p>
          <a:p>
            <a:pPr lvl="2"/>
            <a:r>
              <a:rPr lang="en-US" sz="2000" dirty="0"/>
              <a:t>Return the byte at the address</a:t>
            </a:r>
          </a:p>
          <a:p>
            <a:pPr lvl="2"/>
            <a:r>
              <a:rPr lang="en-US" sz="2000" b="1" dirty="0"/>
              <a:t>UPDATE THE CACHE BLOCK</a:t>
            </a:r>
          </a:p>
          <a:p>
            <a:pPr lvl="3"/>
            <a:r>
              <a:rPr lang="en-US" sz="1800" dirty="0"/>
              <a:t>For LRU, pick invalid blocks as a victim first, then older blocks</a:t>
            </a:r>
          </a:p>
          <a:p>
            <a:r>
              <a:rPr lang="en-US" sz="2200" dirty="0"/>
              <a:t>MAKE SURE TO </a:t>
            </a:r>
            <a:r>
              <a:rPr lang="en-US" sz="2200" b="1" dirty="0"/>
              <a:t>UPDATE THE CACHE</a:t>
            </a:r>
            <a:r>
              <a:rPr lang="en-US" sz="2200" dirty="0"/>
              <a:t>.</a:t>
            </a:r>
            <a:endParaRPr lang="en-US" sz="2200" b="1" dirty="0"/>
          </a:p>
          <a:p>
            <a:pPr lvl="1"/>
            <a:r>
              <a:rPr lang="en-US" sz="2200" b="1" dirty="0"/>
              <a:t>FUTURE ANSWERS DEPEND ON UPDATES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DB51F-8530-4B10-AF90-F459CE9DB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716" y="253161"/>
            <a:ext cx="72199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4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F8050C-1B53-418A-AC65-A4492AA26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655" y="3095257"/>
            <a:ext cx="7808259" cy="3387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6E6460-510F-4854-BFFE-5F2CDE332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305" y="593431"/>
            <a:ext cx="7909173" cy="2400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813CD-5DBA-416B-BB89-D07F591DC5DB}"/>
              </a:ext>
            </a:extLst>
          </p:cNvPr>
          <p:cNvSpPr txBox="1"/>
          <p:nvPr/>
        </p:nvSpPr>
        <p:spPr>
          <a:xfrm>
            <a:off x="42522" y="2031477"/>
            <a:ext cx="46699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Address: 10 001 01</a:t>
            </a:r>
          </a:p>
          <a:p>
            <a:r>
              <a:rPr lang="en-US" sz="2200" dirty="0"/>
              <a:t>	Hit:</a:t>
            </a:r>
            <a:endParaRPr lang="en-US" sz="2200" dirty="0">
              <a:solidFill>
                <a:srgbClr val="00B050"/>
              </a:solidFill>
            </a:endParaRPr>
          </a:p>
          <a:p>
            <a:r>
              <a:rPr lang="en-US" sz="2200" dirty="0"/>
              <a:t>	Data Returned:</a:t>
            </a:r>
          </a:p>
          <a:p>
            <a:r>
              <a:rPr lang="en-US" sz="2200" dirty="0"/>
              <a:t>	Changes:</a:t>
            </a:r>
          </a:p>
          <a:p>
            <a:endParaRPr lang="en-US" sz="2200" dirty="0"/>
          </a:p>
          <a:p>
            <a:r>
              <a:rPr lang="en-US" sz="2200" dirty="0"/>
              <a:t>Address: 10 111 01 </a:t>
            </a:r>
          </a:p>
          <a:p>
            <a:r>
              <a:rPr lang="en-US" sz="2200" dirty="0"/>
              <a:t>	Hit:</a:t>
            </a:r>
          </a:p>
          <a:p>
            <a:r>
              <a:rPr lang="en-US" sz="2200" dirty="0"/>
              <a:t>	Data Returned:</a:t>
            </a:r>
          </a:p>
          <a:p>
            <a:r>
              <a:rPr lang="en-US" sz="2200" dirty="0"/>
              <a:t>	Changes:</a:t>
            </a:r>
            <a:endParaRPr lang="en-US" sz="22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87D78F-24A9-4842-8167-25CE4E14C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273621"/>
              </p:ext>
            </p:extLst>
          </p:nvPr>
        </p:nvGraphicFramePr>
        <p:xfrm>
          <a:off x="5374640" y="3176228"/>
          <a:ext cx="6624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40">
                  <a:extLst>
                    <a:ext uri="{9D8B030D-6E8A-4147-A177-3AD203B41FA5}">
                      <a16:colId xmlns:a16="http://schemas.microsoft.com/office/drawing/2014/main" val="605453875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3684285592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536994430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973042350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128877040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440839568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1880015236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1645624010"/>
                    </a:ext>
                  </a:extLst>
                </a:gridCol>
              </a:tblGrid>
              <a:tr h="291472">
                <a:tc>
                  <a:txBody>
                    <a:bodyPr/>
                    <a:lstStyle/>
                    <a:p>
                      <a:r>
                        <a:rPr lang="en-US" dirty="0"/>
                        <a:t>+0 00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550514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561189-76AC-4D06-9EF8-4B1426281916}"/>
              </a:ext>
            </a:extLst>
          </p:cNvPr>
          <p:cNvCxnSpPr>
            <a:cxnSpLocks/>
            <a:stCxn id="9" idx="0"/>
          </p:cNvCxnSpPr>
          <p:nvPr/>
        </p:nvCxnSpPr>
        <p:spPr>
          <a:xfrm flipH="1">
            <a:off x="8681720" y="3176228"/>
            <a:ext cx="5080" cy="316065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CB77486D-940E-436B-B409-BB638631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Example</a:t>
            </a:r>
          </a:p>
        </p:txBody>
      </p:sp>
    </p:spTree>
    <p:extLst>
      <p:ext uri="{BB962C8B-B14F-4D97-AF65-F5344CB8AC3E}">
        <p14:creationId xmlns:p14="http://schemas.microsoft.com/office/powerpoint/2010/main" val="2325147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F8050C-1B53-418A-AC65-A4492AA26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655" y="3095257"/>
            <a:ext cx="7808259" cy="3387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6E6460-510F-4854-BFFE-5F2CDE332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305" y="593431"/>
            <a:ext cx="7909173" cy="2400749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87D78F-24A9-4842-8167-25CE4E14C36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74640" y="3176228"/>
          <a:ext cx="6624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40">
                  <a:extLst>
                    <a:ext uri="{9D8B030D-6E8A-4147-A177-3AD203B41FA5}">
                      <a16:colId xmlns:a16="http://schemas.microsoft.com/office/drawing/2014/main" val="605453875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3684285592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536994430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973042350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128877040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440839568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1880015236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1645624010"/>
                    </a:ext>
                  </a:extLst>
                </a:gridCol>
              </a:tblGrid>
              <a:tr h="291472">
                <a:tc>
                  <a:txBody>
                    <a:bodyPr/>
                    <a:lstStyle/>
                    <a:p>
                      <a:r>
                        <a:rPr lang="en-US" dirty="0"/>
                        <a:t>+0 00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550514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561189-76AC-4D06-9EF8-4B1426281916}"/>
              </a:ext>
            </a:extLst>
          </p:cNvPr>
          <p:cNvCxnSpPr>
            <a:cxnSpLocks/>
            <a:stCxn id="9" idx="0"/>
          </p:cNvCxnSpPr>
          <p:nvPr/>
        </p:nvCxnSpPr>
        <p:spPr>
          <a:xfrm flipH="1">
            <a:off x="8681720" y="3176228"/>
            <a:ext cx="5080" cy="316065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CB77486D-940E-436B-B409-BB638631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Example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A3F15C2-2B60-4C78-A864-0693654ACCAA}"/>
              </a:ext>
            </a:extLst>
          </p:cNvPr>
          <p:cNvSpPr/>
          <p:nvPr/>
        </p:nvSpPr>
        <p:spPr>
          <a:xfrm>
            <a:off x="4484655" y="1270000"/>
            <a:ext cx="2588498" cy="21814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84AF45-9890-4DD4-9985-C7C39F781F55}"/>
              </a:ext>
            </a:extLst>
          </p:cNvPr>
          <p:cNvSpPr txBox="1"/>
          <p:nvPr/>
        </p:nvSpPr>
        <p:spPr>
          <a:xfrm>
            <a:off x="42522" y="2031477"/>
            <a:ext cx="46699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Address: 10 </a:t>
            </a:r>
            <a:r>
              <a:rPr lang="en-US" sz="2200" b="1" dirty="0"/>
              <a:t>001</a:t>
            </a:r>
            <a:r>
              <a:rPr lang="en-US" sz="2200" dirty="0"/>
              <a:t> 01</a:t>
            </a:r>
          </a:p>
          <a:p>
            <a:r>
              <a:rPr lang="en-US" sz="2200" dirty="0"/>
              <a:t>	Hit:</a:t>
            </a:r>
            <a:endParaRPr lang="en-US" sz="2200" dirty="0">
              <a:solidFill>
                <a:srgbClr val="00B050"/>
              </a:solidFill>
            </a:endParaRPr>
          </a:p>
          <a:p>
            <a:r>
              <a:rPr lang="en-US" sz="2200" dirty="0"/>
              <a:t>	Data Returned:</a:t>
            </a:r>
          </a:p>
          <a:p>
            <a:r>
              <a:rPr lang="en-US" sz="2200" dirty="0"/>
              <a:t>	Changes:</a:t>
            </a:r>
          </a:p>
          <a:p>
            <a:endParaRPr lang="en-US" sz="2200" dirty="0"/>
          </a:p>
          <a:p>
            <a:r>
              <a:rPr lang="en-US" sz="2200" dirty="0"/>
              <a:t>Address: 10 111 01 </a:t>
            </a:r>
          </a:p>
          <a:p>
            <a:r>
              <a:rPr lang="en-US" sz="2200" dirty="0"/>
              <a:t>	Hit:</a:t>
            </a:r>
          </a:p>
          <a:p>
            <a:r>
              <a:rPr lang="en-US" sz="2200" dirty="0"/>
              <a:t>	Data Returned:</a:t>
            </a:r>
          </a:p>
          <a:p>
            <a:r>
              <a:rPr lang="en-US" sz="2200" dirty="0"/>
              <a:t>	Changes: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1523554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506</TotalTime>
  <Words>595</Words>
  <Application>Microsoft Office PowerPoint</Application>
  <PresentationFormat>Widescreen</PresentationFormat>
  <Paragraphs>203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Trebuchet MS</vt:lpstr>
      <vt:lpstr>Wingdings 3</vt:lpstr>
      <vt:lpstr>Facet</vt:lpstr>
      <vt:lpstr>CS 367-305/306/307</vt:lpstr>
      <vt:lpstr>How Computers Are Supposed To Work</vt:lpstr>
      <vt:lpstr>How Computers Actually Work</vt:lpstr>
      <vt:lpstr>Caching Rules</vt:lpstr>
      <vt:lpstr>Caching Rules</vt:lpstr>
      <vt:lpstr>Caching Rules</vt:lpstr>
      <vt:lpstr>Caching Rules</vt:lpstr>
      <vt:lpstr>Caching Example</vt:lpstr>
      <vt:lpstr>Caching Example</vt:lpstr>
      <vt:lpstr>Caching Example</vt:lpstr>
      <vt:lpstr>Caching Example</vt:lpstr>
      <vt:lpstr>Caching Example</vt:lpstr>
      <vt:lpstr>Caching Example</vt:lpstr>
      <vt:lpstr>Caching Example</vt:lpstr>
      <vt:lpstr>Caching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367-305/306</dc:title>
  <dc:creator>Nabil Darwich</dc:creator>
  <cp:lastModifiedBy>ndarwich</cp:lastModifiedBy>
  <cp:revision>170</cp:revision>
  <dcterms:created xsi:type="dcterms:W3CDTF">2018-08-31T02:12:04Z</dcterms:created>
  <dcterms:modified xsi:type="dcterms:W3CDTF">2019-04-28T16:46:36Z</dcterms:modified>
</cp:coreProperties>
</file>