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72" r:id="rId3"/>
    <p:sldId id="273" r:id="rId4"/>
    <p:sldId id="274" r:id="rId5"/>
    <p:sldId id="263" r:id="rId6"/>
    <p:sldId id="278" r:id="rId7"/>
    <p:sldId id="279" r:id="rId8"/>
    <p:sldId id="280" r:id="rId9"/>
    <p:sldId id="281" r:id="rId10"/>
    <p:sldId id="282" r:id="rId11"/>
    <p:sldId id="271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C2"/>
    <a:srgbClr val="607F92"/>
    <a:srgbClr val="3F6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0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37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67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65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4C0C-4B58-4FA4-B9C2-987309E9091E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145A7C-42D7-4C1C-AF5F-46173BE86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487B-188B-4A15-91FD-158843693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CS 367-305/306/307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B86A9-89B7-4CC6-9E68-82EF2352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Recitation 12 – Virtual Memory</a:t>
            </a:r>
          </a:p>
        </p:txBody>
      </p:sp>
      <p:sp>
        <p:nvSpPr>
          <p:cNvPr id="17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751-D39A-475C-A028-A98239C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25A-391B-4A6A-AB7F-18AF7E1D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5" y="1753576"/>
            <a:ext cx="9603275" cy="5063784"/>
          </a:xfrm>
        </p:spPr>
        <p:txBody>
          <a:bodyPr>
            <a:normAutofit/>
          </a:bodyPr>
          <a:lstStyle/>
          <a:p>
            <a:r>
              <a:rPr lang="en-US" sz="2000" b="1" dirty="0"/>
              <a:t>REMEMBER PPO = VPO</a:t>
            </a:r>
          </a:p>
          <a:p>
            <a:r>
              <a:rPr lang="en-US" sz="2000" dirty="0"/>
              <a:t>PAs can be decomposed to PPN | PPO</a:t>
            </a:r>
          </a:p>
          <a:p>
            <a:r>
              <a:rPr lang="en-US" sz="2000" dirty="0"/>
              <a:t>VAs can be decomposed to VPN | VPO</a:t>
            </a:r>
          </a:p>
          <a:p>
            <a:r>
              <a:rPr lang="en-US" sz="2000" dirty="0"/>
              <a:t>VA = 0x14 = 0001 0100</a:t>
            </a:r>
          </a:p>
          <a:p>
            <a:pPr marL="514350" lvl="1" indent="0">
              <a:buNone/>
            </a:pPr>
            <a:r>
              <a:rPr lang="en-US" sz="2000" dirty="0"/>
              <a:t>VPN|VPO = 000 10100</a:t>
            </a:r>
          </a:p>
          <a:p>
            <a:pPr marL="514350" lvl="1" indent="0">
              <a:buNone/>
            </a:pPr>
            <a:r>
              <a:rPr lang="en-US" sz="2000" dirty="0"/>
              <a:t>PPN = 0001101</a:t>
            </a:r>
          </a:p>
          <a:p>
            <a:pPr marL="514350" lvl="1" indent="0">
              <a:buNone/>
            </a:pPr>
            <a:r>
              <a:rPr lang="en-US" sz="2000" dirty="0"/>
              <a:t>PA (PPN|PPO) = 0001101 10100 = 0001 1011 0100 = 0x1b4</a:t>
            </a:r>
          </a:p>
          <a:p>
            <a:pPr marL="514350" lvl="1" indent="0">
              <a:buNone/>
            </a:pPr>
            <a:r>
              <a:rPr lang="en-US" sz="2200" b="1" dirty="0">
                <a:solidFill>
                  <a:srgbClr val="7800C2"/>
                </a:solidFill>
              </a:rPr>
              <a:t>IF YOU HAVE A PAGE TABLE MISS…</a:t>
            </a:r>
          </a:p>
          <a:p>
            <a:pPr marL="514350" lvl="1" indent="0">
              <a:buNone/>
            </a:pPr>
            <a:r>
              <a:rPr lang="en-US" sz="2200" b="1" dirty="0">
                <a:solidFill>
                  <a:srgbClr val="7800C2"/>
                </a:solidFill>
              </a:rPr>
              <a:t>	IT’S A PAGE FAULT!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008-74C6-4AB6-8D0D-F21E47B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063910"/>
            <a:ext cx="4308142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35EE-E93E-40C8-9750-DCB6B58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4BD137-AE3E-47F7-B989-9EEF9BED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9173676" cy="5293151"/>
          </a:xfrm>
        </p:spPr>
        <p:txBody>
          <a:bodyPr>
            <a:normAutofit/>
          </a:bodyPr>
          <a:lstStyle/>
          <a:p>
            <a:r>
              <a:rPr lang="en-US" sz="2200" dirty="0"/>
              <a:t>Very similar to cache</a:t>
            </a:r>
          </a:p>
          <a:p>
            <a:pPr lvl="1"/>
            <a:r>
              <a:rPr lang="en-US" sz="2200" dirty="0"/>
              <a:t>TLBT – TLB Tag</a:t>
            </a:r>
          </a:p>
          <a:p>
            <a:pPr lvl="1"/>
            <a:r>
              <a:rPr lang="en-US" sz="2200" dirty="0"/>
              <a:t>TLBI – TLB Index</a:t>
            </a:r>
          </a:p>
          <a:p>
            <a:pPr lvl="1"/>
            <a:r>
              <a:rPr lang="en-US" sz="2200" dirty="0"/>
              <a:t>CT – Cache Tag</a:t>
            </a:r>
          </a:p>
          <a:p>
            <a:pPr lvl="1"/>
            <a:r>
              <a:rPr lang="en-US" sz="2200" dirty="0"/>
              <a:t>CI – Cache Index</a:t>
            </a:r>
          </a:p>
          <a:p>
            <a:pPr lvl="1"/>
            <a:r>
              <a:rPr lang="en-US" sz="2200" dirty="0"/>
              <a:t>CO – Cache Offset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35EE-E93E-40C8-9750-DCB6B58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4BD137-AE3E-47F7-B989-9EEF9BED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9173676" cy="5293151"/>
          </a:xfrm>
        </p:spPr>
        <p:txBody>
          <a:bodyPr>
            <a:normAutofit/>
          </a:bodyPr>
          <a:lstStyle/>
          <a:p>
            <a:r>
              <a:rPr lang="en-US" sz="2200" dirty="0"/>
              <a:t>Very similar to cache</a:t>
            </a:r>
          </a:p>
          <a:p>
            <a:pPr lvl="1"/>
            <a:r>
              <a:rPr lang="en-US" sz="2200" dirty="0"/>
              <a:t>TLBT – TLB Tag</a:t>
            </a:r>
          </a:p>
          <a:p>
            <a:pPr lvl="1"/>
            <a:r>
              <a:rPr lang="en-US" sz="2200" dirty="0"/>
              <a:t>TLBI – TLB Index</a:t>
            </a:r>
          </a:p>
          <a:p>
            <a:pPr lvl="1"/>
            <a:r>
              <a:rPr lang="en-US" sz="2200" dirty="0"/>
              <a:t>CT – Cache Tag</a:t>
            </a:r>
          </a:p>
          <a:p>
            <a:pPr lvl="1"/>
            <a:r>
              <a:rPr lang="en-US" sz="2200" dirty="0"/>
              <a:t>CI – Cache Index</a:t>
            </a:r>
          </a:p>
          <a:p>
            <a:pPr lvl="1"/>
            <a:r>
              <a:rPr lang="en-US" sz="2200" dirty="0"/>
              <a:t>CO – Cache Offset</a:t>
            </a:r>
          </a:p>
          <a:p>
            <a:r>
              <a:rPr lang="en-US" sz="2200" dirty="0"/>
              <a:t>Rules</a:t>
            </a:r>
          </a:p>
          <a:p>
            <a:pPr lvl="1"/>
            <a:r>
              <a:rPr lang="en-US" sz="2000" dirty="0"/>
              <a:t>You must first retrieve the page number (PPN), then retrieve the data</a:t>
            </a:r>
          </a:p>
          <a:p>
            <a:pPr lvl="2"/>
            <a:r>
              <a:rPr lang="en-US" sz="2000" dirty="0"/>
              <a:t>To retrieve PPN, look at the TLB. If you miss, go to the Page Table (PT). If it’s also a miss, Page Fault</a:t>
            </a:r>
          </a:p>
          <a:p>
            <a:pPr lvl="1"/>
            <a:r>
              <a:rPr lang="en-US" sz="2200" dirty="0"/>
              <a:t>To retrieve the byte, look in </a:t>
            </a:r>
            <a:r>
              <a:rPr lang="en-US" sz="2200"/>
              <a:t>the cache </a:t>
            </a:r>
            <a:r>
              <a:rPr lang="en-US" sz="2200" dirty="0"/>
              <a:t>for the physical address</a:t>
            </a:r>
          </a:p>
          <a:p>
            <a:pPr lvl="2"/>
            <a:r>
              <a:rPr lang="en-US" sz="2000" dirty="0"/>
              <a:t>If you miss, you must go in main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7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9094-EBB5-4A9C-8E2A-2A07F56F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1F43-F050-498E-85E7-F0AD7DE0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0" y="1437042"/>
            <a:ext cx="4658478" cy="475490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3DC14-3FAD-4E23-9369-4E57E43F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70631" cy="3880773"/>
          </a:xfrm>
        </p:spPr>
        <p:txBody>
          <a:bodyPr>
            <a:normAutofit/>
          </a:bodyPr>
          <a:lstStyle/>
          <a:p>
            <a:r>
              <a:rPr lang="en-US" sz="2200" dirty="0"/>
              <a:t>Every process has its own separate address space</a:t>
            </a:r>
          </a:p>
          <a:p>
            <a:r>
              <a:rPr lang="en-US" sz="2200" dirty="0"/>
              <a:t>Virtual addresses map to physical addresses</a:t>
            </a:r>
          </a:p>
          <a:p>
            <a:r>
              <a:rPr lang="en-US" sz="2200" b="1" dirty="0"/>
              <a:t>Physical</a:t>
            </a:r>
            <a:r>
              <a:rPr lang="en-US" sz="2200" dirty="0"/>
              <a:t> address?</a:t>
            </a:r>
          </a:p>
        </p:txBody>
      </p:sp>
    </p:spTree>
    <p:extLst>
      <p:ext uri="{BB962C8B-B14F-4D97-AF65-F5344CB8AC3E}">
        <p14:creationId xmlns:p14="http://schemas.microsoft.com/office/powerpoint/2010/main" val="14876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9094-EBB5-4A9C-8E2A-2A07F56F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1F43-F050-498E-85E7-F0AD7DE0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0" y="1437042"/>
            <a:ext cx="4658478" cy="475490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3DC14-3FAD-4E23-9369-4E57E43F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70631" cy="3880773"/>
          </a:xfrm>
        </p:spPr>
        <p:txBody>
          <a:bodyPr>
            <a:normAutofit/>
          </a:bodyPr>
          <a:lstStyle/>
          <a:p>
            <a:r>
              <a:rPr lang="en-US" sz="2200" dirty="0"/>
              <a:t>Every process has its own separate address space</a:t>
            </a:r>
          </a:p>
          <a:p>
            <a:r>
              <a:rPr lang="en-US" sz="2200" dirty="0"/>
              <a:t>Virtual addresses map to physical addresses</a:t>
            </a:r>
          </a:p>
          <a:p>
            <a:r>
              <a:rPr lang="en-US" sz="2200" b="1" dirty="0"/>
              <a:t>Physical</a:t>
            </a:r>
            <a:r>
              <a:rPr lang="en-US" sz="2200" dirty="0"/>
              <a:t> address</a:t>
            </a:r>
          </a:p>
          <a:p>
            <a:pPr lvl="1"/>
            <a:r>
              <a:rPr lang="en-US" sz="2200" dirty="0"/>
              <a:t>The address of a specific storage cell in main memory (DRAM)</a:t>
            </a:r>
          </a:p>
          <a:p>
            <a:pPr lvl="1"/>
            <a:r>
              <a:rPr lang="en-US" sz="2200" dirty="0"/>
              <a:t>Who translates Virtual Addresses to Physical Addresses?</a:t>
            </a:r>
          </a:p>
        </p:txBody>
      </p:sp>
    </p:spTree>
    <p:extLst>
      <p:ext uri="{BB962C8B-B14F-4D97-AF65-F5344CB8AC3E}">
        <p14:creationId xmlns:p14="http://schemas.microsoft.com/office/powerpoint/2010/main" val="94073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9094-EBB5-4A9C-8E2A-2A07F56F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1F43-F050-498E-85E7-F0AD7DE0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20" y="1437042"/>
            <a:ext cx="4658478" cy="475490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3DC14-3FAD-4E23-9369-4E57E43F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570631" cy="3880773"/>
          </a:xfrm>
        </p:spPr>
        <p:txBody>
          <a:bodyPr>
            <a:normAutofit/>
          </a:bodyPr>
          <a:lstStyle/>
          <a:p>
            <a:r>
              <a:rPr lang="en-US" sz="2200" dirty="0"/>
              <a:t>Every process has its own separate address space</a:t>
            </a:r>
          </a:p>
          <a:p>
            <a:r>
              <a:rPr lang="en-US" sz="2200" dirty="0"/>
              <a:t>Virtual addresses map to physical addresses</a:t>
            </a:r>
          </a:p>
          <a:p>
            <a:r>
              <a:rPr lang="en-US" sz="2200" b="1" dirty="0"/>
              <a:t>Physical</a:t>
            </a:r>
            <a:r>
              <a:rPr lang="en-US" sz="2200" dirty="0"/>
              <a:t> address</a:t>
            </a:r>
          </a:p>
          <a:p>
            <a:pPr lvl="1"/>
            <a:r>
              <a:rPr lang="en-US" sz="2200" dirty="0"/>
              <a:t>The address of a specific storage cell in main memory (DRAM)</a:t>
            </a:r>
          </a:p>
          <a:p>
            <a:pPr lvl="1"/>
            <a:r>
              <a:rPr lang="en-US" sz="2200" dirty="0"/>
              <a:t>Who translates Virtual Addresses to Physical Addresses?</a:t>
            </a:r>
          </a:p>
          <a:p>
            <a:pPr lvl="2"/>
            <a:r>
              <a:rPr lang="en-US" sz="2200" dirty="0"/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24654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786-77FA-4441-A7A8-4D08A1F2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Actually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75C2F-848C-4F9E-9B63-3E9E2780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6" y="3126836"/>
            <a:ext cx="3003365" cy="20906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967A0-7652-4E26-85B5-D2870C8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61" y="3126836"/>
            <a:ext cx="3716665" cy="2090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842A6-1977-44CE-96A1-BB5C03D5BF00}"/>
              </a:ext>
            </a:extLst>
          </p:cNvPr>
          <p:cNvSpPr txBox="1"/>
          <p:nvPr/>
        </p:nvSpPr>
        <p:spPr>
          <a:xfrm>
            <a:off x="690361" y="1943842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863F-FCCA-41A6-9840-F3903CE6DFCD}"/>
              </a:ext>
            </a:extLst>
          </p:cNvPr>
          <p:cNvSpPr txBox="1"/>
          <p:nvPr/>
        </p:nvSpPr>
        <p:spPr>
          <a:xfrm>
            <a:off x="4684058" y="1801905"/>
            <a:ext cx="223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Memory</a:t>
            </a:r>
          </a:p>
        </p:txBody>
      </p:sp>
      <p:pic>
        <p:nvPicPr>
          <p:cNvPr id="1026" name="Picture 2" descr="Image result for disk drive">
            <a:extLst>
              <a:ext uri="{FF2B5EF4-FFF2-40B4-BE49-F238E27FC236}">
                <a16:creationId xmlns:a16="http://schemas.microsoft.com/office/drawing/2014/main" id="{2D03CCCA-0BF1-46B0-B022-BFB17362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408" y="3041213"/>
            <a:ext cx="3389864" cy="25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E4D8A9-FDFE-4396-A7C7-1EB199C8E56C}"/>
              </a:ext>
            </a:extLst>
          </p:cNvPr>
          <p:cNvSpPr txBox="1"/>
          <p:nvPr/>
        </p:nvSpPr>
        <p:spPr>
          <a:xfrm>
            <a:off x="7972234" y="1852798"/>
            <a:ext cx="3608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b="1" dirty="0"/>
              <a:t>HDD/SSD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E8E7B7E-7BAF-4F6E-B9F7-59F508F8553D}"/>
              </a:ext>
            </a:extLst>
          </p:cNvPr>
          <p:cNvSpPr/>
          <p:nvPr/>
        </p:nvSpPr>
        <p:spPr>
          <a:xfrm>
            <a:off x="2992057" y="3732310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9EC5DA7-E479-46D0-9184-DC486AA38BEE}"/>
              </a:ext>
            </a:extLst>
          </p:cNvPr>
          <p:cNvSpPr/>
          <p:nvPr/>
        </p:nvSpPr>
        <p:spPr>
          <a:xfrm>
            <a:off x="7856626" y="3822575"/>
            <a:ext cx="1067866" cy="439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60336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751-D39A-475C-A028-A98239C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25A-391B-4A6A-AB7F-18AF7E1D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5" y="1753576"/>
            <a:ext cx="9603275" cy="5063784"/>
          </a:xfrm>
        </p:spPr>
        <p:txBody>
          <a:bodyPr>
            <a:normAutofit/>
          </a:bodyPr>
          <a:lstStyle/>
          <a:p>
            <a:r>
              <a:rPr lang="en-US" sz="2000" b="1" dirty="0"/>
              <a:t>REMEMBER PPO = VPO</a:t>
            </a:r>
          </a:p>
          <a:p>
            <a:r>
              <a:rPr lang="en-US" sz="2000" dirty="0"/>
              <a:t>PAs can be decomposed to PPN | PPO</a:t>
            </a:r>
          </a:p>
          <a:p>
            <a:r>
              <a:rPr lang="en-US" sz="2000" dirty="0"/>
              <a:t>VAs can be decomposed to VPN | VPO</a:t>
            </a:r>
          </a:p>
          <a:p>
            <a:r>
              <a:rPr lang="en-US" sz="2000" dirty="0"/>
              <a:t>VA = 0x14 = 0001 0100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008-74C6-4AB6-8D0D-F21E47B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063910"/>
            <a:ext cx="4308142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751-D39A-475C-A028-A98239C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25A-391B-4A6A-AB7F-18AF7E1D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5" y="1753576"/>
            <a:ext cx="9603275" cy="5063784"/>
          </a:xfrm>
        </p:spPr>
        <p:txBody>
          <a:bodyPr>
            <a:normAutofit/>
          </a:bodyPr>
          <a:lstStyle/>
          <a:p>
            <a:r>
              <a:rPr lang="en-US" sz="2000" b="1" dirty="0"/>
              <a:t>REMEMBER PPO = VPO</a:t>
            </a:r>
          </a:p>
          <a:p>
            <a:r>
              <a:rPr lang="en-US" sz="2000" dirty="0"/>
              <a:t>PAs can be decomposed to PPN | PPO</a:t>
            </a:r>
          </a:p>
          <a:p>
            <a:r>
              <a:rPr lang="en-US" sz="2000" dirty="0"/>
              <a:t>VAs can be decomposed to VPN | VPO</a:t>
            </a:r>
          </a:p>
          <a:p>
            <a:r>
              <a:rPr lang="en-US" sz="2000" dirty="0"/>
              <a:t>VA = 0x14 = 0001 0100</a:t>
            </a:r>
          </a:p>
          <a:p>
            <a:pPr marL="514350" lvl="1" indent="0">
              <a:buNone/>
            </a:pPr>
            <a:r>
              <a:rPr lang="en-US" sz="2000" dirty="0"/>
              <a:t>VPN|VPO = 000 10100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008-74C6-4AB6-8D0D-F21E47B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063910"/>
            <a:ext cx="4308142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751-D39A-475C-A028-A98239C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25A-391B-4A6A-AB7F-18AF7E1D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5" y="1753576"/>
            <a:ext cx="9603275" cy="5063784"/>
          </a:xfrm>
        </p:spPr>
        <p:txBody>
          <a:bodyPr>
            <a:normAutofit/>
          </a:bodyPr>
          <a:lstStyle/>
          <a:p>
            <a:r>
              <a:rPr lang="en-US" sz="2000" b="1" dirty="0"/>
              <a:t>REMEMBER PPO = VPO</a:t>
            </a:r>
          </a:p>
          <a:p>
            <a:r>
              <a:rPr lang="en-US" sz="2000" dirty="0"/>
              <a:t>PAs can be decomposed to PPN | PPO</a:t>
            </a:r>
          </a:p>
          <a:p>
            <a:r>
              <a:rPr lang="en-US" sz="2000" dirty="0"/>
              <a:t>VAs can be decomposed to VPN | VPO</a:t>
            </a:r>
          </a:p>
          <a:p>
            <a:r>
              <a:rPr lang="en-US" sz="2000" dirty="0"/>
              <a:t>VA = 0x14 = 0001 0100</a:t>
            </a:r>
          </a:p>
          <a:p>
            <a:pPr marL="514350" lvl="1" indent="0">
              <a:buNone/>
            </a:pPr>
            <a:r>
              <a:rPr lang="en-US" sz="2000" dirty="0"/>
              <a:t>VPN|VPO = 000 10100</a:t>
            </a:r>
          </a:p>
          <a:p>
            <a:pPr marL="514350" lvl="1" indent="0">
              <a:buNone/>
            </a:pPr>
            <a:r>
              <a:rPr lang="en-US" sz="2000" dirty="0"/>
              <a:t>PPN = 0001101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008-74C6-4AB6-8D0D-F21E47B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063910"/>
            <a:ext cx="4308142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C751-D39A-475C-A028-A98239CF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A25A-391B-4A6A-AB7F-18AF7E1DA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5" y="1753576"/>
            <a:ext cx="9603275" cy="5063784"/>
          </a:xfrm>
        </p:spPr>
        <p:txBody>
          <a:bodyPr>
            <a:normAutofit/>
          </a:bodyPr>
          <a:lstStyle/>
          <a:p>
            <a:r>
              <a:rPr lang="en-US" sz="2000" b="1" dirty="0"/>
              <a:t>REMEMBER PPO = VPO</a:t>
            </a:r>
          </a:p>
          <a:p>
            <a:r>
              <a:rPr lang="en-US" sz="2000" dirty="0"/>
              <a:t>PAs can be decomposed to PPN | PPO</a:t>
            </a:r>
          </a:p>
          <a:p>
            <a:r>
              <a:rPr lang="en-US" sz="2000" dirty="0"/>
              <a:t>VAs can be decomposed to VPN | VPO</a:t>
            </a:r>
          </a:p>
          <a:p>
            <a:r>
              <a:rPr lang="en-US" sz="2000" dirty="0"/>
              <a:t>VA = 0x14 = 0001 0100</a:t>
            </a:r>
          </a:p>
          <a:p>
            <a:pPr marL="514350" lvl="1" indent="0">
              <a:buNone/>
            </a:pPr>
            <a:r>
              <a:rPr lang="en-US" sz="2000" dirty="0"/>
              <a:t>VPN|VPO = 000 10100</a:t>
            </a:r>
          </a:p>
          <a:p>
            <a:pPr marL="514350" lvl="1" indent="0">
              <a:buNone/>
            </a:pPr>
            <a:r>
              <a:rPr lang="en-US" sz="2000" dirty="0"/>
              <a:t>PPN = 0001101</a:t>
            </a:r>
          </a:p>
          <a:p>
            <a:pPr marL="514350" lvl="1" indent="0">
              <a:buNone/>
            </a:pPr>
            <a:r>
              <a:rPr lang="en-US" sz="2000" dirty="0"/>
              <a:t>PA (PPN|PPO) = 0001101 10100 = 0001 1011 0100 = 0x1b4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66008-74C6-4AB6-8D0D-F21E47B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063910"/>
            <a:ext cx="4308142" cy="3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1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444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Trebuchet MS</vt:lpstr>
      <vt:lpstr>Wingdings 3</vt:lpstr>
      <vt:lpstr>Facet</vt:lpstr>
      <vt:lpstr>CS 367-305/306/307</vt:lpstr>
      <vt:lpstr>Virtual Pages</vt:lpstr>
      <vt:lpstr>Virtual Pages</vt:lpstr>
      <vt:lpstr>Virtual Pages</vt:lpstr>
      <vt:lpstr>How Computers Actually Work</vt:lpstr>
      <vt:lpstr>Virtual Pages</vt:lpstr>
      <vt:lpstr>Virtual Pages</vt:lpstr>
      <vt:lpstr>Virtual Pages</vt:lpstr>
      <vt:lpstr>Virtual Pages</vt:lpstr>
      <vt:lpstr>Virtual Pages</vt:lpstr>
      <vt:lpstr>TLB</vt:lpstr>
      <vt:lpstr>TLB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367-305/306</dc:title>
  <dc:creator>Nabil Darwich</dc:creator>
  <cp:lastModifiedBy>ndarwich</cp:lastModifiedBy>
  <cp:revision>223</cp:revision>
  <dcterms:created xsi:type="dcterms:W3CDTF">2018-08-31T02:12:04Z</dcterms:created>
  <dcterms:modified xsi:type="dcterms:W3CDTF">2019-04-28T16:41:43Z</dcterms:modified>
</cp:coreProperties>
</file>