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68" r:id="rId2"/>
    <p:sldId id="384" r:id="rId3"/>
    <p:sldId id="268" r:id="rId4"/>
    <p:sldId id="385" r:id="rId5"/>
    <p:sldId id="386" r:id="rId6"/>
    <p:sldId id="387" r:id="rId7"/>
    <p:sldId id="388" r:id="rId8"/>
    <p:sldId id="389" r:id="rId9"/>
    <p:sldId id="390" r:id="rId10"/>
    <p:sldId id="379" r:id="rId11"/>
    <p:sldId id="380" r:id="rId12"/>
    <p:sldId id="391" r:id="rId13"/>
    <p:sldId id="392" r:id="rId14"/>
    <p:sldId id="381" r:id="rId15"/>
    <p:sldId id="382" r:id="rId16"/>
    <p:sldId id="383" r:id="rId17"/>
    <p:sldId id="376" r:id="rId18"/>
    <p:sldId id="375" r:id="rId19"/>
    <p:sldId id="393" r:id="rId20"/>
    <p:sldId id="394" r:id="rId21"/>
    <p:sldId id="395" r:id="rId22"/>
    <p:sldId id="396" r:id="rId23"/>
    <p:sldId id="397" r:id="rId24"/>
    <p:sldId id="398" r:id="rId25"/>
    <p:sldId id="399" r:id="rId26"/>
    <p:sldId id="400" r:id="rId27"/>
    <p:sldId id="401" r:id="rId28"/>
    <p:sldId id="402" r:id="rId29"/>
    <p:sldId id="404" r:id="rId30"/>
    <p:sldId id="405" r:id="rId31"/>
    <p:sldId id="403" r:id="rId32"/>
    <p:sldId id="406" r:id="rId33"/>
    <p:sldId id="37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7C15B-B769-4360-B0C0-5499F6A02B0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43EB1-4ABC-4E5C-A75C-FE322B98A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56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9ACFC-4978-4DF4-8392-FFCB9365E648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BB32-EB77-4114-B327-670E3B3FF4E2}" type="datetime1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4B50-2E33-4781-B1C6-9AF836086958}" type="datetime1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8B20-4C57-4A09-9999-686080C28053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F3CD5-E4C4-460A-8E9A-37B2C34FC4AC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19BA-53F3-4DB5-8EB8-05434FD68B37}" type="datetime1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5D24-BB74-43C8-997D-E47D54F29FAA}" type="datetime1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8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8C47C-119D-41F4-AC30-D8C679214BE0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FF02-074E-445C-B8AC-2200AC5BC236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038A2-3BF8-476C-8535-347E755CB6FA}" type="datetime1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155A-85D6-4C0D-9AC5-EB0D3E9983B2}" type="datetime1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C761-B681-42F5-BE4F-6D8CA51EF963}" type="datetime1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C08F-8059-40BD-AB36-C2B895A80C66}" type="datetime1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E40BD-A1E5-44D9-B82A-43F939962806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FDE26D-26CC-4312-AD67-E018D05A28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Session 1: </a:t>
            </a:r>
            <a:br>
              <a:rPr lang="en-US" b="1" dirty="0"/>
            </a:br>
            <a:r>
              <a:rPr lang="en-US" b="1" dirty="0"/>
              <a:t>Basic concepts of Pathology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CC67E1E-51B2-41D4-81A1-054512FDF7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Dr. </a:t>
            </a:r>
            <a:r>
              <a:rPr lang="en-US" b="1" dirty="0" smtClean="0"/>
              <a:t>Felician Sikujua (MD)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F74D82D-7C6A-494D-91D9-0FEF9F83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Subspecialties of Pathology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With the advancement of diagnostic tools, the speciality of pathology has come to include </a:t>
            </a:r>
            <a:r>
              <a:rPr lang="en-US" sz="2800" dirty="0" smtClean="0"/>
              <a:t>some of the following </a:t>
            </a:r>
            <a:r>
              <a:rPr lang="en-US" sz="2800" dirty="0"/>
              <a:t>subspecialities: </a:t>
            </a:r>
          </a:p>
          <a:p>
            <a:pPr marL="428625" indent="-428625">
              <a:buFont typeface="+mj-lt"/>
              <a:buAutoNum type="romanLcPeriod"/>
            </a:pPr>
            <a:r>
              <a:rPr lang="en-US" sz="2800" dirty="0" smtClean="0"/>
              <a:t>Histopathology</a:t>
            </a:r>
            <a:r>
              <a:rPr lang="en-US" sz="2800" dirty="0"/>
              <a:t>.</a:t>
            </a:r>
          </a:p>
          <a:p>
            <a:pPr marL="428625" indent="-428625">
              <a:buFont typeface="+mj-lt"/>
              <a:buAutoNum type="romanLcPeriod"/>
            </a:pPr>
            <a:r>
              <a:rPr lang="en-US" sz="2800" dirty="0"/>
              <a:t>Haematology.</a:t>
            </a:r>
          </a:p>
          <a:p>
            <a:pPr marL="428625" indent="-428625">
              <a:buFont typeface="+mj-lt"/>
              <a:buAutoNum type="romanLcPeriod"/>
            </a:pPr>
            <a:r>
              <a:rPr lang="en-US" sz="2800" dirty="0"/>
              <a:t>Chemical pathology.</a:t>
            </a:r>
          </a:p>
          <a:p>
            <a:pPr marL="428625" indent="-428625">
              <a:buFont typeface="+mj-lt"/>
              <a:buAutoNum type="romanLcPeriod"/>
            </a:pPr>
            <a:r>
              <a:rPr lang="en-US" sz="2800" dirty="0"/>
              <a:t>Immunopathology.</a:t>
            </a:r>
          </a:p>
          <a:p>
            <a:pPr marL="428625" indent="-428625">
              <a:buFont typeface="+mj-lt"/>
              <a:buAutoNum type="romanLcPeriod"/>
            </a:pPr>
            <a:r>
              <a:rPr lang="en-US" sz="2800" dirty="0"/>
              <a:t>Medical genetics.</a:t>
            </a:r>
          </a:p>
          <a:p>
            <a:pPr marL="428625" indent="-428625">
              <a:buFont typeface="+mj-lt"/>
              <a:buAutoNum type="romanLcPeriod"/>
            </a:pPr>
            <a:r>
              <a:rPr lang="en-US" sz="2800" dirty="0"/>
              <a:t>Molecular pathology.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4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prstClr val="black"/>
                </a:solidFill>
              </a:rPr>
              <a:t>Histopathology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smtClean="0">
                <a:solidFill>
                  <a:prstClr val="black"/>
                </a:solidFill>
              </a:rPr>
              <a:t>It is also </a:t>
            </a:r>
            <a:r>
              <a:rPr lang="en-US" sz="2800" dirty="0">
                <a:solidFill>
                  <a:prstClr val="black"/>
                </a:solidFill>
              </a:rPr>
              <a:t>known as anatomic pathology, pathologic anatomy or morbid anatomy.</a:t>
            </a:r>
          </a:p>
          <a:p>
            <a:pPr lvl="0"/>
            <a:r>
              <a:rPr lang="en-US" sz="2800" dirty="0">
                <a:solidFill>
                  <a:prstClr val="black"/>
                </a:solidFill>
              </a:rPr>
              <a:t>It is the classic method of studying different pathologies.</a:t>
            </a:r>
          </a:p>
          <a:p>
            <a:pPr lvl="0"/>
            <a:r>
              <a:rPr lang="en-US" sz="2800" dirty="0">
                <a:solidFill>
                  <a:prstClr val="black"/>
                </a:solidFill>
              </a:rPr>
              <a:t>Most useful subspecialty which has stood the test of time. </a:t>
            </a:r>
          </a:p>
          <a:p>
            <a:pPr lvl="0"/>
            <a:r>
              <a:rPr lang="en-US" sz="2800" dirty="0">
                <a:solidFill>
                  <a:prstClr val="black"/>
                </a:solidFill>
              </a:rPr>
              <a:t>The study includes structural changes observed by naked eye and microscopy supported by numerous special staining methods</a:t>
            </a:r>
            <a:r>
              <a:rPr lang="en-US" sz="2800" dirty="0" smtClean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69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prstClr val="black"/>
                </a:solidFill>
              </a:rPr>
              <a:t>Subdivisions of Histopathology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Surgical </a:t>
            </a:r>
            <a:r>
              <a:rPr lang="en-US" sz="2800" b="1" dirty="0"/>
              <a:t>pathology. </a:t>
            </a:r>
          </a:p>
          <a:p>
            <a:r>
              <a:rPr lang="en-US" sz="2800" dirty="0"/>
              <a:t>Study of tissues removed from the </a:t>
            </a:r>
            <a:r>
              <a:rPr lang="en-US" sz="2800" dirty="0" smtClean="0"/>
              <a:t>living body</a:t>
            </a:r>
            <a:r>
              <a:rPr lang="en-US" sz="2800" dirty="0"/>
              <a:t>. 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800" b="1" dirty="0" smtClean="0"/>
              <a:t>Forensic </a:t>
            </a:r>
            <a:r>
              <a:rPr lang="en-US" sz="2800" b="1" dirty="0"/>
              <a:t>pathology and autopsy work. </a:t>
            </a:r>
          </a:p>
          <a:p>
            <a:r>
              <a:rPr lang="en-US" sz="2800" dirty="0"/>
              <a:t>Study of organs and tissues removed at postmortem for medicolegal work and or for determining sequence and cause of death. 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2800" b="1" dirty="0" smtClean="0"/>
              <a:t>Cytopathology</a:t>
            </a:r>
            <a:r>
              <a:rPr lang="en-US" sz="2800" b="1" dirty="0"/>
              <a:t>. </a:t>
            </a:r>
          </a:p>
          <a:p>
            <a:r>
              <a:rPr lang="en-US" sz="2800" dirty="0"/>
              <a:t>Study of cells shed off from lesions </a:t>
            </a:r>
            <a:r>
              <a:rPr lang="en-US" sz="2800" dirty="0" smtClean="0"/>
              <a:t>and </a:t>
            </a:r>
            <a:r>
              <a:rPr lang="en-US" sz="2800" dirty="0"/>
              <a:t>from superficial and deep-seated lesions </a:t>
            </a:r>
            <a:r>
              <a:rPr lang="en-US" sz="2800" dirty="0" smtClean="0"/>
              <a:t>for </a:t>
            </a:r>
            <a:r>
              <a:rPr lang="en-US" sz="2800" dirty="0"/>
              <a:t>diagnosis.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96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prstClr val="black"/>
                </a:solidFill>
              </a:rPr>
              <a:t>Disease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Disease is defined as an abnormal variation in structure or function of any part of the body.</a:t>
            </a:r>
          </a:p>
          <a:p>
            <a:r>
              <a:rPr lang="en-US" sz="2800" b="1" dirty="0"/>
              <a:t>There are four </a:t>
            </a:r>
            <a:r>
              <a:rPr lang="en-US" sz="2800" b="1" dirty="0" smtClean="0"/>
              <a:t>(4) core </a:t>
            </a:r>
            <a:r>
              <a:rPr lang="en-US" sz="2800" b="1" dirty="0"/>
              <a:t>aspects for disease development: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800" dirty="0"/>
              <a:t>Aetiology.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800" dirty="0"/>
              <a:t>Pathogenesis.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800" dirty="0"/>
              <a:t>Morphologic changes.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800" dirty="0"/>
              <a:t>Functional derangements and </a:t>
            </a:r>
            <a:r>
              <a:rPr lang="en-US" sz="2800" dirty="0" smtClean="0"/>
              <a:t>clinical </a:t>
            </a:r>
            <a:r>
              <a:rPr lang="en-US" sz="2800" dirty="0"/>
              <a:t>significance.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46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Aetiology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>
                <a:solidFill>
                  <a:prstClr val="black"/>
                </a:solidFill>
              </a:rPr>
              <a:t>Aetiology is the origin of a disease, including the underlying causes and modifying factors. </a:t>
            </a:r>
          </a:p>
          <a:p>
            <a:pPr lvl="0"/>
            <a:r>
              <a:rPr lang="en-US" sz="2800" dirty="0">
                <a:solidFill>
                  <a:prstClr val="black"/>
                </a:solidFill>
              </a:rPr>
              <a:t>Aetiology forms the core of the Pathology.</a:t>
            </a:r>
          </a:p>
          <a:p>
            <a:pPr lvl="0"/>
            <a:r>
              <a:rPr lang="en-US" sz="2800" dirty="0">
                <a:solidFill>
                  <a:prstClr val="black"/>
                </a:solidFill>
              </a:rPr>
              <a:t>It refers to why a disease arises.</a:t>
            </a:r>
          </a:p>
          <a:p>
            <a:pPr lvl="0"/>
            <a:r>
              <a:rPr lang="en-US" sz="2800" dirty="0">
                <a:solidFill>
                  <a:prstClr val="black"/>
                </a:solidFill>
              </a:rPr>
              <a:t>Knowledge or discovery of the primary cause remains the backbone on which diagnosis can be made, disease is understood or treatment is developed</a:t>
            </a:r>
            <a:r>
              <a:rPr lang="en-US" sz="2800" dirty="0" smtClean="0">
                <a:solidFill>
                  <a:prstClr val="black"/>
                </a:solidFill>
              </a:rPr>
              <a:t>.</a:t>
            </a:r>
            <a:endParaRPr lang="en-US" sz="28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70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Aetiology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 are two major classes of aetiologic factors: </a:t>
            </a:r>
          </a:p>
          <a:p>
            <a:pPr marL="914400" lvl="1" indent="-571500">
              <a:buFont typeface="+mj-lt"/>
              <a:buAutoNum type="romanLcPeriod"/>
            </a:pPr>
            <a:r>
              <a:rPr lang="en-US" b="1" dirty="0" smtClean="0"/>
              <a:t>Genetic (Intrinsic) </a:t>
            </a:r>
            <a:r>
              <a:rPr lang="en-US" b="1" dirty="0"/>
              <a:t>factor.</a:t>
            </a:r>
          </a:p>
          <a:p>
            <a:pPr marL="914400" lvl="1" indent="-571500">
              <a:buFont typeface="+mj-lt"/>
              <a:buAutoNum type="romanLcPeriod"/>
            </a:pPr>
            <a:r>
              <a:rPr lang="en-US" b="1" dirty="0" smtClean="0"/>
              <a:t>Acquired (Environmental) </a:t>
            </a:r>
            <a:r>
              <a:rPr lang="en-US" b="1" dirty="0"/>
              <a:t>factor.  </a:t>
            </a:r>
          </a:p>
          <a:p>
            <a:r>
              <a:rPr lang="en-US" sz="2800" dirty="0" smtClean="0"/>
              <a:t>There is an interaction of these aetiologic </a:t>
            </a:r>
            <a:r>
              <a:rPr lang="en-US" sz="2800" dirty="0"/>
              <a:t>factors </a:t>
            </a:r>
            <a:r>
              <a:rPr lang="en-US" sz="2800" dirty="0" smtClean="0"/>
              <a:t>in </a:t>
            </a:r>
            <a:r>
              <a:rPr lang="en-US" sz="2800" dirty="0"/>
              <a:t>disease causation.</a:t>
            </a:r>
          </a:p>
          <a:p>
            <a:r>
              <a:rPr lang="en-US" sz="2800" dirty="0" smtClean="0"/>
              <a:t>Understanding the genetic and environmental factors underlying diseases is a major theme of modern medicine. 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7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Aetiology:</a:t>
            </a:r>
            <a:br>
              <a:rPr lang="en-US" b="1" dirty="0" smtClean="0"/>
            </a:br>
            <a:r>
              <a:rPr lang="en-US" b="1" dirty="0" smtClean="0"/>
              <a:t>Genetic factors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These are the results of activities of single genes and groups of genes. </a:t>
            </a:r>
          </a:p>
          <a:p>
            <a:r>
              <a:rPr lang="en-US" sz="2800" dirty="0"/>
              <a:t>Both normal and abnormal gene influence susceptibility and resistance to </a:t>
            </a:r>
            <a:r>
              <a:rPr lang="en-US" sz="2800" dirty="0" smtClean="0"/>
              <a:t>disease.</a:t>
            </a:r>
          </a:p>
          <a:p>
            <a:r>
              <a:rPr lang="en-US" sz="2800" b="1" dirty="0" smtClean="0"/>
              <a:t>Examples </a:t>
            </a:r>
            <a:r>
              <a:rPr lang="en-US" sz="2800" b="1" dirty="0"/>
              <a:t>of diseases and their genetic predisposing factor from normal genes.</a:t>
            </a:r>
          </a:p>
          <a:p>
            <a:pPr lvl="1"/>
            <a:r>
              <a:rPr lang="en-US" sz="2400" dirty="0"/>
              <a:t>Susceptibility of fair (light) skin to damage e.g. skin cancer by the ultraviolet rays in sunlight. </a:t>
            </a:r>
          </a:p>
          <a:p>
            <a:pPr lvl="1"/>
            <a:r>
              <a:rPr lang="en-US" sz="2400" dirty="0"/>
              <a:t>Blood group B is associated with duodenal ulcer. </a:t>
            </a:r>
            <a:endParaRPr lang="en-US" sz="2400" dirty="0" smtClean="0"/>
          </a:p>
          <a:p>
            <a:pPr lvl="1"/>
            <a:r>
              <a:rPr lang="en-US" sz="2400" dirty="0"/>
              <a:t>The blood group Duffy negative confers resistance to infection by </a:t>
            </a:r>
            <a:r>
              <a:rPr lang="en-US" sz="2400" i="1" dirty="0"/>
              <a:t>Plasmodium </a:t>
            </a:r>
            <a:r>
              <a:rPr lang="en-US" sz="2400" i="1" dirty="0" smtClean="0"/>
              <a:t>vivax.</a:t>
            </a:r>
            <a:endParaRPr lang="en-US" sz="2400" i="1" dirty="0"/>
          </a:p>
          <a:p>
            <a:endParaRPr lang="en-US" sz="2800" dirty="0"/>
          </a:p>
          <a:p>
            <a:pPr>
              <a:lnSpc>
                <a:spcPct val="120000"/>
              </a:lnSpc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45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7439BA-DD94-447E-9026-1D3A46A1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Aetiology:</a:t>
            </a:r>
            <a:br>
              <a:rPr lang="en-US" b="1" dirty="0"/>
            </a:br>
            <a:r>
              <a:rPr lang="en-US" b="1" dirty="0"/>
              <a:t>Genetic </a:t>
            </a:r>
            <a:r>
              <a:rPr lang="en-US" b="1" dirty="0" smtClean="0"/>
              <a:t>factors </a:t>
            </a:r>
            <a:r>
              <a:rPr lang="en-US" b="1" dirty="0" smtClean="0">
                <a:solidFill>
                  <a:prstClr val="black"/>
                </a:solidFill>
              </a:rPr>
              <a:t>cont…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AF9214-62FA-4875-BAFD-A8714F4B1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Abnormal genes</a:t>
            </a:r>
          </a:p>
          <a:p>
            <a:r>
              <a:rPr lang="en-US" sz="2800" dirty="0"/>
              <a:t>Mutations give rise to abnormalities of chromosomes and components genes.</a:t>
            </a:r>
          </a:p>
          <a:p>
            <a:r>
              <a:rPr lang="en-US" sz="2800" dirty="0" smtClean="0"/>
              <a:t>Mutations </a:t>
            </a:r>
            <a:r>
              <a:rPr lang="en-US" sz="2800" dirty="0"/>
              <a:t>occur spontaneously without known cause.</a:t>
            </a:r>
          </a:p>
          <a:p>
            <a:r>
              <a:rPr lang="en-US" sz="2800" dirty="0"/>
              <a:t>In some cases mutations are caused by </a:t>
            </a:r>
            <a:r>
              <a:rPr lang="en-US" sz="2800" dirty="0" smtClean="0"/>
              <a:t>radiations, chemicals </a:t>
            </a:r>
            <a:r>
              <a:rPr lang="en-US" sz="2800" dirty="0"/>
              <a:t>or infective </a:t>
            </a:r>
            <a:r>
              <a:rPr lang="en-US" sz="2800" dirty="0" smtClean="0"/>
              <a:t>agents.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F79686C-9122-4761-A790-193786F25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61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4DFFC2-B663-4350-8B14-CCF4DCF0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Aetiology:</a:t>
            </a:r>
            <a:br>
              <a:rPr lang="en-US" b="1" dirty="0"/>
            </a:br>
            <a:r>
              <a:rPr lang="en-US" b="1" dirty="0"/>
              <a:t>Genetic factors </a:t>
            </a:r>
            <a:r>
              <a:rPr lang="en-US" b="1" dirty="0">
                <a:solidFill>
                  <a:prstClr val="black"/>
                </a:solidFill>
              </a:rPr>
              <a:t>cont…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BBB19A-DCFB-4DAB-A394-612199363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 are hereditary diseases where genetic abnormality directly determines a disease</a:t>
            </a:r>
            <a:r>
              <a:rPr lang="en-US" sz="2800" dirty="0" smtClean="0"/>
              <a:t>. e.g. </a:t>
            </a:r>
            <a:r>
              <a:rPr lang="en-US" sz="2800" dirty="0" smtClean="0"/>
              <a:t>Albinism.</a:t>
            </a:r>
            <a:endParaRPr lang="en-US" sz="2800" dirty="0"/>
          </a:p>
          <a:p>
            <a:r>
              <a:rPr lang="en-US" sz="2800" dirty="0" smtClean="0"/>
              <a:t>But </a:t>
            </a:r>
            <a:r>
              <a:rPr lang="en-US" sz="2800" dirty="0"/>
              <a:t>most of genetic diseases are multifactorial (genetic and environmental factors</a:t>
            </a:r>
            <a:r>
              <a:rPr lang="en-US" sz="2800" dirty="0" smtClean="0"/>
              <a:t>). e.g. </a:t>
            </a:r>
            <a:r>
              <a:rPr lang="en-US" sz="2800" dirty="0" smtClean="0"/>
              <a:t>Diabetes.</a:t>
            </a:r>
            <a:endParaRPr lang="en-US" sz="2800" dirty="0"/>
          </a:p>
          <a:p>
            <a:r>
              <a:rPr lang="en-US" sz="2800" dirty="0"/>
              <a:t>There is acquired specific genetic abnormality in stem cells, which potentiate the development of malignant tumours. 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1EAA806-16BA-4BF7-BA4F-AB5E2CA3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28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Aetiology: </a:t>
            </a:r>
            <a:br>
              <a:rPr lang="en-US" b="1" dirty="0"/>
            </a:br>
            <a:r>
              <a:rPr lang="en-US" b="1" dirty="0"/>
              <a:t>Environmental </a:t>
            </a:r>
            <a:r>
              <a:rPr lang="en-US" b="1" dirty="0" smtClean="0"/>
              <a:t>factors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These include:</a:t>
            </a:r>
          </a:p>
          <a:p>
            <a:pPr marL="385763" indent="-385763">
              <a:buAutoNum type="arabicPeriod"/>
            </a:pPr>
            <a:r>
              <a:rPr lang="en-US" sz="2800" dirty="0"/>
              <a:t>Physical agents.</a:t>
            </a:r>
          </a:p>
          <a:p>
            <a:pPr marL="385763" indent="-385763">
              <a:buFont typeface="Arial" panose="020B0604020202020204" pitchFamily="34" charset="0"/>
              <a:buAutoNum type="arabicPeriod"/>
            </a:pPr>
            <a:r>
              <a:rPr lang="en-US" sz="2800" dirty="0"/>
              <a:t>Chemical agents.</a:t>
            </a:r>
          </a:p>
          <a:p>
            <a:pPr marL="385763" indent="-385763">
              <a:buFont typeface="Arial" panose="020B0604020202020204" pitchFamily="34" charset="0"/>
              <a:buAutoNum type="arabicPeriod"/>
            </a:pPr>
            <a:r>
              <a:rPr lang="en-US" sz="2800" dirty="0"/>
              <a:t>Infections/infestations (Biological agents).</a:t>
            </a:r>
          </a:p>
          <a:p>
            <a:pPr marL="385763" indent="-385763">
              <a:buFont typeface="Arial" panose="020B0604020202020204" pitchFamily="34" charset="0"/>
              <a:buAutoNum type="arabicPeriod"/>
            </a:pPr>
            <a:r>
              <a:rPr lang="en-US" sz="2800" dirty="0"/>
              <a:t>Nutritional imbalances.</a:t>
            </a:r>
          </a:p>
          <a:p>
            <a:pPr marL="385763" indent="-385763">
              <a:buFont typeface="Arial" panose="020B0604020202020204" pitchFamily="34" charset="0"/>
              <a:buAutoNum type="arabicPeriod"/>
            </a:pPr>
            <a:r>
              <a:rPr lang="en-US" sz="2800" dirty="0"/>
              <a:t>Abnormal immunological reactions.</a:t>
            </a:r>
          </a:p>
          <a:p>
            <a:pPr marL="385763" indent="-385763">
              <a:buFont typeface="Arial" panose="020B0604020202020204" pitchFamily="34" charset="0"/>
              <a:buAutoNum type="arabicPeriod"/>
            </a:pPr>
            <a:r>
              <a:rPr lang="en-US" sz="2800" dirty="0"/>
              <a:t>Psychological factors.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8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prstClr val="black"/>
                </a:solidFill>
              </a:rPr>
              <a:t>Learning </a:t>
            </a:r>
            <a:r>
              <a:rPr lang="en-US" b="1" dirty="0" smtClean="0">
                <a:solidFill>
                  <a:prstClr val="black"/>
                </a:solidFill>
              </a:rPr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At the end of this session, students are expected to be able to:</a:t>
            </a:r>
          </a:p>
          <a:p>
            <a:r>
              <a:rPr lang="en-US" sz="2800" dirty="0"/>
              <a:t>Define pathology.</a:t>
            </a:r>
          </a:p>
          <a:p>
            <a:r>
              <a:rPr lang="en-US" sz="2800" dirty="0"/>
              <a:t>Explain evolution of pathology.</a:t>
            </a:r>
          </a:p>
          <a:p>
            <a:r>
              <a:rPr lang="en-US" sz="2800" dirty="0"/>
              <a:t>Identify subdivisions of pathology.</a:t>
            </a:r>
          </a:p>
          <a:p>
            <a:r>
              <a:rPr lang="en-US" sz="2800" dirty="0"/>
              <a:t>Explain disease development.</a:t>
            </a:r>
          </a:p>
          <a:p>
            <a:r>
              <a:rPr lang="en-US" sz="2800" dirty="0"/>
              <a:t>Classify categories of diseases.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40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Aetiology: </a:t>
            </a:r>
            <a:br>
              <a:rPr lang="en-US" b="1" dirty="0">
                <a:solidFill>
                  <a:prstClr val="black"/>
                </a:solidFill>
              </a:rPr>
            </a:br>
            <a:r>
              <a:rPr lang="en-US" b="1" dirty="0">
                <a:solidFill>
                  <a:prstClr val="black"/>
                </a:solidFill>
              </a:rPr>
              <a:t>Environmental factors </a:t>
            </a:r>
            <a:r>
              <a:rPr lang="en-US" b="1" dirty="0" smtClean="0">
                <a:solidFill>
                  <a:prstClr val="black"/>
                </a:solidFill>
              </a:rPr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1. Physical agents</a:t>
            </a:r>
          </a:p>
          <a:p>
            <a:r>
              <a:rPr lang="en-US" sz="2800" dirty="0"/>
              <a:t>Physical agents include:</a:t>
            </a:r>
          </a:p>
          <a:p>
            <a:pPr marL="428625" indent="-428625">
              <a:buFont typeface="+mj-lt"/>
              <a:buAutoNum type="romanLcPeriod"/>
            </a:pPr>
            <a:r>
              <a:rPr lang="en-US" sz="2800" dirty="0"/>
              <a:t>Trauma.</a:t>
            </a:r>
          </a:p>
          <a:p>
            <a:pPr marL="428625" indent="-428625">
              <a:buFont typeface="+mj-lt"/>
              <a:buAutoNum type="romanLcPeriod"/>
            </a:pPr>
            <a:r>
              <a:rPr lang="en-US" sz="2800" dirty="0"/>
              <a:t>Radiations.</a:t>
            </a:r>
          </a:p>
          <a:p>
            <a:pPr marL="428625" indent="-428625">
              <a:buFont typeface="+mj-lt"/>
              <a:buAutoNum type="romanLcPeriod"/>
            </a:pPr>
            <a:r>
              <a:rPr lang="en-US" sz="2800" dirty="0"/>
              <a:t>Extreme heat and cold.</a:t>
            </a:r>
          </a:p>
          <a:p>
            <a:pPr marL="428625" indent="-428625">
              <a:buFont typeface="+mj-lt"/>
              <a:buAutoNum type="romanLcPeriod"/>
            </a:pPr>
            <a:r>
              <a:rPr lang="en-US" sz="2800" dirty="0"/>
              <a:t>Electrical power.</a:t>
            </a:r>
          </a:p>
          <a:p>
            <a:pPr marL="428625" indent="-428625">
              <a:buFont typeface="+mj-lt"/>
              <a:buAutoNum type="romanLcPeriod"/>
            </a:pPr>
            <a:r>
              <a:rPr lang="en-US" sz="2800" dirty="0"/>
              <a:t>Changes in atmospheric pressure.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32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prstClr val="black"/>
                </a:solidFill>
              </a:rPr>
              <a:t>Aetiology: </a:t>
            </a:r>
            <a:br>
              <a:rPr lang="en-US" sz="4000" b="1" dirty="0">
                <a:solidFill>
                  <a:prstClr val="black"/>
                </a:solidFill>
              </a:rPr>
            </a:br>
            <a:r>
              <a:rPr lang="en-US" sz="4000" b="1" dirty="0">
                <a:solidFill>
                  <a:prstClr val="black"/>
                </a:solidFill>
              </a:rPr>
              <a:t>Environmental factors </a:t>
            </a:r>
            <a:r>
              <a:rPr lang="en-US" sz="4000" b="1" dirty="0" smtClean="0">
                <a:solidFill>
                  <a:prstClr val="black"/>
                </a:solidFill>
              </a:rPr>
              <a:t>cont…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ii. Chemical agents</a:t>
            </a:r>
          </a:p>
          <a:p>
            <a:r>
              <a:rPr lang="en-US" sz="2800" dirty="0"/>
              <a:t>These are increasing with the advances in industrial processing, some act in general manner i.e. the toxic effect is to all cells. </a:t>
            </a:r>
          </a:p>
          <a:p>
            <a:r>
              <a:rPr lang="en-US" sz="2800" dirty="0"/>
              <a:t>Some act locally example acids and caustics on the skin and mucous membrane. </a:t>
            </a:r>
          </a:p>
          <a:p>
            <a:r>
              <a:rPr lang="en-US" sz="2800" dirty="0"/>
              <a:t>Some affect certain organs such as lungs, kidneys, liver and pancreas. 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66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prstClr val="black"/>
                </a:solidFill>
              </a:rPr>
              <a:t>Aetiology: </a:t>
            </a:r>
            <a:br>
              <a:rPr lang="en-US" sz="4000" b="1" dirty="0">
                <a:solidFill>
                  <a:prstClr val="black"/>
                </a:solidFill>
              </a:rPr>
            </a:br>
            <a:r>
              <a:rPr lang="en-US" sz="4000" b="1" dirty="0">
                <a:solidFill>
                  <a:prstClr val="black"/>
                </a:solidFill>
              </a:rPr>
              <a:t>Environmental factors cont…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iii. Infections/infestations (Biological agents).</a:t>
            </a:r>
          </a:p>
          <a:p>
            <a:pPr lvl="1"/>
            <a:r>
              <a:rPr lang="en-US" sz="2400" dirty="0"/>
              <a:t>Bacteria.</a:t>
            </a:r>
          </a:p>
          <a:p>
            <a:pPr lvl="1"/>
            <a:r>
              <a:rPr lang="en-US" sz="2400" dirty="0"/>
              <a:t>Viruses.</a:t>
            </a:r>
          </a:p>
          <a:p>
            <a:pPr lvl="1"/>
            <a:r>
              <a:rPr lang="en-US" sz="2400" dirty="0"/>
              <a:t>Fungi.</a:t>
            </a:r>
          </a:p>
          <a:p>
            <a:pPr lvl="1"/>
            <a:r>
              <a:rPr lang="en-US" sz="2400" dirty="0"/>
              <a:t>Parasites. </a:t>
            </a:r>
          </a:p>
          <a:p>
            <a:r>
              <a:rPr lang="en-US" sz="2800" dirty="0"/>
              <a:t>They cause diseases by direct destruction to the tissue or due to toxins produced by these agents.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88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prstClr val="black"/>
                </a:solidFill>
              </a:rPr>
              <a:t>Aetiology: </a:t>
            </a:r>
            <a:br>
              <a:rPr lang="en-US" sz="4000" b="1" dirty="0">
                <a:solidFill>
                  <a:prstClr val="black"/>
                </a:solidFill>
              </a:rPr>
            </a:br>
            <a:r>
              <a:rPr lang="en-US" sz="4000" b="1" dirty="0">
                <a:solidFill>
                  <a:prstClr val="black"/>
                </a:solidFill>
              </a:rPr>
              <a:t>Environmental factors cont…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iv. Nutritional imbalance (Nutritional deficiency or excess).</a:t>
            </a:r>
          </a:p>
          <a:p>
            <a:r>
              <a:rPr lang="en-US" sz="2800" dirty="0"/>
              <a:t>Nutritional deficiency result from poor supply, interference with absorption, inefficient transport within the body or defective utilisation of nutrients.  </a:t>
            </a:r>
          </a:p>
          <a:p>
            <a:r>
              <a:rPr lang="en-US" sz="2800" dirty="0"/>
              <a:t>Dietary excess can the cause of many systemic diseases such as cardiac diseases.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60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prstClr val="black"/>
                </a:solidFill>
              </a:rPr>
              <a:t>Aetiology: </a:t>
            </a:r>
            <a:br>
              <a:rPr lang="en-US" sz="4000" b="1" dirty="0">
                <a:solidFill>
                  <a:prstClr val="black"/>
                </a:solidFill>
              </a:rPr>
            </a:br>
            <a:r>
              <a:rPr lang="en-US" sz="4000" b="1" dirty="0">
                <a:solidFill>
                  <a:prstClr val="black"/>
                </a:solidFill>
              </a:rPr>
              <a:t>Environmental factors cont…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v. Abnormal immunological reactions (Immunological factors)</a:t>
            </a:r>
          </a:p>
          <a:p>
            <a:r>
              <a:rPr lang="en-US" sz="2800" dirty="0"/>
              <a:t>The immune process is normally protective but in certain circumstances the reaction may become deranged. </a:t>
            </a:r>
          </a:p>
          <a:p>
            <a:r>
              <a:rPr lang="en-US" sz="2800" b="1" dirty="0"/>
              <a:t>Hypersensitivity</a:t>
            </a:r>
            <a:r>
              <a:rPr lang="en-US" sz="2800" dirty="0"/>
              <a:t> to various substances can lead to alarming shock-like conditions- anaphylaxis.  </a:t>
            </a:r>
          </a:p>
          <a:p>
            <a:r>
              <a:rPr lang="en-US" sz="2800" dirty="0"/>
              <a:t>Immune process may act against the body </a:t>
            </a:r>
            <a:r>
              <a:rPr lang="en-US" sz="2800" dirty="0" smtClean="0"/>
              <a:t>cells– </a:t>
            </a:r>
            <a:r>
              <a:rPr lang="en-US" sz="2800" b="1" dirty="0" smtClean="0"/>
              <a:t>autoimmunity</a:t>
            </a:r>
            <a:r>
              <a:rPr lang="en-US" sz="280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78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prstClr val="black"/>
                </a:solidFill>
              </a:rPr>
              <a:t>Aetiology: </a:t>
            </a:r>
            <a:br>
              <a:rPr lang="en-US" sz="4000" b="1" dirty="0">
                <a:solidFill>
                  <a:prstClr val="black"/>
                </a:solidFill>
              </a:rPr>
            </a:br>
            <a:r>
              <a:rPr lang="en-US" sz="4000" b="1" dirty="0">
                <a:solidFill>
                  <a:prstClr val="black"/>
                </a:solidFill>
              </a:rPr>
              <a:t>Environmental factors cont…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vi. Psychological factors </a:t>
            </a:r>
          </a:p>
          <a:p>
            <a:r>
              <a:rPr lang="en-US" sz="2800" dirty="0"/>
              <a:t>They cause and influence disease process in several ways: </a:t>
            </a:r>
          </a:p>
          <a:p>
            <a:pPr lvl="1"/>
            <a:r>
              <a:rPr lang="en-US" sz="2400" dirty="0"/>
              <a:t>Psychological stress may lead to mental illness. </a:t>
            </a:r>
          </a:p>
          <a:p>
            <a:pPr lvl="1"/>
            <a:r>
              <a:rPr lang="en-US" sz="2400" dirty="0"/>
              <a:t>Their influence on the individual’s symptoms and reaction to established somatic disease is apparent. </a:t>
            </a:r>
          </a:p>
          <a:p>
            <a:pPr lvl="1"/>
            <a:r>
              <a:rPr lang="en-US" sz="2400" dirty="0" smtClean="0"/>
              <a:t>They </a:t>
            </a:r>
            <a:r>
              <a:rPr lang="en-US" sz="2400" dirty="0"/>
              <a:t>are important components in disease caused by addiction, e.g. alcohol and tobacco. </a:t>
            </a:r>
          </a:p>
          <a:p>
            <a:pPr lvl="1"/>
            <a:r>
              <a:rPr lang="en-US" sz="2400" dirty="0"/>
              <a:t> Psychogenic factors are causally related to diseases such as hypertension, peptic ulcers.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90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prstClr val="black"/>
                </a:solidFill>
              </a:rPr>
              <a:t>Pathogenesis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Mechanism on how </a:t>
            </a:r>
            <a:r>
              <a:rPr lang="en-US" sz="2800" dirty="0"/>
              <a:t>etiologic factors trigger cellular and molecular changes that give rise to the specific functional and structural abnormalities that characterize the disease. </a:t>
            </a:r>
          </a:p>
          <a:p>
            <a:r>
              <a:rPr lang="en-US" sz="2800" dirty="0"/>
              <a:t>Pathogenesis describes how a disease develops.</a:t>
            </a:r>
          </a:p>
          <a:p>
            <a:r>
              <a:rPr lang="en-US" sz="2800" dirty="0"/>
              <a:t>The study of pathogenesis remains </a:t>
            </a:r>
            <a:r>
              <a:rPr lang="en-US" sz="2800" dirty="0" smtClean="0"/>
              <a:t>the </a:t>
            </a:r>
            <a:r>
              <a:rPr lang="en-US" sz="2800" dirty="0"/>
              <a:t>main domain of pathology.</a:t>
            </a:r>
          </a:p>
          <a:p>
            <a:r>
              <a:rPr lang="en-US" sz="2800" dirty="0"/>
              <a:t>Pathogenesis leads to morphologic changes. 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99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prstClr val="black"/>
                </a:solidFill>
              </a:rPr>
              <a:t>Morphologic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Structural alterations in cells or tissue that are either characteristic of the disease or diagnostic of the aetiologic process.</a:t>
            </a:r>
          </a:p>
          <a:p>
            <a:r>
              <a:rPr lang="en-US" sz="2800" dirty="0"/>
              <a:t>They occur following the pathogenetic mechanisms. </a:t>
            </a:r>
          </a:p>
          <a:p>
            <a:r>
              <a:rPr lang="en-US" sz="2800" dirty="0"/>
              <a:t>The structural changes in the organ can be seen by naked eye or under the microscope. 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48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prstClr val="black"/>
                </a:solidFill>
              </a:rPr>
              <a:t>Morphologic </a:t>
            </a:r>
            <a:r>
              <a:rPr lang="en-US" b="1" dirty="0" smtClean="0">
                <a:solidFill>
                  <a:prstClr val="black"/>
                </a:solidFill>
              </a:rPr>
              <a:t>changes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Structural changes seen by naked eye are called gross morphologic changes (macroscopic changes</a:t>
            </a:r>
            <a:r>
              <a:rPr lang="en-US" sz="2800" dirty="0" smtClean="0"/>
              <a:t>).</a:t>
            </a:r>
          </a:p>
          <a:p>
            <a:pPr lvl="1"/>
            <a:r>
              <a:rPr lang="en-US" sz="2400" dirty="0" smtClean="0"/>
              <a:t>Look </a:t>
            </a:r>
            <a:r>
              <a:rPr lang="en-US" sz="2400" dirty="0"/>
              <a:t>for size, shape, consistency, colour of the affected tissue/organ.</a:t>
            </a:r>
          </a:p>
          <a:p>
            <a:r>
              <a:rPr lang="en-US" sz="2800" dirty="0"/>
              <a:t>Structural changes seen under the microscope are called microscopic changes (histological changes). </a:t>
            </a:r>
          </a:p>
          <a:p>
            <a:r>
              <a:rPr lang="en-US" sz="2800" dirty="0"/>
              <a:t>Morphologic changes will lead to functional alteration and to the clinical signs &amp; symptoms of the disease. 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82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prstClr val="black"/>
                </a:solidFill>
              </a:rPr>
              <a:t>Functional derangements and Clinical significance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functional consequences of the morphologic changes. </a:t>
            </a:r>
          </a:p>
          <a:p>
            <a:r>
              <a:rPr lang="en-US" sz="2800" dirty="0"/>
              <a:t>Morphologic changes will determine:</a:t>
            </a:r>
          </a:p>
          <a:p>
            <a:pPr marL="771525" lvl="1" indent="-428625">
              <a:buFont typeface="+mj-lt"/>
              <a:buAutoNum type="romanLcPeriod"/>
            </a:pPr>
            <a:r>
              <a:rPr lang="en-US" dirty="0"/>
              <a:t>Clinical features (symptoms and signs).</a:t>
            </a:r>
          </a:p>
          <a:p>
            <a:pPr marL="771525" lvl="1" indent="-428625">
              <a:buFont typeface="+mj-lt"/>
              <a:buAutoNum type="romanLcPeriod"/>
            </a:pPr>
            <a:r>
              <a:rPr lang="en-US" dirty="0"/>
              <a:t>Course of the disease. </a:t>
            </a:r>
          </a:p>
          <a:p>
            <a:pPr marL="771525" lvl="1" indent="-428625">
              <a:buFont typeface="+mj-lt"/>
              <a:buAutoNum type="romanLcPeriod"/>
            </a:pPr>
            <a:r>
              <a:rPr lang="en-US" dirty="0"/>
              <a:t>Prognosis of the disease. </a:t>
            </a:r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6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Activity: Brainstorming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cs typeface="Arial" pitchFamily="34" charset="0"/>
              </a:rPr>
              <a:t>What </a:t>
            </a:r>
            <a:r>
              <a:rPr lang="en-US" sz="2800" dirty="0">
                <a:cs typeface="Arial" pitchFamily="34" charset="0"/>
              </a:rPr>
              <a:t>is Pathology?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064" y="2362200"/>
            <a:ext cx="1766888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026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prstClr val="black"/>
                </a:solidFill>
              </a:rPr>
              <a:t>Classification of diseases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Basing on body response disease can be classified as: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Congenital diseases.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Inflammatory diseases.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Degenerative diseases.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Neoplastic diseases.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2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prstClr val="black"/>
                </a:solidFill>
              </a:rPr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Pathology is the scientific </a:t>
            </a:r>
            <a:r>
              <a:rPr lang="en-US" sz="2800" dirty="0" smtClean="0"/>
              <a:t>study </a:t>
            </a:r>
            <a:r>
              <a:rPr lang="en-US" sz="2800" dirty="0"/>
              <a:t>of </a:t>
            </a:r>
            <a:r>
              <a:rPr lang="en-US" sz="2800" dirty="0" smtClean="0"/>
              <a:t>disease. </a:t>
            </a:r>
            <a:endParaRPr lang="en-US" sz="2800" dirty="0"/>
          </a:p>
          <a:p>
            <a:r>
              <a:rPr lang="en-US" sz="2800" dirty="0"/>
              <a:t>It is broadly subdivided into General Pathology and Systemic Pathology.</a:t>
            </a:r>
          </a:p>
          <a:p>
            <a:r>
              <a:rPr lang="en-US" sz="2800" dirty="0"/>
              <a:t>Pathology has </a:t>
            </a:r>
            <a:r>
              <a:rPr lang="en-US" sz="2800" dirty="0" smtClean="0"/>
              <a:t>been evolved </a:t>
            </a:r>
            <a:r>
              <a:rPr lang="en-US" sz="2800" dirty="0"/>
              <a:t>over the centuries from supernatural beliefs to the present state of knowledge of modern pathology.</a:t>
            </a:r>
          </a:p>
          <a:p>
            <a:r>
              <a:rPr lang="en-US" sz="2800" dirty="0" smtClean="0"/>
              <a:t>Pathology </a:t>
            </a:r>
            <a:r>
              <a:rPr lang="en-US" sz="2800" dirty="0"/>
              <a:t>provides the scientific foundation for the practice of medicine.</a:t>
            </a:r>
          </a:p>
          <a:p>
            <a:r>
              <a:rPr lang="en-US" sz="2800" dirty="0" smtClean="0"/>
              <a:t>Pathology </a:t>
            </a:r>
            <a:r>
              <a:rPr lang="en-US" sz="2800" dirty="0"/>
              <a:t>gives explanations of a disease by studying the </a:t>
            </a:r>
            <a:r>
              <a:rPr lang="en-US" sz="2800" dirty="0" smtClean="0"/>
              <a:t>four core aspects </a:t>
            </a:r>
            <a:r>
              <a:rPr lang="en-US" sz="2800" dirty="0"/>
              <a:t>of the disease. 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091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2800" dirty="0"/>
              <a:t>Define Pathology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800" dirty="0"/>
              <a:t>What are the era involved in evolution of Pathology?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800" dirty="0"/>
              <a:t>Outline </a:t>
            </a:r>
            <a:r>
              <a:rPr lang="en-US" sz="2800" dirty="0" smtClean="0"/>
              <a:t>three (3) subdivisions </a:t>
            </a:r>
            <a:r>
              <a:rPr lang="en-US" sz="2800" dirty="0"/>
              <a:t>of histopathology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800" dirty="0"/>
              <a:t>Explain factors contribute to disease development?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800" dirty="0"/>
              <a:t>How can diseases be classified basing on body responses?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454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cs typeface="Arial" pitchFamily="34" charset="0"/>
              </a:rPr>
              <a:t>Bezabeh M.; Tesfaye A.; Ergicho B. et al (2004): General pathology lecture notes for Health Sciences students. Ethiopia Public Health Training Initiative. Pg. 1-2. </a:t>
            </a:r>
          </a:p>
          <a:p>
            <a:r>
              <a:rPr lang="en-US" sz="2800" dirty="0">
                <a:cs typeface="Arial" pitchFamily="34" charset="0"/>
              </a:rPr>
              <a:t>Kumar V. ; Abbas A. K. ; Aster J. C.;(2013): Robbins and Contran Pathologic Basis of Disease (9</a:t>
            </a:r>
            <a:r>
              <a:rPr lang="en-US" sz="2800" baseline="30000" dirty="0">
                <a:cs typeface="Arial" pitchFamily="34" charset="0"/>
              </a:rPr>
              <a:t>th</a:t>
            </a:r>
            <a:r>
              <a:rPr lang="en-US" sz="2800" dirty="0">
                <a:cs typeface="Arial" pitchFamily="34" charset="0"/>
              </a:rPr>
              <a:t> Ed.) Elsevier Saunders, </a:t>
            </a:r>
            <a:r>
              <a:rPr lang="en-US" sz="2800" dirty="0" smtClean="0">
                <a:cs typeface="Arial" pitchFamily="34" charset="0"/>
              </a:rPr>
              <a:t>USA. </a:t>
            </a:r>
            <a:r>
              <a:rPr lang="en-US" sz="2800" dirty="0">
                <a:cs typeface="Arial" pitchFamily="34" charset="0"/>
              </a:rPr>
              <a:t>Pg. 1.</a:t>
            </a:r>
          </a:p>
          <a:p>
            <a:r>
              <a:rPr lang="en-US" sz="2800" dirty="0">
                <a:cs typeface="Arial" pitchFamily="34" charset="0"/>
              </a:rPr>
              <a:t>Mohan H.;(2010): Text book of Pathology (6</a:t>
            </a:r>
            <a:r>
              <a:rPr lang="en-US" sz="2800" baseline="30000" dirty="0">
                <a:cs typeface="Arial" pitchFamily="34" charset="0"/>
              </a:rPr>
              <a:t>th</a:t>
            </a:r>
            <a:r>
              <a:rPr lang="en-US" sz="2800" dirty="0">
                <a:cs typeface="Arial" pitchFamily="34" charset="0"/>
              </a:rPr>
              <a:t> Ed.) Jaypee Brothers Medical Publishers, </a:t>
            </a:r>
            <a:r>
              <a:rPr lang="en-US" sz="2800" dirty="0" smtClean="0">
                <a:cs typeface="Arial" pitchFamily="34" charset="0"/>
              </a:rPr>
              <a:t>India. </a:t>
            </a:r>
            <a:r>
              <a:rPr lang="en-US" sz="2800" dirty="0">
                <a:cs typeface="Arial" pitchFamily="34" charset="0"/>
              </a:rPr>
              <a:t>Pg. 1-7</a:t>
            </a:r>
            <a:r>
              <a:rPr lang="en-US" sz="2800" dirty="0" smtClean="0">
                <a:cs typeface="Arial" pitchFamily="34" charset="0"/>
              </a:rPr>
              <a:t>.</a:t>
            </a:r>
          </a:p>
          <a:p>
            <a:r>
              <a:rPr lang="en-US" sz="2800" dirty="0">
                <a:cs typeface="Arial" pitchFamily="34" charset="0"/>
              </a:rPr>
              <a:t>Sanchez A.; Barone J.;(2013): USMLE Step 1 Pathology lecture notes. Kaplan Inc, USA</a:t>
            </a:r>
            <a:r>
              <a:rPr lang="en-US" sz="2800" dirty="0" smtClean="0">
                <a:cs typeface="Arial" pitchFamily="34" charset="0"/>
              </a:rPr>
              <a:t>. Pg. 1.</a:t>
            </a:r>
            <a:endParaRPr lang="en-US" sz="2800" dirty="0">
              <a:cs typeface="Arial" pitchFamily="34" charset="0"/>
            </a:endParaRPr>
          </a:p>
          <a:p>
            <a:endParaRPr lang="en-US" sz="2800" dirty="0">
              <a:cs typeface="Arial" pitchFamily="34" charset="0"/>
            </a:endParaRPr>
          </a:p>
          <a:p>
            <a:endParaRPr lang="en-US" sz="2800" dirty="0">
              <a:cs typeface="Arial" pitchFamily="34" charset="0"/>
            </a:endParaRPr>
          </a:p>
          <a:p>
            <a:endParaRPr lang="en-US" sz="2800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46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prstClr val="black"/>
                </a:solidFill>
              </a:rPr>
              <a:t>Definition of Pathology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>
                <a:solidFill>
                  <a:prstClr val="black"/>
                </a:solidFill>
              </a:rPr>
              <a:t>Originated from two Greek words: </a:t>
            </a:r>
            <a:r>
              <a:rPr lang="en-US" sz="2800" i="1" dirty="0">
                <a:solidFill>
                  <a:prstClr val="black"/>
                </a:solidFill>
              </a:rPr>
              <a:t>pathos </a:t>
            </a:r>
            <a:r>
              <a:rPr lang="en-US" sz="2800" dirty="0">
                <a:solidFill>
                  <a:prstClr val="black"/>
                </a:solidFill>
              </a:rPr>
              <a:t>(suffering) and </a:t>
            </a:r>
            <a:r>
              <a:rPr lang="en-US" sz="2800" i="1" dirty="0">
                <a:solidFill>
                  <a:prstClr val="black"/>
                </a:solidFill>
              </a:rPr>
              <a:t>logos</a:t>
            </a:r>
            <a:r>
              <a:rPr lang="en-US" sz="2800" dirty="0">
                <a:solidFill>
                  <a:prstClr val="black"/>
                </a:solidFill>
              </a:rPr>
              <a:t> (study of). </a:t>
            </a:r>
          </a:p>
          <a:p>
            <a:pPr lvl="0"/>
            <a:r>
              <a:rPr lang="en-US" sz="2800" dirty="0">
                <a:solidFill>
                  <a:prstClr val="black"/>
                </a:solidFill>
              </a:rPr>
              <a:t>Pathology is the scientific study of disease. </a:t>
            </a:r>
          </a:p>
          <a:p>
            <a:pPr lvl="0"/>
            <a:r>
              <a:rPr lang="en-US" sz="2800" dirty="0">
                <a:solidFill>
                  <a:prstClr val="black"/>
                </a:solidFill>
              </a:rPr>
              <a:t>Describes causes and effects of disease, and the functional and structural changes that occur. </a:t>
            </a:r>
          </a:p>
          <a:p>
            <a:pPr lvl="1"/>
            <a:r>
              <a:rPr lang="en-US" sz="2400" dirty="0">
                <a:solidFill>
                  <a:prstClr val="black"/>
                </a:solidFill>
              </a:rPr>
              <a:t>Explains how these changes correlate with clinical manifestations of the disease. </a:t>
            </a:r>
          </a:p>
          <a:p>
            <a:pPr lvl="0"/>
            <a:r>
              <a:rPr lang="en-US" sz="2800" dirty="0">
                <a:solidFill>
                  <a:prstClr val="black"/>
                </a:solidFill>
              </a:rPr>
              <a:t>Pathology gives the assist in the accurate diagnosis and treatment of diseases.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0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prstClr val="black"/>
                </a:solidFill>
              </a:rPr>
              <a:t>Evolution of Pathology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Evolution of Pathology described with the following concepts from different era: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800" dirty="0"/>
              <a:t>Religious and superstitious beliefs to rational approach (Antiquity to AD 1500).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800" dirty="0"/>
              <a:t>Era of gross pathology (AD 1500 to 1800).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800" dirty="0"/>
              <a:t>Era of technology development and cellular pathology (AD 1800 to 1950s).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800" dirty="0"/>
              <a:t>Era of modern pathology (1960s to dawn of 21</a:t>
            </a:r>
            <a:r>
              <a:rPr lang="en-US" sz="2800" baseline="30000" dirty="0"/>
              <a:t>st</a:t>
            </a:r>
            <a:r>
              <a:rPr lang="en-US" sz="2800" dirty="0"/>
              <a:t> century).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2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prstClr val="black"/>
                </a:solidFill>
              </a:rPr>
              <a:t>Evolution of </a:t>
            </a:r>
            <a:r>
              <a:rPr lang="en-US" b="1" dirty="0" smtClean="0">
                <a:solidFill>
                  <a:prstClr val="black"/>
                </a:solidFill>
              </a:rPr>
              <a:t>Pathology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Religious </a:t>
            </a:r>
            <a:r>
              <a:rPr lang="en-US" sz="2800" b="1" dirty="0"/>
              <a:t>and superstitious beliefs to rational approach (Antiquity to AD 1500).</a:t>
            </a:r>
          </a:p>
          <a:p>
            <a:r>
              <a:rPr lang="en-US" sz="2800" dirty="0"/>
              <a:t>Disease was the outcome of curse or evil eye of spirits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b="1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2800" b="1" dirty="0" smtClean="0"/>
              <a:t>Era </a:t>
            </a:r>
            <a:r>
              <a:rPr lang="en-US" sz="2800" b="1" dirty="0"/>
              <a:t>of gross pathology (AD 1500 to 1800).</a:t>
            </a:r>
          </a:p>
          <a:p>
            <a:r>
              <a:rPr lang="en-US" sz="2800" dirty="0"/>
              <a:t>Dissection of human body &amp; autopsy.</a:t>
            </a:r>
          </a:p>
          <a:p>
            <a:r>
              <a:rPr lang="en-US" sz="2800" dirty="0"/>
              <a:t>Discovery of first ever microscope.</a:t>
            </a:r>
            <a:endParaRPr lang="en-US" sz="2800" b="1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22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prstClr val="black"/>
                </a:solidFill>
              </a:rPr>
              <a:t>Evolution of </a:t>
            </a:r>
            <a:r>
              <a:rPr lang="en-US" b="1" dirty="0" smtClean="0">
                <a:solidFill>
                  <a:prstClr val="black"/>
                </a:solidFill>
              </a:rPr>
              <a:t>Pathology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b="1" dirty="0" smtClean="0"/>
              <a:t>Era </a:t>
            </a:r>
            <a:r>
              <a:rPr lang="en-US" sz="2800" b="1" dirty="0"/>
              <a:t>of technology development and cellular pathology (AD 1800 to 1950s). </a:t>
            </a:r>
          </a:p>
          <a:p>
            <a:r>
              <a:rPr lang="en-US" sz="2800" dirty="0"/>
              <a:t>Advanced microscopy technology.</a:t>
            </a:r>
          </a:p>
          <a:p>
            <a:r>
              <a:rPr lang="en-US" sz="2800" dirty="0"/>
              <a:t>Staining techniques were introduced.</a:t>
            </a:r>
          </a:p>
          <a:p>
            <a:pPr lvl="1"/>
            <a:r>
              <a:rPr lang="en-US" sz="2400" dirty="0"/>
              <a:t>Papanicolaou in 1930s developed the use of exfoliative cytology for early detection of cervical cancer.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9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prstClr val="black"/>
                </a:solidFill>
              </a:rPr>
              <a:t>Evolution of </a:t>
            </a:r>
            <a:r>
              <a:rPr lang="en-US" b="1" dirty="0" smtClean="0">
                <a:solidFill>
                  <a:prstClr val="black"/>
                </a:solidFill>
              </a:rPr>
              <a:t>Pathology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b="1" dirty="0" smtClean="0"/>
              <a:t>Era </a:t>
            </a:r>
            <a:r>
              <a:rPr lang="en-US" sz="2800" b="1" dirty="0"/>
              <a:t>of modern pathology (1960s to dawn of 21st century).</a:t>
            </a:r>
          </a:p>
          <a:p>
            <a:r>
              <a:rPr lang="en-US" sz="2800" dirty="0"/>
              <a:t>Major advances in molecular biology. </a:t>
            </a:r>
          </a:p>
          <a:p>
            <a:r>
              <a:rPr lang="en-US" sz="2800" dirty="0"/>
              <a:t>Some of discoveries on molecular </a:t>
            </a:r>
            <a:r>
              <a:rPr lang="en-US" sz="2800" dirty="0" smtClean="0"/>
              <a:t>biology are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Description of the structure of DNA of the cell.</a:t>
            </a:r>
          </a:p>
          <a:p>
            <a:pPr lvl="1"/>
            <a:r>
              <a:rPr lang="en-US" sz="2400" dirty="0"/>
              <a:t>Identification of chromosomes and their correct number.</a:t>
            </a:r>
          </a:p>
          <a:p>
            <a:pPr lvl="1"/>
            <a:r>
              <a:rPr lang="en-US" sz="2400" dirty="0"/>
              <a:t>Recombinant DNA technique developed.</a:t>
            </a:r>
          </a:p>
          <a:p>
            <a:pPr lvl="1"/>
            <a:r>
              <a:rPr lang="en-US" sz="2400" dirty="0"/>
              <a:t>Introduction of polymerase chain reaction (PCR).</a:t>
            </a:r>
          </a:p>
          <a:p>
            <a:pPr lvl="1"/>
            <a:r>
              <a:rPr lang="en-US" sz="2400" dirty="0"/>
              <a:t>Mammalian cloning.</a:t>
            </a:r>
          </a:p>
          <a:p>
            <a:pPr lvl="1"/>
            <a:r>
              <a:rPr lang="en-US" sz="2400" dirty="0"/>
              <a:t>Era of stem cell research.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21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Subdivision of Pathology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Traditionally, Pathology is divided into two </a:t>
            </a:r>
            <a:r>
              <a:rPr lang="en-US" sz="2800" dirty="0" smtClean="0"/>
              <a:t>subdivisions:</a:t>
            </a:r>
            <a:endParaRPr lang="en-US" alt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en-US" sz="2800" b="1" dirty="0" smtClean="0"/>
              <a:t>General pathology.</a:t>
            </a:r>
          </a:p>
          <a:p>
            <a:r>
              <a:rPr lang="en-US" sz="2800" dirty="0" smtClean="0"/>
              <a:t>It </a:t>
            </a:r>
            <a:r>
              <a:rPr lang="en-US" sz="2800" dirty="0"/>
              <a:t>focuses on </a:t>
            </a:r>
            <a:r>
              <a:rPr lang="en-US" altLang="en-US" sz="2800" dirty="0"/>
              <a:t>common </a:t>
            </a:r>
            <a:r>
              <a:rPr lang="en-US" sz="2800" dirty="0"/>
              <a:t>cellular and tissue alterations caused by pathologic stimuli in most tissues. </a:t>
            </a:r>
            <a:r>
              <a:rPr lang="en-US" altLang="en-US" sz="2800" dirty="0" smtClean="0"/>
              <a:t>e.g</a:t>
            </a:r>
            <a:r>
              <a:rPr lang="en-US" altLang="en-US" sz="2800" dirty="0"/>
              <a:t>. Inflammation, cancer, </a:t>
            </a:r>
            <a:r>
              <a:rPr lang="en-US" altLang="en-US" sz="2800" dirty="0" smtClean="0"/>
              <a:t>aging.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800" b="1" dirty="0" smtClean="0"/>
              <a:t>Systemic </a:t>
            </a:r>
            <a:r>
              <a:rPr lang="en-US" sz="2800" b="1" dirty="0"/>
              <a:t>pathology. </a:t>
            </a:r>
          </a:p>
          <a:p>
            <a:r>
              <a:rPr lang="en-US" sz="2800" dirty="0"/>
              <a:t>It examines the reactions and abnormalities of different specialized organs. </a:t>
            </a:r>
            <a:r>
              <a:rPr lang="en-US" altLang="en-US" sz="2800" dirty="0"/>
              <a:t>e.g. Goiter (thyroid), pneumonia (lung), cirrhosis (liver).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85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-Times New Roman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795</TotalTime>
  <Words>1693</Words>
  <Application>Microsoft Office PowerPoint</Application>
  <PresentationFormat>On-screen Show (4:3)</PresentationFormat>
  <Paragraphs>226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Session 1:  Basic concepts of Pathology</vt:lpstr>
      <vt:lpstr>Learning tasks</vt:lpstr>
      <vt:lpstr>Activity: Brainstorming </vt:lpstr>
      <vt:lpstr>Definition of Pathology</vt:lpstr>
      <vt:lpstr>Evolution of Pathology</vt:lpstr>
      <vt:lpstr>Evolution of Pathology cont…</vt:lpstr>
      <vt:lpstr>Evolution of Pathology cont…</vt:lpstr>
      <vt:lpstr>Evolution of Pathology cont…</vt:lpstr>
      <vt:lpstr>Subdivision of Pathology</vt:lpstr>
      <vt:lpstr>Subspecialties of Pathology</vt:lpstr>
      <vt:lpstr>Histopathology</vt:lpstr>
      <vt:lpstr>Subdivisions of Histopathology</vt:lpstr>
      <vt:lpstr>Disease development</vt:lpstr>
      <vt:lpstr>Aetiology</vt:lpstr>
      <vt:lpstr>Aetiology</vt:lpstr>
      <vt:lpstr>Aetiology: Genetic factors</vt:lpstr>
      <vt:lpstr>Aetiology: Genetic factors cont…</vt:lpstr>
      <vt:lpstr>Aetiology: Genetic factors cont…</vt:lpstr>
      <vt:lpstr>Aetiology:  Environmental factors </vt:lpstr>
      <vt:lpstr>Aetiology:  Environmental factors cont…</vt:lpstr>
      <vt:lpstr>Aetiology:  Environmental factors cont…</vt:lpstr>
      <vt:lpstr>Aetiology:  Environmental factors cont…</vt:lpstr>
      <vt:lpstr>Aetiology:  Environmental factors cont…</vt:lpstr>
      <vt:lpstr>Aetiology:  Environmental factors cont…</vt:lpstr>
      <vt:lpstr>Aetiology:  Environmental factors cont…</vt:lpstr>
      <vt:lpstr>Pathogenesis</vt:lpstr>
      <vt:lpstr>Morphologic changes</vt:lpstr>
      <vt:lpstr>Morphologic changes cont…</vt:lpstr>
      <vt:lpstr>Functional derangements and Clinical significance </vt:lpstr>
      <vt:lpstr>Classification of diseases</vt:lpstr>
      <vt:lpstr>Key points</vt:lpstr>
      <vt:lpstr>Review questions</vt:lpstr>
      <vt:lpstr>References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1: Basic concepts of Pathology</dc:title>
  <dc:creator>Dr. Felician</dc:creator>
  <cp:lastModifiedBy>Alex</cp:lastModifiedBy>
  <cp:revision>320</cp:revision>
  <dcterms:created xsi:type="dcterms:W3CDTF">2006-08-16T00:00:00Z</dcterms:created>
  <dcterms:modified xsi:type="dcterms:W3CDTF">2020-04-24T03:25:54Z</dcterms:modified>
</cp:coreProperties>
</file>