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26" r:id="rId2"/>
    <p:sldId id="440" r:id="rId3"/>
    <p:sldId id="441" r:id="rId4"/>
    <p:sldId id="442" r:id="rId5"/>
    <p:sldId id="444" r:id="rId6"/>
    <p:sldId id="439" r:id="rId7"/>
    <p:sldId id="427" r:id="rId8"/>
    <p:sldId id="436" r:id="rId9"/>
    <p:sldId id="366" r:id="rId10"/>
    <p:sldId id="430" r:id="rId11"/>
    <p:sldId id="433" r:id="rId12"/>
    <p:sldId id="434" r:id="rId13"/>
    <p:sldId id="435" r:id="rId14"/>
    <p:sldId id="431" r:id="rId15"/>
    <p:sldId id="432" r:id="rId16"/>
    <p:sldId id="438" r:id="rId17"/>
    <p:sldId id="437" r:id="rId18"/>
    <p:sldId id="4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5681"/>
            <a:ext cx="12349538" cy="6662319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Midterm topics:</a:t>
            </a:r>
          </a:p>
          <a:p>
            <a:endParaRPr lang="en-US" sz="105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Truth tables! Practice proving expressions involving A, B,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∧</a:t>
            </a:r>
            <a:r>
              <a:rPr lang="en-US" sz="2600" dirty="0"/>
              <a:t>,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∨</a:t>
            </a:r>
            <a:r>
              <a:rPr lang="en-US" sz="2600" dirty="0"/>
              <a:t>,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 ⇔, ⇒,¬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Practice proving these expressions </a:t>
            </a:r>
            <a:r>
              <a:rPr lang="en-US" sz="2600" b="1" i="1" dirty="0"/>
              <a:t>without</a:t>
            </a:r>
            <a:r>
              <a:rPr lang="en-US" sz="2600" dirty="0"/>
              <a:t> truth tables </a:t>
            </a:r>
            <a:r>
              <a:rPr lang="en-US" sz="2600" dirty="0">
                <a:solidFill>
                  <a:srgbClr val="3333FF"/>
                </a:solidFill>
              </a:rPr>
              <a:t>(remember all the laws and theorems)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Practice dealing with complicated </a:t>
            </a:r>
            <a:r>
              <a:rPr lang="en-US" sz="2600" b="1" i="1" dirty="0"/>
              <a:t>nested</a:t>
            </a:r>
            <a:r>
              <a:rPr lang="en-US" sz="2600" dirty="0"/>
              <a:t> quantifiers: </a:t>
            </a:r>
            <a:r>
              <a:rPr lang="en-US" sz="2600" b="0" i="0" dirty="0">
                <a:effectLst/>
              </a:rPr>
              <a:t>∃, ∀ and ∀, ∃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When can you switch them? When can you not? How do you negate them? Converge? Contrapositive?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Look at your Mobius quizzes! Practice working with </a:t>
            </a:r>
            <a:r>
              <a:rPr lang="en-US" sz="2200" b="1" i="1" dirty="0">
                <a:solidFill>
                  <a:srgbClr val="FF0000"/>
                </a:solidFill>
              </a:rPr>
              <a:t>complicated </a:t>
            </a:r>
            <a:r>
              <a:rPr lang="en-US" sz="2200" dirty="0">
                <a:solidFill>
                  <a:srgbClr val="FF0000"/>
                </a:solidFill>
              </a:rPr>
              <a:t>sentences containing </a:t>
            </a:r>
            <a:r>
              <a:rPr lang="en-US" sz="2200" b="0" i="0" dirty="0">
                <a:solidFill>
                  <a:srgbClr val="FF0000"/>
                </a:solidFill>
                <a:effectLst/>
              </a:rPr>
              <a:t>∀, ∃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Sets! You absolutely need to do both WA05 questions involving sets, before midterm!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Given A and B defined using set builder notation, prove that </a:t>
            </a:r>
            <a:r>
              <a:rPr lang="en-US" sz="2600" b="0" i="0" dirty="0">
                <a:effectLst/>
              </a:rPr>
              <a:t>A ⊆ </a:t>
            </a:r>
            <a:r>
              <a:rPr lang="en-US" sz="2600" dirty="0"/>
              <a:t>B, A</a:t>
            </a:r>
            <a:r>
              <a:rPr lang="en-US" sz="2600" b="0" i="0" dirty="0">
                <a:effectLst/>
              </a:rPr>
              <a:t>∩B, A−B=∅,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Look over assignments! Proofs like, if A then B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∨ </a:t>
            </a:r>
            <a:r>
              <a:rPr lang="en-US" sz="2600" dirty="0"/>
              <a:t>C. How do you prove something like that?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IFF proofs (prove both directions)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Binomial Theorem! Formula will be given, but make sure you’re comfortable with using it!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Strong induction involving sequences. Practice!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Proofs involving divisibility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Polynomials</a:t>
            </a:r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0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F8226-3816-4471-B995-5A353E1E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580"/>
            <a:ext cx="5575767" cy="691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62127-BB0D-4119-B093-AC9FFF2CA848}"/>
              </a:ext>
            </a:extLst>
          </p:cNvPr>
          <p:cNvSpPr txBox="1"/>
          <p:nvPr/>
        </p:nvSpPr>
        <p:spPr>
          <a:xfrm>
            <a:off x="46233" y="596579"/>
            <a:ext cx="12099533" cy="649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Euclid’s proof (Proposition 20 in Book 9 of </a:t>
            </a:r>
            <a:r>
              <a:rPr lang="en-US" b="1" i="1" u="sng" dirty="0"/>
              <a:t>The Elements</a:t>
            </a:r>
            <a:r>
              <a:rPr lang="en-US" b="1" u="sng" dirty="0"/>
              <a:t>):</a:t>
            </a:r>
          </a:p>
          <a:p>
            <a:endParaRPr lang="en-US" sz="400" dirty="0"/>
          </a:p>
          <a:p>
            <a:r>
              <a:rPr lang="en-US" sz="2400" dirty="0"/>
              <a:t>Assume there’s only a finite set of primes, ordered from smallest to largest: F = { 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2</a:t>
            </a:r>
            <a:r>
              <a:rPr lang="en-US" sz="2400" dirty="0"/>
              <a:t>, … ,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}</a:t>
            </a:r>
          </a:p>
          <a:p>
            <a:endParaRPr lang="en-US" sz="400" dirty="0"/>
          </a:p>
          <a:p>
            <a:r>
              <a:rPr lang="en-US" sz="2400" dirty="0"/>
              <a:t>Let P = p</a:t>
            </a:r>
            <a:r>
              <a:rPr lang="en-US" sz="2400" baseline="-25000" dirty="0"/>
              <a:t>1</a:t>
            </a:r>
            <a:r>
              <a:rPr lang="en-US" sz="2400" dirty="0"/>
              <a:t> p</a:t>
            </a:r>
            <a:r>
              <a:rPr lang="en-US" sz="2400" baseline="-25000" dirty="0"/>
              <a:t>2</a:t>
            </a:r>
            <a:r>
              <a:rPr lang="en-US" sz="2400" dirty="0"/>
              <a:t> …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 </a:t>
            </a:r>
            <a:r>
              <a:rPr lang="en-US" sz="2400" dirty="0"/>
              <a:t> (product of all primes).</a:t>
            </a:r>
          </a:p>
          <a:p>
            <a:endParaRPr lang="en-US" sz="800" baseline="-25000" dirty="0"/>
          </a:p>
          <a:p>
            <a:r>
              <a:rPr lang="en-US" sz="2400" dirty="0"/>
              <a:t>Let Q = P + 1.</a:t>
            </a:r>
          </a:p>
          <a:p>
            <a:endParaRPr lang="en-US" sz="600" dirty="0"/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3333FF"/>
                </a:solidFill>
              </a:rPr>
              <a:t>Case 1</a:t>
            </a:r>
            <a:r>
              <a:rPr lang="en-US" sz="2400" dirty="0"/>
              <a:t>: Q is prime.  Then F does not contain all primes, because Q &gt; 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 and Q is prime.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3333FF"/>
                </a:solidFill>
              </a:rPr>
              <a:t>Case 2</a:t>
            </a:r>
            <a:r>
              <a:rPr lang="en-US" sz="2400" dirty="0"/>
              <a:t>: Q is not prime, </a:t>
            </a:r>
          </a:p>
          <a:p>
            <a:r>
              <a:rPr lang="en-US" sz="2400" dirty="0"/>
              <a:t>            so it contains some factor prime </a:t>
            </a:r>
            <a:r>
              <a:rPr lang="en-US" sz="2400" b="1" i="1" dirty="0"/>
              <a:t>r</a:t>
            </a:r>
            <a:r>
              <a:rPr lang="en-US" sz="2400" dirty="0"/>
              <a:t> such that </a:t>
            </a:r>
            <a:r>
              <a:rPr lang="en-US" sz="2400" b="1" i="1" dirty="0"/>
              <a:t>r</a:t>
            </a:r>
            <a:r>
              <a:rPr lang="en-US" sz="2400" dirty="0"/>
              <a:t> | Q, where </a:t>
            </a:r>
            <a:r>
              <a:rPr lang="en-US" sz="2400" b="1" i="1" dirty="0"/>
              <a:t>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≠ Q and </a:t>
            </a:r>
            <a:r>
              <a:rPr lang="en-US" sz="2400" b="1" i="1" dirty="0"/>
              <a:t>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≠ 1 (i.e. 1 &lt; </a:t>
            </a:r>
            <a:r>
              <a:rPr lang="en-US" sz="2400" b="1" i="1" dirty="0"/>
              <a:t>r </a:t>
            </a:r>
            <a:r>
              <a:rPr lang="en-US" sz="2400" dirty="0"/>
              <a:t>&lt; Q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)</a:t>
            </a:r>
            <a:endParaRPr lang="en-US" sz="2400" dirty="0"/>
          </a:p>
          <a:p>
            <a:r>
              <a:rPr lang="en-US" sz="2400" dirty="0"/>
              <a:t>         	  Then  </a:t>
            </a:r>
            <a:r>
              <a:rPr lang="en-US" sz="2400" b="1" i="1" dirty="0"/>
              <a:t>r</a:t>
            </a:r>
            <a:r>
              <a:rPr lang="en-US" sz="2400" dirty="0"/>
              <a:t> | Q and Q = P + 1, so   </a:t>
            </a:r>
            <a:r>
              <a:rPr lang="en-US" sz="2400" b="1" i="1" dirty="0"/>
              <a:t>r</a:t>
            </a:r>
            <a:r>
              <a:rPr lang="en-US" sz="2400" dirty="0"/>
              <a:t> | P + 1</a:t>
            </a:r>
          </a:p>
          <a:p>
            <a:r>
              <a:rPr lang="en-US" sz="2400" dirty="0"/>
              <a:t>	  Also,  </a:t>
            </a:r>
            <a:r>
              <a:rPr lang="en-US" sz="2400" b="1" i="1" dirty="0"/>
              <a:t>r </a:t>
            </a:r>
            <a:r>
              <a:rPr lang="en-US" sz="2400" dirty="0"/>
              <a:t>&lt; Q, so </a:t>
            </a:r>
            <a:r>
              <a:rPr lang="en-US" sz="2400" b="1" i="1" dirty="0"/>
              <a:t>r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sz="2400" dirty="0"/>
              <a:t> Q – 1, so </a:t>
            </a:r>
            <a:r>
              <a:rPr lang="en-US" sz="2400" b="1" i="1" dirty="0"/>
              <a:t>r </a:t>
            </a:r>
            <a:r>
              <a:rPr lang="en-US" sz="20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sz="2400" dirty="0"/>
              <a:t> P.</a:t>
            </a:r>
          </a:p>
          <a:p>
            <a:r>
              <a:rPr lang="en-US" sz="2400" dirty="0"/>
              <a:t>	       </a:t>
            </a:r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b="1" i="1" dirty="0">
                <a:solidFill>
                  <a:srgbClr val="FF0000"/>
                </a:solidFill>
              </a:rPr>
              <a:t>r </a:t>
            </a:r>
            <a:r>
              <a:rPr lang="en-US" sz="2400" dirty="0">
                <a:solidFill>
                  <a:srgbClr val="FF0000"/>
                </a:solidFill>
              </a:rPr>
              <a:t>is in the set F</a:t>
            </a:r>
            <a:r>
              <a:rPr lang="en-US" sz="2400" dirty="0"/>
              <a:t>, then </a:t>
            </a:r>
            <a:r>
              <a:rPr lang="en-US" sz="2400" b="1" i="1" dirty="0"/>
              <a:t>r </a:t>
            </a:r>
            <a:r>
              <a:rPr lang="en-US" sz="2400" dirty="0"/>
              <a:t>| P.</a:t>
            </a:r>
          </a:p>
          <a:p>
            <a:r>
              <a:rPr lang="en-US" sz="2400" b="1" i="1" dirty="0"/>
              <a:t>	       r </a:t>
            </a:r>
            <a:r>
              <a:rPr lang="en-US" sz="2400" dirty="0"/>
              <a:t>| P,  and  </a:t>
            </a:r>
            <a:r>
              <a:rPr lang="en-US" sz="2400" b="1" i="1" dirty="0"/>
              <a:t>r </a:t>
            </a:r>
            <a:r>
              <a:rPr lang="en-US" sz="2400" dirty="0"/>
              <a:t>| P + 1, so </a:t>
            </a:r>
            <a:r>
              <a:rPr lang="en-US" sz="2400" b="1" i="1" dirty="0"/>
              <a:t>r </a:t>
            </a:r>
            <a:r>
              <a:rPr lang="en-US" sz="2400" dirty="0"/>
              <a:t>| Px + (P + 1)y   (D.I.C.)</a:t>
            </a:r>
          </a:p>
          <a:p>
            <a:r>
              <a:rPr lang="en-US" sz="2400" b="1" i="1" dirty="0"/>
              <a:t>	       r </a:t>
            </a:r>
            <a:r>
              <a:rPr lang="en-US" sz="2400" dirty="0"/>
              <a:t>| P,  and  </a:t>
            </a:r>
            <a:r>
              <a:rPr lang="en-US" sz="2400" b="1" i="1" dirty="0"/>
              <a:t>r </a:t>
            </a:r>
            <a:r>
              <a:rPr lang="en-US" sz="2400" dirty="0"/>
              <a:t>| P + 1, so </a:t>
            </a:r>
            <a:r>
              <a:rPr lang="en-US" sz="2400" b="1" i="1" dirty="0"/>
              <a:t>r </a:t>
            </a:r>
            <a:r>
              <a:rPr lang="en-US" sz="2400" dirty="0"/>
              <a:t>| P + 1  - P         (y = 1, x = -1)</a:t>
            </a:r>
          </a:p>
          <a:p>
            <a:r>
              <a:rPr lang="en-US" sz="2400" b="1" i="1" dirty="0"/>
              <a:t>	       r </a:t>
            </a:r>
            <a:r>
              <a:rPr lang="en-US" sz="2400" dirty="0"/>
              <a:t>| 1                                                               (the only number that divides 1 is 1, so </a:t>
            </a:r>
            <a:r>
              <a:rPr lang="en-US" sz="2400" b="1" i="1" dirty="0"/>
              <a:t>r</a:t>
            </a:r>
            <a:r>
              <a:rPr lang="en-US" sz="2400" dirty="0"/>
              <a:t> </a:t>
            </a:r>
            <a:r>
              <a:rPr lang="en-US" sz="2400" b="0" i="0" dirty="0">
                <a:solidFill>
                  <a:srgbClr val="373637"/>
                </a:solidFill>
                <a:effectLst/>
                <a:latin typeface="Source Sans Pro" panose="020B0604020202020204" pitchFamily="34" charset="0"/>
              </a:rPr>
              <a:t>∉</a:t>
            </a:r>
            <a:r>
              <a:rPr lang="en-US" sz="2400" dirty="0"/>
              <a:t> F)</a:t>
            </a:r>
          </a:p>
          <a:p>
            <a:endParaRPr lang="en-US" sz="1050" dirty="0"/>
          </a:p>
          <a:p>
            <a:r>
              <a:rPr lang="en-US" sz="2000" dirty="0"/>
              <a:t>So for any finite set F of primes, there’s at least one prime missing (either Q, as in </a:t>
            </a:r>
            <a:r>
              <a:rPr lang="en-US" sz="2000" dirty="0">
                <a:solidFill>
                  <a:srgbClr val="3333FF"/>
                </a:solidFill>
              </a:rPr>
              <a:t>Case 1</a:t>
            </a:r>
            <a:r>
              <a:rPr lang="en-US" sz="2000" dirty="0"/>
              <a:t>, or </a:t>
            </a:r>
            <a:r>
              <a:rPr lang="en-US" sz="2000" b="1" i="1" dirty="0"/>
              <a:t>r</a:t>
            </a:r>
            <a:r>
              <a:rPr lang="en-US" sz="2000" dirty="0"/>
              <a:t> as in </a:t>
            </a:r>
            <a:r>
              <a:rPr lang="en-US" sz="2000" dirty="0">
                <a:solidFill>
                  <a:srgbClr val="3333FF"/>
                </a:solidFill>
              </a:rPr>
              <a:t>Case 2</a:t>
            </a:r>
            <a:r>
              <a:rPr lang="en-US" sz="2000" dirty="0"/>
              <a:t>). </a:t>
            </a:r>
          </a:p>
          <a:p>
            <a:endParaRPr lang="en-US" sz="2000" b="1" i="1" dirty="0"/>
          </a:p>
          <a:p>
            <a:r>
              <a:rPr lang="en-US" dirty="0"/>
              <a:t>*Note: This is the idea behind Euclid’s proof, but he unfortunately set notation wasn’t invented yet, so it was less elegant.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CBACEB-A57E-486A-BD65-F953F548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13566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2058C7-910B-47DF-8654-6266F885FDA6}"/>
              </a:ext>
            </a:extLst>
          </p:cNvPr>
          <p:cNvSpPr txBox="1"/>
          <p:nvPr/>
        </p:nvSpPr>
        <p:spPr>
          <a:xfrm>
            <a:off x="137834" y="1622227"/>
            <a:ext cx="120995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| b =&gt; 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</a:t>
            </a:r>
            <a:r>
              <a:rPr lang="en-US" dirty="0"/>
              <a:t>  </a:t>
            </a:r>
          </a:p>
          <a:p>
            <a:endParaRPr lang="en-US" baseline="30000" dirty="0"/>
          </a:p>
          <a:p>
            <a:r>
              <a:rPr lang="en-US" baseline="30000" dirty="0"/>
              <a:t>	</a:t>
            </a:r>
            <a:r>
              <a:rPr lang="en-US" dirty="0"/>
              <a:t>b = k a, so b</a:t>
            </a:r>
            <a:r>
              <a:rPr lang="en-US" baseline="30000" dirty="0"/>
              <a:t>3</a:t>
            </a:r>
            <a:r>
              <a:rPr lang="en-US" dirty="0"/>
              <a:t> = k</a:t>
            </a:r>
            <a:r>
              <a:rPr lang="en-US" baseline="30000" dirty="0"/>
              <a:t>3</a:t>
            </a:r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r>
              <a:rPr lang="en-US" dirty="0"/>
              <a:t>	k</a:t>
            </a:r>
            <a:r>
              <a:rPr lang="en-US" baseline="30000" dirty="0"/>
              <a:t>3</a:t>
            </a:r>
            <a:r>
              <a:rPr lang="en-US" dirty="0"/>
              <a:t> is an integer, so 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</a:t>
            </a:r>
            <a:r>
              <a:rPr lang="en-US" dirty="0"/>
              <a:t>  with k</a:t>
            </a:r>
            <a:r>
              <a:rPr lang="en-US" baseline="-25000" dirty="0"/>
              <a:t>3</a:t>
            </a:r>
            <a:r>
              <a:rPr lang="en-US" dirty="0"/>
              <a:t> the constant.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30000" dirty="0"/>
              <a:t>3</a:t>
            </a:r>
            <a:r>
              <a:rPr lang="en-US" dirty="0"/>
              <a:t> | b</a:t>
            </a:r>
            <a:r>
              <a:rPr lang="en-US" baseline="30000" dirty="0"/>
              <a:t>3  </a:t>
            </a:r>
            <a:r>
              <a:rPr lang="en-US" dirty="0"/>
              <a:t>=&gt;  a | b </a:t>
            </a:r>
          </a:p>
          <a:p>
            <a:endParaRPr lang="en-US" baseline="30000" dirty="0"/>
          </a:p>
          <a:p>
            <a:r>
              <a:rPr lang="en-US" dirty="0">
                <a:solidFill>
                  <a:schemeClr val="bg1"/>
                </a:solidFill>
              </a:rPr>
              <a:t>	b =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baseline="-25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(prime factorization)</a:t>
            </a:r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a = 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(prime factorization)</a:t>
            </a:r>
          </a:p>
          <a:p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baseline="-25000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n </a:t>
            </a:r>
          </a:p>
          <a:p>
            <a:r>
              <a:rPr lang="en-US" dirty="0">
                <a:solidFill>
                  <a:schemeClr val="bg1"/>
                </a:solidFill>
              </a:rPr>
              <a:t>	a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=  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… q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</a:p>
          <a:p>
            <a:endParaRPr lang="en-US" baseline="30000" dirty="0">
              <a:solidFill>
                <a:schemeClr val="bg1"/>
              </a:solidFill>
            </a:endParaRPr>
          </a:p>
          <a:p>
            <a:endParaRPr lang="en-US" baseline="-25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… q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en-US" baseline="30000" dirty="0">
                <a:solidFill>
                  <a:schemeClr val="bg1"/>
                </a:solidFill>
              </a:rPr>
              <a:t>3 </a:t>
            </a:r>
            <a:r>
              <a:rPr lang="en-US" dirty="0">
                <a:solidFill>
                  <a:schemeClr val="bg1"/>
                </a:solidFill>
              </a:rPr>
              <a:t>| </a:t>
            </a:r>
            <a:r>
              <a:rPr lang="en-US" baseline="30000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… p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baseline="-25000" dirty="0">
                <a:solidFill>
                  <a:schemeClr val="bg1"/>
                </a:solidFill>
              </a:rPr>
              <a:t>n 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EEC69A-EC21-4151-936D-94DAB21B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5" y="3555619"/>
            <a:ext cx="10950250" cy="26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EAF638-26BA-4D88-8234-84FD8A5F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75" y="75708"/>
            <a:ext cx="10884019" cy="58679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88E90D-99C5-45A5-B4FD-6BF0BF21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" y="85144"/>
            <a:ext cx="4763718" cy="4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19283C-855F-4EAF-B072-08688DAB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29" y="46989"/>
            <a:ext cx="5400675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ED2DD9-ADDD-43D6-9220-DD8E113B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" y="137901"/>
            <a:ext cx="6162972" cy="25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F8226-3816-4471-B995-5A353E1E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93" y="0"/>
            <a:ext cx="10415096" cy="12925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BD369C-0972-47D8-9398-9321F2A3A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2" y="0"/>
            <a:ext cx="10918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49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CCD2A-EB07-41B5-9E73-6C50AD169874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Fall 2006, Final: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22220B-B05A-4FE4-B46D-613B0E49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" y="969532"/>
            <a:ext cx="12192000" cy="8751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C04865-2E86-4DDD-9337-47052612719E}"/>
              </a:ext>
            </a:extLst>
          </p:cNvPr>
          <p:cNvSpPr txBox="1"/>
          <p:nvPr/>
        </p:nvSpPr>
        <p:spPr>
          <a:xfrm>
            <a:off x="46233" y="1978062"/>
            <a:ext cx="1209953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a ( m / n )</a:t>
            </a:r>
            <a:r>
              <a:rPr lang="en-US" sz="2400" baseline="30000" dirty="0"/>
              <a:t>4 </a:t>
            </a:r>
            <a:r>
              <a:rPr lang="en-US" sz="2400" dirty="0"/>
              <a:t>+ b ( m / n )</a:t>
            </a:r>
            <a:r>
              <a:rPr lang="en-US" sz="2400" baseline="30000" dirty="0"/>
              <a:t>3 </a:t>
            </a:r>
            <a:r>
              <a:rPr lang="en-US" sz="2400" dirty="0"/>
              <a:t>+ c ( m / n )</a:t>
            </a:r>
            <a:r>
              <a:rPr lang="en-US" sz="2400" baseline="30000" dirty="0"/>
              <a:t>2 </a:t>
            </a:r>
            <a:r>
              <a:rPr lang="en-US" sz="2400" dirty="0"/>
              <a:t>+ d ( m / n )</a:t>
            </a:r>
            <a:r>
              <a:rPr lang="en-US" sz="2400" baseline="30000" dirty="0"/>
              <a:t> </a:t>
            </a:r>
            <a:r>
              <a:rPr lang="en-US" sz="2400" dirty="0"/>
              <a:t>+ e ( m / n )</a:t>
            </a:r>
            <a:r>
              <a:rPr lang="en-US" sz="2400" baseline="30000" dirty="0"/>
              <a:t>  </a:t>
            </a:r>
            <a:r>
              <a:rPr lang="en-US" sz="2400" dirty="0"/>
              <a:t>= 0 </a:t>
            </a:r>
          </a:p>
          <a:p>
            <a:r>
              <a:rPr lang="en-US" sz="2400" dirty="0"/>
              <a:t>  am</a:t>
            </a:r>
            <a:r>
              <a:rPr lang="en-US" sz="2400" baseline="30000" dirty="0"/>
              <a:t>4</a:t>
            </a:r>
            <a:r>
              <a:rPr lang="en-US" sz="2400" dirty="0"/>
              <a:t>             + bm</a:t>
            </a:r>
            <a:r>
              <a:rPr lang="en-US" sz="2400" baseline="30000" dirty="0"/>
              <a:t>3</a:t>
            </a:r>
            <a:r>
              <a:rPr lang="en-US" sz="2400" dirty="0"/>
              <a:t>n</a:t>
            </a:r>
            <a:r>
              <a:rPr lang="en-US" sz="2400" baseline="30000" dirty="0"/>
              <a:t>4</a:t>
            </a:r>
            <a:r>
              <a:rPr lang="en-US" sz="2400" dirty="0"/>
              <a:t>        + cm</a:t>
            </a:r>
            <a:r>
              <a:rPr lang="en-US" sz="2400" baseline="30000" dirty="0"/>
              <a:t>2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        + dmn</a:t>
            </a:r>
            <a:r>
              <a:rPr lang="en-US" sz="2400" baseline="30000" dirty="0"/>
              <a:t>3</a:t>
            </a:r>
            <a:r>
              <a:rPr lang="en-US" sz="2400" dirty="0"/>
              <a:t>        + emn</a:t>
            </a:r>
            <a:r>
              <a:rPr lang="en-US" sz="2400" baseline="30000" dirty="0"/>
              <a:t>4              </a:t>
            </a:r>
            <a:r>
              <a:rPr lang="en-US" sz="100" baseline="30000" dirty="0"/>
              <a:t> </a:t>
            </a:r>
            <a:r>
              <a:rPr lang="en-US" sz="2400" dirty="0"/>
              <a:t>= 0        </a:t>
            </a:r>
            <a:r>
              <a:rPr lang="en-US" sz="2400" dirty="0">
                <a:solidFill>
                  <a:srgbClr val="3333FF"/>
                </a:solidFill>
              </a:rPr>
              <a:t>( multiply both sides by n</a:t>
            </a:r>
            <a:r>
              <a:rPr lang="en-US" sz="2400" baseline="30000" dirty="0">
                <a:solidFill>
                  <a:srgbClr val="3333FF"/>
                </a:solidFill>
              </a:rPr>
              <a:t>4</a:t>
            </a:r>
            <a:r>
              <a:rPr lang="en-US" sz="2400" dirty="0">
                <a:solidFill>
                  <a:srgbClr val="3333FF"/>
                </a:solidFill>
              </a:rPr>
              <a:t>) </a:t>
            </a:r>
          </a:p>
          <a:p>
            <a:r>
              <a:rPr lang="en-US" sz="2400" dirty="0"/>
              <a:t>  m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/>
              <a:t> am</a:t>
            </a:r>
            <a:r>
              <a:rPr lang="en-US" sz="2400" baseline="30000" dirty="0"/>
              <a:t>3</a:t>
            </a:r>
            <a:r>
              <a:rPr lang="en-US" sz="2400" dirty="0"/>
              <a:t>      </a:t>
            </a:r>
            <a:r>
              <a:rPr lang="en-US" sz="1200" dirty="0"/>
              <a:t> </a:t>
            </a:r>
            <a:r>
              <a:rPr lang="en-US" sz="2400" dirty="0"/>
              <a:t>+ bm</a:t>
            </a:r>
            <a:r>
              <a:rPr lang="en-US" sz="2400" baseline="30000" dirty="0"/>
              <a:t>2</a:t>
            </a:r>
            <a:r>
              <a:rPr lang="en-US" sz="2400" dirty="0"/>
              <a:t>n</a:t>
            </a:r>
            <a:r>
              <a:rPr lang="en-US" sz="2400" baseline="30000" dirty="0"/>
              <a:t>4</a:t>
            </a:r>
            <a:r>
              <a:rPr lang="en-US" sz="2400" dirty="0"/>
              <a:t>        + cmn</a:t>
            </a:r>
            <a:r>
              <a:rPr lang="en-US" sz="2400" baseline="30000" dirty="0"/>
              <a:t>2</a:t>
            </a:r>
            <a:r>
              <a:rPr lang="en-US" sz="2400" dirty="0"/>
              <a:t>          </a:t>
            </a:r>
            <a:r>
              <a:rPr lang="en-US" sz="1200" dirty="0"/>
              <a:t> </a:t>
            </a:r>
            <a:r>
              <a:rPr lang="en-US" sz="2400" dirty="0"/>
              <a:t>+ dn</a:t>
            </a:r>
            <a:r>
              <a:rPr lang="en-US" sz="2400" baseline="30000" dirty="0"/>
              <a:t>3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         + en</a:t>
            </a:r>
            <a:r>
              <a:rPr lang="en-US" sz="2400" baseline="30000" dirty="0"/>
              <a:t>4</a:t>
            </a:r>
            <a:r>
              <a:rPr lang="en-US" sz="2400" dirty="0"/>
              <a:t>          </a:t>
            </a:r>
            <a:r>
              <a:rPr lang="en-US" sz="1200" dirty="0"/>
              <a:t> </a:t>
            </a:r>
            <a:r>
              <a:rPr lang="en-US" sz="2400" dirty="0"/>
              <a:t>  </a:t>
            </a:r>
            <a:r>
              <a:rPr lang="en-US" sz="700" dirty="0"/>
              <a:t> </a:t>
            </a:r>
            <a:r>
              <a:rPr lang="en-US" sz="2400" dirty="0"/>
              <a:t>= 0        </a:t>
            </a:r>
            <a:r>
              <a:rPr lang="en-US" sz="2400" dirty="0">
                <a:solidFill>
                  <a:srgbClr val="3333FF"/>
                </a:solidFill>
              </a:rPr>
              <a:t>( factor out m) </a:t>
            </a:r>
          </a:p>
          <a:p>
            <a:r>
              <a:rPr lang="en-US" sz="2400" dirty="0"/>
              <a:t>  m ( am</a:t>
            </a:r>
            <a:r>
              <a:rPr lang="en-US" sz="2400" baseline="30000" dirty="0"/>
              <a:t>3</a:t>
            </a:r>
            <a:r>
              <a:rPr lang="en-US" sz="2400" dirty="0"/>
              <a:t>   </a:t>
            </a:r>
            <a:r>
              <a:rPr lang="en-US" sz="1400" dirty="0"/>
              <a:t> </a:t>
            </a:r>
            <a:r>
              <a:rPr lang="en-US" sz="2400" dirty="0"/>
              <a:t>   + bm</a:t>
            </a:r>
            <a:r>
              <a:rPr lang="en-US" sz="2400" baseline="30000" dirty="0"/>
              <a:t>2</a:t>
            </a:r>
            <a:r>
              <a:rPr lang="en-US" sz="2400" dirty="0"/>
              <a:t>n</a:t>
            </a:r>
            <a:r>
              <a:rPr lang="en-US" sz="2400" baseline="30000" dirty="0"/>
              <a:t>4</a:t>
            </a:r>
            <a:r>
              <a:rPr lang="en-US" sz="2400" dirty="0"/>
              <a:t>       </a:t>
            </a:r>
            <a:r>
              <a:rPr lang="en-US" sz="2000" dirty="0"/>
              <a:t> </a:t>
            </a:r>
            <a:r>
              <a:rPr lang="en-US" sz="2400" dirty="0"/>
              <a:t>+ cmn</a:t>
            </a:r>
            <a:r>
              <a:rPr lang="en-US" sz="2400" baseline="30000" dirty="0"/>
              <a:t>2</a:t>
            </a:r>
            <a:r>
              <a:rPr lang="en-US" sz="2400" dirty="0"/>
              <a:t>          </a:t>
            </a:r>
            <a:r>
              <a:rPr lang="en-US" sz="1200" dirty="0"/>
              <a:t> </a:t>
            </a:r>
            <a:r>
              <a:rPr lang="en-US" sz="2400" dirty="0"/>
              <a:t>+ dn</a:t>
            </a:r>
            <a:r>
              <a:rPr lang="en-US" sz="2400" baseline="30000" dirty="0"/>
              <a:t>3</a:t>
            </a:r>
            <a:r>
              <a:rPr lang="en-US" sz="2400" dirty="0"/>
              <a:t>)                               </a:t>
            </a:r>
            <a:r>
              <a:rPr lang="en-US" sz="1400" dirty="0"/>
              <a:t> </a:t>
            </a:r>
            <a:r>
              <a:rPr lang="en-US" sz="2400" dirty="0"/>
              <a:t> = - en</a:t>
            </a:r>
            <a:r>
              <a:rPr lang="en-US" sz="2400" baseline="30000" dirty="0"/>
              <a:t>4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   So  m | - en</a:t>
            </a:r>
            <a:r>
              <a:rPr lang="en-US" sz="2400" baseline="30000" dirty="0"/>
              <a:t>4</a:t>
            </a:r>
          </a:p>
          <a:p>
            <a:r>
              <a:rPr lang="en-US" sz="2400" dirty="0"/>
              <a:t>   So  m |   en</a:t>
            </a:r>
            <a:r>
              <a:rPr lang="en-US" sz="2400" baseline="30000" dirty="0"/>
              <a:t>4</a:t>
            </a:r>
          </a:p>
          <a:p>
            <a:br>
              <a:rPr lang="en-US" sz="2400" dirty="0"/>
            </a:br>
            <a:r>
              <a:rPr lang="en-US" sz="2400" dirty="0"/>
              <a:t>   But m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n, so </a:t>
            </a:r>
            <a:r>
              <a:rPr lang="en-US" sz="2400" dirty="0"/>
              <a:t>m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n</a:t>
            </a:r>
            <a:r>
              <a:rPr lang="en-US" sz="2400" b="0" i="0" baseline="300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3333FF"/>
                </a:solidFill>
                <a:effectLst/>
                <a:latin typeface="arial" panose="020B0604020202020204" pitchFamily="34" charset="0"/>
              </a:rPr>
              <a:t>(if m/n is in “lowest terms” then we cannot have m | n)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 So m | e</a:t>
            </a:r>
          </a:p>
          <a:p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 Is the last step okay? </a:t>
            </a:r>
            <a:endParaRPr lang="en-US" sz="2400" dirty="0"/>
          </a:p>
          <a:p>
            <a:r>
              <a:rPr lang="en-US" sz="2400" baseline="300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        </a:t>
            </a:r>
          </a:p>
          <a:p>
            <a:endParaRPr lang="en-US" sz="2400" dirty="0"/>
          </a:p>
          <a:p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42893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3F649E8-6ED4-4E3F-829D-32647D871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" y="15970"/>
            <a:ext cx="6346432" cy="2225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71E368-E027-47E4-9A34-C5462571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371" y="2224872"/>
            <a:ext cx="8788027" cy="46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9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42E77B-3E98-4EB4-8BF4-AD315A515745}"/>
              </a:ext>
            </a:extLst>
          </p:cNvPr>
          <p:cNvSpPr/>
          <p:nvPr/>
        </p:nvSpPr>
        <p:spPr>
          <a:xfrm>
            <a:off x="0" y="3429000"/>
            <a:ext cx="8976049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44500C-C7DA-4A46-83BE-F920E6F8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1712"/>
            <a:ext cx="11963400" cy="1038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715BBB-346C-4C86-B2E8-2022F571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1" y="1407106"/>
            <a:ext cx="12192000" cy="50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3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Good luck on midterm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dirty="0"/>
              <a:t>Thank you so much for paying attention so far!</a:t>
            </a:r>
          </a:p>
        </p:txBody>
      </p:sp>
    </p:spTree>
    <p:extLst>
      <p:ext uri="{BB962C8B-B14F-4D97-AF65-F5344CB8AC3E}">
        <p14:creationId xmlns:p14="http://schemas.microsoft.com/office/powerpoint/2010/main" val="1396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4968"/>
            <a:ext cx="12349538" cy="6662319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Midterm tips!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the entire time, please!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 used to give 0 to anyone that submitted exam with time still remaining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…unless they got perfect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Glance through entire midterm before you start it. Make yourself </a:t>
            </a:r>
            <a:r>
              <a:rPr lang="en-US" b="1" i="1" dirty="0">
                <a:solidFill>
                  <a:srgbClr val="202122"/>
                </a:solidFill>
                <a:effectLst/>
              </a:rPr>
              <a:t>aware</a:t>
            </a:r>
            <a:r>
              <a:rPr lang="en-US" dirty="0">
                <a:solidFill>
                  <a:srgbClr val="202122"/>
                </a:solidFill>
                <a:effectLst/>
              </a:rPr>
              <a:t> of what’s coming.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Get all the “mechanical” questions done.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Truth tables,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Logical equivalence proofs</a:t>
            </a:r>
            <a:endParaRPr lang="en-US" b="0" i="0" dirty="0">
              <a:solidFill>
                <a:srgbClr val="20212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Relatively easy divisibility proofs,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Relatively easy induction proofs,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Relatively easy binomial theorem proofs (e.g. manipulating expressions in sum notation to get desired result)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T/F questions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some </a:t>
            </a:r>
            <a:r>
              <a:rPr lang="en-US" i="1" dirty="0">
                <a:solidFill>
                  <a:srgbClr val="202122"/>
                </a:solidFill>
              </a:rPr>
              <a:t>might </a:t>
            </a:r>
            <a:r>
              <a:rPr lang="en-US" dirty="0">
                <a:solidFill>
                  <a:srgbClr val="202122"/>
                </a:solidFill>
              </a:rPr>
              <a:t>be hard</a:t>
            </a:r>
            <a:r>
              <a:rPr lang="en-US" i="1" dirty="0">
                <a:solidFill>
                  <a:srgbClr val="202122"/>
                </a:solidFill>
              </a:rPr>
              <a:t>. </a:t>
            </a:r>
            <a:r>
              <a:rPr lang="en-US" dirty="0">
                <a:solidFill>
                  <a:srgbClr val="202122"/>
                </a:solidFill>
              </a:rPr>
              <a:t>Be careful, but if something starts taking long, switch to a different question, then come back!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Mark pages that you’re complete (checkmark in corner), and ones where you have to come 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effectLst/>
              </a:rPr>
              <a:t>Proofs: it might not be obvious where to begin (for some of them). Give yourself 1 hour!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effectLst/>
              </a:rPr>
              <a:t>Guide. If 10 questions (4 hard proofs and 6 mechanical/easy proofs like induction that follows the usual pattern)</a:t>
            </a:r>
            <a:r>
              <a:rPr lang="en-US" sz="2000" dirty="0">
                <a:solidFill>
                  <a:srgbClr val="202122"/>
                </a:solidFill>
              </a:rPr>
              <a:t>:</a:t>
            </a:r>
            <a:r>
              <a:rPr lang="en-US" dirty="0">
                <a:solidFill>
                  <a:srgbClr val="202122"/>
                </a:solidFill>
                <a:effectLst/>
              </a:rPr>
              <a:t> </a:t>
            </a:r>
            <a:r>
              <a:rPr lang="en-US" dirty="0">
                <a:solidFill>
                  <a:srgbClr val="202122"/>
                </a:solidFill>
              </a:rPr>
              <a:t>S</a:t>
            </a:r>
            <a:r>
              <a:rPr lang="en-US" dirty="0">
                <a:solidFill>
                  <a:srgbClr val="202122"/>
                </a:solidFill>
                <a:effectLst/>
              </a:rPr>
              <a:t>pend 40 minutes on the 6 “easy” questions, 1 hour on 4 “hard” questions, 10 minutes double-checking solutions, or going back to mechanical questions if proofs were easy, or more time on proofs.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Go to the midterm room earlier in the day so you know where it is! Some of you are in a diff. building!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Bring enough lead, or sharpened-pencils, erasers, etc. !!!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2"/>
              </a:solidFill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82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5681"/>
            <a:ext cx="12349538" cy="6662319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Midterm topics:</a:t>
            </a:r>
          </a:p>
          <a:p>
            <a:endParaRPr lang="en-US" sz="105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Truth tables! Practice proving expressions involving A, B,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∧</a:t>
            </a:r>
            <a:r>
              <a:rPr lang="en-US" sz="2600" dirty="0"/>
              <a:t>,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∨</a:t>
            </a:r>
            <a:r>
              <a:rPr lang="en-US" sz="2600" dirty="0"/>
              <a:t>,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 ⇔, ⇒,¬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Practice proving these expressions </a:t>
            </a:r>
            <a:r>
              <a:rPr lang="en-US" sz="2600" b="1" i="1" dirty="0"/>
              <a:t>without</a:t>
            </a:r>
            <a:r>
              <a:rPr lang="en-US" sz="2600" dirty="0"/>
              <a:t> truth tables </a:t>
            </a:r>
            <a:r>
              <a:rPr lang="en-US" sz="2600" dirty="0">
                <a:solidFill>
                  <a:srgbClr val="3333FF"/>
                </a:solidFill>
              </a:rPr>
              <a:t>(remember all the laws and theorems)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Practice dealing with complicated </a:t>
            </a:r>
            <a:r>
              <a:rPr lang="en-US" sz="2600" b="1" i="1" dirty="0"/>
              <a:t>nested</a:t>
            </a:r>
            <a:r>
              <a:rPr lang="en-US" sz="2600" dirty="0"/>
              <a:t> quantifiers: </a:t>
            </a:r>
            <a:r>
              <a:rPr lang="en-US" sz="2600" b="0" i="0" dirty="0">
                <a:effectLst/>
              </a:rPr>
              <a:t>∃, ∀ and ∀, ∃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When can you switch them? When can you not? How do you negate them? Converge? Contrapositive?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Look at your Mobius quizzes! Practice working with </a:t>
            </a:r>
            <a:r>
              <a:rPr lang="en-US" sz="2200" b="1" i="1" dirty="0">
                <a:solidFill>
                  <a:srgbClr val="FF0000"/>
                </a:solidFill>
              </a:rPr>
              <a:t>complicated </a:t>
            </a:r>
            <a:r>
              <a:rPr lang="en-US" sz="2200" dirty="0">
                <a:solidFill>
                  <a:srgbClr val="FF0000"/>
                </a:solidFill>
              </a:rPr>
              <a:t>sentences containing </a:t>
            </a:r>
            <a:r>
              <a:rPr lang="en-US" sz="2200" b="0" i="0" dirty="0">
                <a:solidFill>
                  <a:srgbClr val="FF0000"/>
                </a:solidFill>
                <a:effectLst/>
              </a:rPr>
              <a:t>∀, ∃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Sets! You absolutely need to do both WA05 questions involving sets, before midterm!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Given A and B defined using set builder notation, prove that </a:t>
            </a:r>
            <a:r>
              <a:rPr lang="en-US" sz="2600" b="0" i="0" dirty="0">
                <a:effectLst/>
              </a:rPr>
              <a:t>A ⊆ </a:t>
            </a:r>
            <a:r>
              <a:rPr lang="en-US" sz="2600" dirty="0"/>
              <a:t>B, A</a:t>
            </a:r>
            <a:r>
              <a:rPr lang="en-US" sz="2600" b="0" i="0" dirty="0">
                <a:effectLst/>
              </a:rPr>
              <a:t>∩B, A−B=∅,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Look over assignments! Proofs like, if A then B </a:t>
            </a:r>
            <a:r>
              <a:rPr lang="en-US" sz="2600" b="0" i="0" dirty="0">
                <a:solidFill>
                  <a:srgbClr val="202122"/>
                </a:solidFill>
                <a:effectLst/>
              </a:rPr>
              <a:t>∨ </a:t>
            </a:r>
            <a:r>
              <a:rPr lang="en-US" sz="2600" dirty="0"/>
              <a:t>C. How do you prove something like that?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IFF proofs (prove both directions)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Binomial Theorem! Formula will be given, but make sure you’re comfortable with using it!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Strong induction involving sequences. Practice!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Proofs involving divisibility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/>
              <a:t>Polynomials</a:t>
            </a:r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7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2501"/>
            <a:ext cx="12349538" cy="6662319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/>
              <a:t>Midterm tips!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the entire time, please!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 used to give 0 to anyone that submitted exam with time still remaining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…unless they got perfect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</a:rPr>
              <a:t>Glance through entire midterm before you start it. Make yourself </a:t>
            </a:r>
            <a:r>
              <a:rPr lang="en-US" b="1" i="1" dirty="0">
                <a:solidFill>
                  <a:srgbClr val="202122"/>
                </a:solidFill>
                <a:effectLst/>
              </a:rPr>
              <a:t>aware</a:t>
            </a:r>
            <a:r>
              <a:rPr lang="en-US" dirty="0">
                <a:solidFill>
                  <a:srgbClr val="202122"/>
                </a:solidFill>
                <a:effectLst/>
              </a:rPr>
              <a:t> of what’s coming.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Get all the “mechanical” questions done.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Truth tables,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Logical equivalence proofs</a:t>
            </a:r>
            <a:endParaRPr lang="en-US" b="0" i="0" dirty="0">
              <a:solidFill>
                <a:srgbClr val="202122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Relatively easy divisibility proofs,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Relatively easy induction proofs,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Relatively easy binomial theorem proofs (e.g. manipulating expressions in sum notation to get desired result)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T/F questions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some </a:t>
            </a:r>
            <a:r>
              <a:rPr lang="en-US" i="1" dirty="0">
                <a:solidFill>
                  <a:srgbClr val="202122"/>
                </a:solidFill>
              </a:rPr>
              <a:t>might </a:t>
            </a:r>
            <a:r>
              <a:rPr lang="en-US" dirty="0">
                <a:solidFill>
                  <a:srgbClr val="202122"/>
                </a:solidFill>
              </a:rPr>
              <a:t>be hard</a:t>
            </a:r>
            <a:r>
              <a:rPr lang="en-US" i="1" dirty="0">
                <a:solidFill>
                  <a:srgbClr val="202122"/>
                </a:solidFill>
              </a:rPr>
              <a:t>. </a:t>
            </a:r>
            <a:r>
              <a:rPr lang="en-US" dirty="0">
                <a:solidFill>
                  <a:srgbClr val="202122"/>
                </a:solidFill>
              </a:rPr>
              <a:t>Be careful, but if something starts taking long, switch to a different question, then come back!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</a:rPr>
              <a:t>Mark pages that you’re complete (checkmark in corner), and ones where you have to come 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effectLst/>
              </a:rPr>
              <a:t>Proofs: it might not be obvious where to begin (for some of them). Give yourself 1 hour!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effectLst/>
              </a:rPr>
              <a:t>Guide. If 10 questions (4 hard proofs and 6 mechanical/easy proofs like induction that follows the usual pattern)</a:t>
            </a:r>
            <a:r>
              <a:rPr lang="en-US" sz="2000" dirty="0">
                <a:solidFill>
                  <a:srgbClr val="202122"/>
                </a:solidFill>
              </a:rPr>
              <a:t>:</a:t>
            </a:r>
            <a:r>
              <a:rPr lang="en-US" dirty="0">
                <a:solidFill>
                  <a:srgbClr val="202122"/>
                </a:solidFill>
                <a:effectLst/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</a:rPr>
              <a:t>S</a:t>
            </a:r>
            <a:r>
              <a:rPr lang="en-US" dirty="0">
                <a:solidFill>
                  <a:srgbClr val="202122"/>
                </a:solidFill>
                <a:effectLst/>
              </a:rPr>
              <a:t>pend 40 minutes on the 6 “easy” questions, 1 hour on 4 “hard” questions, 10 minutes double-checking solutions, or going back to mechanical questions if proofs were easy, or more time on proofs.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Go to the midterm room earlier in the day so you know where it is! Some of you are in a diff. building!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Bring enough lead, or sharpened-pencils, erasers, etc. !!! </a:t>
            </a:r>
            <a:endParaRPr lang="en-US" b="0" i="0" dirty="0">
              <a:solidFill>
                <a:srgbClr val="202122"/>
              </a:solidFill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2021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048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4E0F2E-8865-4E2A-B2A2-5DEFB6188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2501"/>
            <a:ext cx="12349538" cy="6662319"/>
          </a:xfrm>
        </p:spPr>
        <p:txBody>
          <a:bodyPr>
            <a:normAutofit/>
          </a:bodyPr>
          <a:lstStyle/>
          <a:p>
            <a:r>
              <a:rPr lang="en-US" sz="4800" strike="sngStrike" dirty="0"/>
              <a:t>Winter</a:t>
            </a:r>
            <a:r>
              <a:rPr lang="en-US" sz="4800" dirty="0"/>
              <a:t> midterm is coming, what should I do?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202122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1D4AD-6135-49B1-9C74-15A7D1CD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8" y="1746799"/>
            <a:ext cx="6191250" cy="483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A7D5A-889A-4CDE-BC54-7AB48A14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92" y="2804845"/>
            <a:ext cx="6186708" cy="34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8 October 2021</a:t>
            </a:r>
          </a:p>
        </p:txBody>
      </p:sp>
    </p:spTree>
    <p:extLst>
      <p:ext uri="{BB962C8B-B14F-4D97-AF65-F5344CB8AC3E}">
        <p14:creationId xmlns:p14="http://schemas.microsoft.com/office/powerpoint/2010/main" val="406811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EEFA5-28F4-4EE5-8BDE-F449AA269988}"/>
              </a:ext>
            </a:extLst>
          </p:cNvPr>
          <p:cNvSpPr txBox="1"/>
          <p:nvPr/>
        </p:nvSpPr>
        <p:spPr>
          <a:xfrm>
            <a:off x="1395410" y="21615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BD65E-CC3F-44CD-9376-37F66583DB56}"/>
              </a:ext>
            </a:extLst>
          </p:cNvPr>
          <p:cNvSpPr txBox="1"/>
          <p:nvPr/>
        </p:nvSpPr>
        <p:spPr>
          <a:xfrm>
            <a:off x="5777503" y="22144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Nike’s Section 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3543B-68D2-4FDC-80EF-8F78E2097BEB}"/>
              </a:ext>
            </a:extLst>
          </p:cNvPr>
          <p:cNvSpPr txBox="1"/>
          <p:nvPr/>
        </p:nvSpPr>
        <p:spPr>
          <a:xfrm>
            <a:off x="8746734" y="3153918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MATH 135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3EB49-D615-4826-B670-9BA36C72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03" y="433111"/>
            <a:ext cx="3912420" cy="2855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E6AA4-F895-4197-9C2D-452D1DA34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1" y="390947"/>
            <a:ext cx="4288300" cy="3103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B4BD5-6638-448D-AF9C-83B7497CD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474" y="3498748"/>
            <a:ext cx="4697043" cy="33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1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EA3547-B5C1-4C92-963C-251890C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98" y="104887"/>
            <a:ext cx="7546896" cy="3236053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8616A7EB-0915-4D99-AA6B-37D091C8A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18" y="3518148"/>
            <a:ext cx="11459363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Weeks 1-5. So ignore any practice midterm questions that talk about </a:t>
            </a:r>
            <a:r>
              <a:rPr lang="en-US" dirty="0" err="1"/>
              <a:t>gcd</a:t>
            </a:r>
            <a:r>
              <a:rPr lang="en-US" dirty="0"/>
              <a:t>, mod, etc.</a:t>
            </a:r>
          </a:p>
        </p:txBody>
      </p:sp>
    </p:spTree>
    <p:extLst>
      <p:ext uri="{BB962C8B-B14F-4D97-AF65-F5344CB8AC3E}">
        <p14:creationId xmlns:p14="http://schemas.microsoft.com/office/powerpoint/2010/main" val="27850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1FB5C1-BAEE-48D8-B63E-66F68D45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31" y="46831"/>
            <a:ext cx="12192000" cy="5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1645</Words>
  <Application>Microsoft Office PowerPoint</Application>
  <PresentationFormat>Widescreen</PresentationFormat>
  <Paragraphs>151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Google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MATH 135: Lecture 14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Good luck on midterm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1380</cp:revision>
  <dcterms:created xsi:type="dcterms:W3CDTF">2021-09-07T23:50:01Z</dcterms:created>
  <dcterms:modified xsi:type="dcterms:W3CDTF">2021-10-08T18:17:30Z</dcterms:modified>
</cp:coreProperties>
</file>