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57" r:id="rId3"/>
    <p:sldId id="321" r:id="rId4"/>
    <p:sldId id="256" r:id="rId5"/>
    <p:sldId id="313" r:id="rId6"/>
    <p:sldId id="26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47" autoAdjust="0"/>
  </p:normalViewPr>
  <p:slideViewPr>
    <p:cSldViewPr snapToGrid="0">
      <p:cViewPr varScale="1">
        <p:scale>
          <a:sx n="101" d="100"/>
          <a:sy n="101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Non-classical_log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BD690-60AE-46F7-A604-7821ECBF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20" y="89710"/>
            <a:ext cx="5115505" cy="4567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63F4F-B4AA-4D91-A795-938851892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24" y="233265"/>
            <a:ext cx="4869253" cy="42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499145"/>
            <a:ext cx="11944524" cy="985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What are some of the properties you can use?</a:t>
            </a:r>
          </a:p>
          <a:p>
            <a:pPr lvl="1"/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De Morgan’s laws!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Double negation	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Commutativity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Associativity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Distributivity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Negation of an implication: ¬ (A =&gt; B)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Negation of an </a:t>
            </a:r>
            <a:r>
              <a:rPr lang="en-US" sz="2800" b="1" i="1" dirty="0" err="1"/>
              <a:t>iff</a:t>
            </a:r>
            <a:r>
              <a:rPr lang="en-US" sz="2800" dirty="0"/>
              <a:t>: ¬ (A =&gt; B) = ¬(A =&gt; B  ^  B =&gt; A)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Do not skip any steps !!!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8621" y="0"/>
            <a:ext cx="11785133" cy="827349"/>
          </a:xfrm>
        </p:spPr>
        <p:txBody>
          <a:bodyPr>
            <a:normAutofit/>
          </a:bodyPr>
          <a:lstStyle/>
          <a:p>
            <a:pPr lvl="1"/>
            <a:r>
              <a:rPr lang="en-US" sz="4400" dirty="0"/>
              <a:t>Prove </a:t>
            </a:r>
            <a:r>
              <a:rPr lang="en-US" sz="4400" b="1" i="1" u="sng" dirty="0"/>
              <a:t>without using a truth table</a:t>
            </a:r>
            <a:endParaRPr lang="en-US" sz="4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1310327"/>
            <a:ext cx="11944524" cy="813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Hypothesis?</a:t>
            </a:r>
          </a:p>
          <a:p>
            <a:pPr lvl="1"/>
            <a:r>
              <a:rPr lang="en-US" sz="2800" dirty="0"/>
              <a:t>Conclusion?</a:t>
            </a:r>
          </a:p>
          <a:p>
            <a:pPr lvl="1"/>
            <a:r>
              <a:rPr lang="en-US" sz="2800" dirty="0"/>
              <a:t>Converse?</a:t>
            </a:r>
          </a:p>
          <a:p>
            <a:pPr lvl="1"/>
            <a:r>
              <a:rPr lang="en-US" sz="2800" dirty="0"/>
              <a:t>Contrapositive?</a:t>
            </a:r>
          </a:p>
          <a:p>
            <a:pPr lvl="1"/>
            <a:r>
              <a:rPr lang="en-US" sz="2800" dirty="0"/>
              <a:t>Negation?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¬(A ^ B) = ¬A V ¬B 		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					</a:t>
            </a:r>
            <a:r>
              <a:rPr lang="en-US" sz="2800" dirty="0"/>
              <a:t>	What’s the last one called?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5954" y="243840"/>
            <a:ext cx="11785133" cy="827349"/>
          </a:xfrm>
        </p:spPr>
        <p:txBody>
          <a:bodyPr>
            <a:normAutofit/>
          </a:bodyPr>
          <a:lstStyle/>
          <a:p>
            <a:pPr lvl="1"/>
            <a:r>
              <a:rPr lang="en-US" sz="4400" dirty="0"/>
              <a:t>If x and y are in Z, then x is in Z and y is not in Z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-404181" y="1318523"/>
            <a:ext cx="12749349" cy="910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3600" dirty="0"/>
              <a:t>Given </a:t>
            </a:r>
            <a:r>
              <a:rPr lang="en-US" sz="3600" b="1" i="1" dirty="0" err="1"/>
              <a:t>x,y</a:t>
            </a:r>
            <a:r>
              <a:rPr lang="en-US" sz="3600" dirty="0"/>
              <a:t>, there exists some </a:t>
            </a:r>
            <a:r>
              <a:rPr lang="en-US" sz="3600" b="1" i="1" dirty="0"/>
              <a:t>r</a:t>
            </a:r>
            <a:r>
              <a:rPr lang="en-US" sz="3600" dirty="0"/>
              <a:t> that has a certain relation to </a:t>
            </a:r>
            <a:r>
              <a:rPr lang="en-US" sz="3600" b="1" i="1" dirty="0" err="1"/>
              <a:t>x,y</a:t>
            </a:r>
            <a:endParaRPr lang="en-US" sz="3600" b="1" i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700" dirty="0"/>
              <a:t>How would you justify that it’s true?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700" dirty="0"/>
              <a:t>An easy way is often to just find the </a:t>
            </a:r>
            <a:r>
              <a:rPr lang="en-US" sz="2700" b="1" i="1" dirty="0"/>
              <a:t>r</a:t>
            </a:r>
            <a:r>
              <a:rPr lang="en-US" sz="2700" dirty="0"/>
              <a:t>!	</a:t>
            </a:r>
          </a:p>
          <a:p>
            <a:pPr lvl="2"/>
            <a:endParaRPr lang="en-US" sz="27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700" dirty="0"/>
              <a:t>How would you justify that it’s </a:t>
            </a:r>
            <a:r>
              <a:rPr lang="en-US" sz="2700" b="1" i="1" dirty="0"/>
              <a:t>not </a:t>
            </a:r>
            <a:r>
              <a:rPr lang="en-US" sz="2700" dirty="0"/>
              <a:t>true?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700" dirty="0"/>
              <a:t>An easy way is to find an (</a:t>
            </a:r>
            <a:r>
              <a:rPr lang="en-US" sz="2700" b="1" i="1" dirty="0" err="1"/>
              <a:t>x,y</a:t>
            </a:r>
            <a:r>
              <a:rPr lang="en-US" sz="2700" dirty="0"/>
              <a:t>) pair for which it’s impossible to have such an </a:t>
            </a:r>
            <a:r>
              <a:rPr lang="en-US" sz="2700" b="1" i="1" dirty="0"/>
              <a:t>r</a:t>
            </a:r>
          </a:p>
          <a:p>
            <a:pPr lvl="1"/>
            <a:endParaRPr lang="en-US" sz="2700" dirty="0"/>
          </a:p>
          <a:p>
            <a:pPr lvl="2"/>
            <a:r>
              <a:rPr lang="en-US" sz="2800" dirty="0"/>
              <a:t>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5954" y="243840"/>
            <a:ext cx="11785133" cy="827349"/>
          </a:xfrm>
        </p:spPr>
        <p:txBody>
          <a:bodyPr>
            <a:normAutofit/>
          </a:bodyPr>
          <a:lstStyle/>
          <a:p>
            <a:pPr lvl="1"/>
            <a:r>
              <a:rPr lang="en-US" sz="4400" dirty="0"/>
              <a:t>Q5: Justification is necessary!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428742" y="1983807"/>
            <a:ext cx="1167764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/>
              <a:t>If the hypothesis A is false, is B true?</a:t>
            </a:r>
          </a:p>
          <a:p>
            <a:endParaRPr lang="en-US" sz="5400" dirty="0"/>
          </a:p>
          <a:p>
            <a:r>
              <a:rPr lang="en-US" sz="5400" dirty="0"/>
              <a:t>-   No!   Only (A =&gt; B) is true!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307A458-8A26-441E-B5D7-9DDD4748C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8621" y="0"/>
            <a:ext cx="11785133" cy="827349"/>
          </a:xfrm>
        </p:spPr>
        <p:txBody>
          <a:bodyPr>
            <a:noAutofit/>
          </a:bodyPr>
          <a:lstStyle/>
          <a:p>
            <a:pPr lvl="1"/>
            <a:r>
              <a:rPr lang="en-US" sz="9600" u="sng" dirty="0"/>
              <a:t>Review of last lecture</a:t>
            </a:r>
          </a:p>
        </p:txBody>
      </p:sp>
    </p:spTree>
    <p:extLst>
      <p:ext uri="{BB962C8B-B14F-4D97-AF65-F5344CB8AC3E}">
        <p14:creationId xmlns:p14="http://schemas.microsoft.com/office/powerpoint/2010/main" val="2163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86F6C5-E30A-468A-B192-9D976B26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5" y="1918594"/>
            <a:ext cx="10178881" cy="3076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9CD62A-DE0C-47A1-BC35-387B62BC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915979"/>
            <a:ext cx="10355496" cy="3068903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57175" y="5096591"/>
            <a:ext cx="11677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use the convention that (A =&gt; B) is </a:t>
            </a:r>
            <a:r>
              <a:rPr lang="en-US" sz="2000" b="1" i="1" dirty="0"/>
              <a:t>true </a:t>
            </a:r>
            <a:r>
              <a:rPr lang="en-US" sz="2000" dirty="0"/>
              <a:t>if A is </a:t>
            </a:r>
            <a:r>
              <a:rPr lang="en-US" sz="2000" b="1" i="1" dirty="0"/>
              <a:t>false</a:t>
            </a:r>
            <a:r>
              <a:rPr lang="en-US" sz="2000" dirty="0"/>
              <a:t>.  In this case we say it’s “</a:t>
            </a:r>
            <a:r>
              <a:rPr lang="en-US" sz="2000" b="1" i="1" dirty="0"/>
              <a:t>vacuously true</a:t>
            </a:r>
            <a:r>
              <a:rPr lang="en-US" sz="20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way we don’t have to spend time checking cases that </a:t>
            </a:r>
            <a:r>
              <a:rPr lang="en-US" sz="2000" b="1" i="1" dirty="0"/>
              <a:t>do not impact</a:t>
            </a:r>
            <a:r>
              <a:rPr lang="en-US" sz="2000" dirty="0"/>
              <a:t> the open sentence.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convention </a:t>
            </a:r>
            <a:r>
              <a:rPr lang="en-US" sz="2000" i="1" dirty="0"/>
              <a:t>might </a:t>
            </a:r>
            <a:r>
              <a:rPr lang="en-US" sz="2000" dirty="0"/>
              <a:t>not be followed in some types of </a:t>
            </a:r>
            <a:r>
              <a:rPr lang="en-US" sz="2000" dirty="0">
                <a:hlinkClick r:id="rId4"/>
              </a:rPr>
              <a:t>non-classical logic (click for link to Wikipedia page!)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4E8E5E-413E-48E5-AFCE-C4D842DB7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927" y="483491"/>
            <a:ext cx="6519225" cy="8503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19D2B6-DE5B-44E9-A91F-2E46C0EA38D3}"/>
              </a:ext>
            </a:extLst>
          </p:cNvPr>
          <p:cNvSpPr/>
          <p:nvPr/>
        </p:nvSpPr>
        <p:spPr>
          <a:xfrm>
            <a:off x="4001632" y="3720575"/>
            <a:ext cx="2258009" cy="525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EF83CB-7D19-4698-A8A1-5B54A89D32F1}"/>
              </a:ext>
            </a:extLst>
          </p:cNvPr>
          <p:cNvCxnSpPr>
            <a:cxnSpLocks/>
          </p:cNvCxnSpPr>
          <p:nvPr/>
        </p:nvCxnSpPr>
        <p:spPr>
          <a:xfrm>
            <a:off x="605650" y="651672"/>
            <a:ext cx="4078317" cy="306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6B827C-E728-4ED3-BB95-2D22A6E155E5}"/>
              </a:ext>
            </a:extLst>
          </p:cNvPr>
          <p:cNvSpPr txBox="1"/>
          <p:nvPr/>
        </p:nvSpPr>
        <p:spPr>
          <a:xfrm>
            <a:off x="149053" y="264160"/>
            <a:ext cx="43866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Hypothesis FALSE, but Conclusion also 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4AD71-3E42-4468-AC52-886A1B0990E3}"/>
              </a:ext>
            </a:extLst>
          </p:cNvPr>
          <p:cNvSpPr txBox="1"/>
          <p:nvPr/>
        </p:nvSpPr>
        <p:spPr>
          <a:xfrm>
            <a:off x="7698762" y="249407"/>
            <a:ext cx="162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Hypothesis 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F52128-637C-4681-94CB-AAB47900E1D9}"/>
              </a:ext>
            </a:extLst>
          </p:cNvPr>
          <p:cNvSpPr txBox="1"/>
          <p:nvPr/>
        </p:nvSpPr>
        <p:spPr>
          <a:xfrm>
            <a:off x="9962566" y="249407"/>
            <a:ext cx="174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Conclusion 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E1EFA-5673-47B5-81C6-4E0055F123F3}"/>
              </a:ext>
            </a:extLst>
          </p:cNvPr>
          <p:cNvSpPr txBox="1"/>
          <p:nvPr/>
        </p:nvSpPr>
        <p:spPr>
          <a:xfrm>
            <a:off x="7460203" y="1645613"/>
            <a:ext cx="20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Implication (A =&gt; 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61674-6D32-4365-AC1B-E50F9BBBBCAE}"/>
              </a:ext>
            </a:extLst>
          </p:cNvPr>
          <p:cNvSpPr/>
          <p:nvPr/>
        </p:nvSpPr>
        <p:spPr>
          <a:xfrm>
            <a:off x="8311082" y="3193430"/>
            <a:ext cx="814812" cy="1568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CEAB31-909C-455A-A59F-03F2ABAD0BFC}"/>
              </a:ext>
            </a:extLst>
          </p:cNvPr>
          <p:cNvSpPr txBox="1"/>
          <p:nvPr/>
        </p:nvSpPr>
        <p:spPr>
          <a:xfrm>
            <a:off x="2434737" y="1559251"/>
            <a:ext cx="4498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Implication always TRUE if Hypothesis is FALSE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5268C3-FD41-42A2-AE4B-B79E949B8578}"/>
              </a:ext>
            </a:extLst>
          </p:cNvPr>
          <p:cNvCxnSpPr>
            <a:cxnSpLocks/>
          </p:cNvCxnSpPr>
          <p:nvPr/>
        </p:nvCxnSpPr>
        <p:spPr>
          <a:xfrm>
            <a:off x="6050804" y="1937362"/>
            <a:ext cx="2260278" cy="1272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5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33928" y="289896"/>
            <a:ext cx="1192414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17 September:</a:t>
            </a:r>
            <a:r>
              <a:rPr lang="en-US" sz="2400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3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19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</a:t>
            </a:r>
            <a:r>
              <a:rPr lang="en-US" sz="2400" dirty="0"/>
              <a:t> up to the end of </a:t>
            </a:r>
            <a:r>
              <a:rPr lang="en-US" sz="2400" dirty="0">
                <a:solidFill>
                  <a:srgbClr val="7030A0"/>
                </a:solidFill>
              </a:rPr>
              <a:t>Section 0.2 (Polynomials)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There’s a question on next MQ based on the polynomials reading!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4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2: WA2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22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5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23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WA02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24 September before class: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Chapter 2 </a:t>
            </a:r>
            <a:r>
              <a:rPr lang="en-US" sz="2400" dirty="0"/>
              <a:t>of the course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24 September before class: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6</a:t>
            </a:r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BD690-60AE-46F7-A604-7821ECBF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20" y="89710"/>
            <a:ext cx="5115505" cy="4567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63F4F-B4AA-4D91-A795-93885189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24" y="233265"/>
            <a:ext cx="4869253" cy="428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B30C-1A82-4202-9C33-D5DF72CA6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341" y="4741226"/>
            <a:ext cx="6696075" cy="1981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9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17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7022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3CFCDC-E5E8-464D-9E68-373679D4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D77CC0-6564-49F5-BA80-D206840BEE1C}"/>
              </a:ext>
            </a:extLst>
          </p:cNvPr>
          <p:cNvCxnSpPr/>
          <p:nvPr/>
        </p:nvCxnSpPr>
        <p:spPr>
          <a:xfrm flipV="1">
            <a:off x="2463284" y="2911142"/>
            <a:ext cx="0" cy="419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E4A4BF-4A00-4979-BB1C-D158EF8AC642}"/>
              </a:ext>
            </a:extLst>
          </p:cNvPr>
          <p:cNvCxnSpPr/>
          <p:nvPr/>
        </p:nvCxnSpPr>
        <p:spPr>
          <a:xfrm flipV="1">
            <a:off x="10453402" y="2923577"/>
            <a:ext cx="0" cy="419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219C82-AC3F-40B7-B7AA-7BD933A2472A}"/>
              </a:ext>
            </a:extLst>
          </p:cNvPr>
          <p:cNvCxnSpPr>
            <a:cxnSpLocks/>
          </p:cNvCxnSpPr>
          <p:nvPr/>
        </p:nvCxnSpPr>
        <p:spPr>
          <a:xfrm>
            <a:off x="2453953" y="3331021"/>
            <a:ext cx="7990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F66CDE-37D3-40E8-9F12-7A5974993F54}"/>
              </a:ext>
            </a:extLst>
          </p:cNvPr>
          <p:cNvCxnSpPr>
            <a:cxnSpLocks/>
          </p:cNvCxnSpPr>
          <p:nvPr/>
        </p:nvCxnSpPr>
        <p:spPr>
          <a:xfrm flipV="1">
            <a:off x="3934527" y="2923577"/>
            <a:ext cx="0" cy="597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6572CD-B05B-46F7-9035-A3F5B0B95C39}"/>
              </a:ext>
            </a:extLst>
          </p:cNvPr>
          <p:cNvCxnSpPr>
            <a:cxnSpLocks/>
          </p:cNvCxnSpPr>
          <p:nvPr/>
        </p:nvCxnSpPr>
        <p:spPr>
          <a:xfrm flipV="1">
            <a:off x="7875159" y="2923577"/>
            <a:ext cx="0" cy="590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7D7B0F-107F-490A-92A7-DF40CA0BD9BB}"/>
              </a:ext>
            </a:extLst>
          </p:cNvPr>
          <p:cNvCxnSpPr>
            <a:cxnSpLocks/>
          </p:cNvCxnSpPr>
          <p:nvPr/>
        </p:nvCxnSpPr>
        <p:spPr>
          <a:xfrm>
            <a:off x="3934527" y="3520744"/>
            <a:ext cx="39499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C158019-274D-4859-95D0-3720F447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21" y="3764443"/>
            <a:ext cx="5554823" cy="1809323"/>
          </a:xfrm>
          <a:prstGeom prst="rect">
            <a:avLst/>
          </a:prstGeom>
        </p:spPr>
      </p:pic>
      <p:sp>
        <p:nvSpPr>
          <p:cNvPr id="33" name="Subtitle 2">
            <a:extLst>
              <a:ext uri="{FF2B5EF4-FFF2-40B4-BE49-F238E27FC236}">
                <a16:creationId xmlns:a16="http://schemas.microsoft.com/office/drawing/2014/main" id="{1720105C-8900-4D7B-A482-19371C14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132" y="5759098"/>
            <a:ext cx="9144000" cy="661965"/>
          </a:xfrm>
        </p:spPr>
        <p:txBody>
          <a:bodyPr>
            <a:normAutofit/>
          </a:bodyPr>
          <a:lstStyle/>
          <a:p>
            <a:r>
              <a:rPr lang="en-US" sz="4000" dirty="0"/>
              <a:t>De Morgan’s laws!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912820"/>
            <a:ext cx="11944524" cy="754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skip steps!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How many columns will you have in the truth table for proving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baseline="30000" dirty="0"/>
              <a:t>¬</a:t>
            </a:r>
            <a:r>
              <a:rPr lang="en-US" sz="2800" dirty="0"/>
              <a:t>(a &lt; b &lt; c 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baseline="30000" dirty="0"/>
              <a:t>¬</a:t>
            </a:r>
            <a:r>
              <a:rPr lang="en-US" sz="2800" dirty="0"/>
              <a:t>( (a &lt; b)  ^  (b &lt; c 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/>
            <a:r>
              <a:rPr lang="en-US" sz="2800" dirty="0"/>
              <a:t>How is this simplified?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					Hint:</a:t>
            </a:r>
          </a:p>
          <a:p>
            <a:pPr lvl="2"/>
            <a:r>
              <a:rPr lang="en-US" sz="2800" dirty="0"/>
              <a:t>De Morgan’s Laws!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Assignment 2!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CF99C-55D5-4D35-90B4-BB18FF0D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64" y="1842810"/>
            <a:ext cx="8991219" cy="9358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153CD1-F4F5-474C-A177-E911635CD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68" y="2933221"/>
            <a:ext cx="2440942" cy="30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0" y="211016"/>
            <a:ext cx="12501369" cy="856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“I come to campus </a:t>
            </a:r>
            <a:r>
              <a:rPr lang="en-US" sz="2800" b="1" i="1" u="sng" dirty="0"/>
              <a:t>only if</a:t>
            </a:r>
            <a:r>
              <a:rPr lang="en-US" sz="2800" dirty="0"/>
              <a:t> I have to teach MATH 135”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Do I come to campus if there’s no MATH 135?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If there’s MATH 135 then do I come to campus?</a:t>
            </a:r>
          </a:p>
          <a:p>
            <a:pPr lvl="1"/>
            <a:endParaRPr lang="en-US" sz="2800" dirty="0"/>
          </a:p>
          <a:p>
            <a:pPr lvl="1"/>
            <a:r>
              <a:rPr lang="en-US" sz="2800" b="1" i="1" u="sng" dirty="0">
                <a:solidFill>
                  <a:srgbClr val="FF0000"/>
                </a:solidFill>
              </a:rPr>
              <a:t>If</a:t>
            </a:r>
            <a:r>
              <a:rPr lang="en-US" sz="2800" dirty="0">
                <a:solidFill>
                  <a:srgbClr val="FF0000"/>
                </a:solidFill>
              </a:rPr>
              <a:t> I have to teach MATH 135 </a:t>
            </a:r>
            <a:r>
              <a:rPr lang="en-US" sz="2800" b="1" i="1" u="sng" dirty="0">
                <a:solidFill>
                  <a:srgbClr val="FF0000"/>
                </a:solidFill>
              </a:rPr>
              <a:t>then</a:t>
            </a:r>
            <a:r>
              <a:rPr lang="en-US" sz="2800" dirty="0">
                <a:solidFill>
                  <a:srgbClr val="FF0000"/>
                </a:solidFill>
              </a:rPr>
              <a:t> I come to campus:     A =&gt; B</a:t>
            </a:r>
          </a:p>
          <a:p>
            <a:pPr lvl="1"/>
            <a:r>
              <a:rPr lang="en-US" sz="2800" dirty="0">
                <a:solidFill>
                  <a:srgbClr val="3333FF"/>
                </a:solidFill>
              </a:rPr>
              <a:t>I come to campus </a:t>
            </a:r>
            <a:r>
              <a:rPr lang="en-US" sz="2800" b="1" i="1" u="sng" dirty="0">
                <a:solidFill>
                  <a:srgbClr val="3333FF"/>
                </a:solidFill>
              </a:rPr>
              <a:t>only if</a:t>
            </a:r>
            <a:r>
              <a:rPr lang="en-US" sz="2800" i="1" dirty="0">
                <a:solidFill>
                  <a:srgbClr val="3333FF"/>
                </a:solidFill>
              </a:rPr>
              <a:t> </a:t>
            </a:r>
            <a:r>
              <a:rPr lang="en-US" sz="2800" dirty="0">
                <a:solidFill>
                  <a:srgbClr val="3333FF"/>
                </a:solidFill>
              </a:rPr>
              <a:t>I have to teach MATH 135:     </a:t>
            </a:r>
            <a:r>
              <a:rPr lang="en-US" sz="1400" dirty="0">
                <a:solidFill>
                  <a:srgbClr val="3333FF"/>
                </a:solidFill>
              </a:rPr>
              <a:t> </a:t>
            </a:r>
            <a:r>
              <a:rPr lang="en-US" sz="2800" dirty="0">
                <a:solidFill>
                  <a:srgbClr val="3333FF"/>
                </a:solidFill>
              </a:rPr>
              <a:t>B =&gt; A</a:t>
            </a:r>
          </a:p>
          <a:p>
            <a:pPr lvl="1"/>
            <a:endParaRPr lang="en-US" sz="2800" b="1" u="sng" dirty="0"/>
          </a:p>
          <a:p>
            <a:pPr lvl="1"/>
            <a:r>
              <a:rPr lang="en-US" sz="2800" dirty="0"/>
              <a:t>I come to campus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I have to teach MATH 135: </a:t>
            </a:r>
            <a:r>
              <a:rPr lang="en-US" sz="2800" dirty="0">
                <a:solidFill>
                  <a:srgbClr val="3333FF"/>
                </a:solidFill>
              </a:rPr>
              <a:t>B =&gt; A (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3333FF"/>
                </a:solidFill>
              </a:rPr>
              <a:t> is from </a:t>
            </a:r>
            <a:r>
              <a:rPr lang="en-US" sz="2800" b="1" i="1" u="sng" dirty="0">
                <a:solidFill>
                  <a:srgbClr val="3333FF"/>
                </a:solidFill>
              </a:rPr>
              <a:t>only if</a:t>
            </a:r>
            <a:r>
              <a:rPr lang="en-US" sz="2800" dirty="0">
                <a:solidFill>
                  <a:srgbClr val="3333FF"/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3333FF"/>
                </a:solidFill>
              </a:rPr>
              <a:t>                                                                                     </a:t>
            </a:r>
            <a:r>
              <a:rPr lang="en-US" sz="1100" dirty="0">
                <a:solidFill>
                  <a:srgbClr val="3333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B &lt;= A (only 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FF0000"/>
                </a:solidFill>
              </a:rPr>
              <a:t> is from </a:t>
            </a:r>
            <a:r>
              <a:rPr lang="en-US" sz="2800" b="1" i="1" u="sng" dirty="0">
                <a:solidFill>
                  <a:srgbClr val="FF0000"/>
                </a:solidFill>
              </a:rPr>
              <a:t>if/then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 have to teach MATH 135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I come to campus: </a:t>
            </a:r>
            <a:r>
              <a:rPr lang="en-US" sz="2800" dirty="0">
                <a:solidFill>
                  <a:srgbClr val="3333FF"/>
                </a:solidFill>
              </a:rPr>
              <a:t>A &lt;= 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(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3333FF"/>
                </a:solidFill>
              </a:rPr>
              <a:t> is from </a:t>
            </a:r>
            <a:r>
              <a:rPr lang="en-US" sz="2800" b="1" i="1" u="sng" dirty="0">
                <a:solidFill>
                  <a:srgbClr val="3333FF"/>
                </a:solidFill>
              </a:rPr>
              <a:t>only if</a:t>
            </a:r>
            <a:r>
              <a:rPr lang="en-US" sz="2800" dirty="0">
                <a:solidFill>
                  <a:srgbClr val="3333FF"/>
                </a:solidFill>
              </a:rPr>
              <a:t>)</a:t>
            </a:r>
          </a:p>
          <a:p>
            <a:pPr lvl="1"/>
            <a:r>
              <a:rPr lang="en-US" sz="2800" dirty="0"/>
              <a:t> 								</a:t>
            </a:r>
            <a:r>
              <a:rPr lang="en-US" sz="1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 =&gt; B (only 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FF0000"/>
                </a:solidFill>
              </a:rPr>
              <a:t> is from </a:t>
            </a:r>
            <a:r>
              <a:rPr lang="en-US" sz="2800" b="1" i="1" u="sng" dirty="0">
                <a:solidFill>
                  <a:srgbClr val="FF0000"/>
                </a:solidFill>
              </a:rPr>
              <a:t>if/then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499145"/>
            <a:ext cx="1194452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		</a:t>
            </a:r>
          </a:p>
          <a:p>
            <a:pPr lvl="1"/>
            <a:r>
              <a:rPr lang="en-US" sz="2800" dirty="0"/>
              <a:t>		“The</a:t>
            </a:r>
            <a:r>
              <a:rPr lang="en-US" sz="2800" b="1" i="1" dirty="0"/>
              <a:t> </a:t>
            </a:r>
            <a:r>
              <a:rPr lang="en-US" sz="2800" b="1" i="1" u="sng" dirty="0"/>
              <a:t>only</a:t>
            </a:r>
            <a:r>
              <a:rPr lang="en-US" sz="2800" dirty="0"/>
              <a:t> positive integers </a:t>
            </a:r>
            <a:r>
              <a:rPr lang="en-US" sz="2800" b="1" i="1" u="sng" dirty="0"/>
              <a:t>are</a:t>
            </a:r>
            <a:r>
              <a:rPr lang="en-US" sz="2800" dirty="0"/>
              <a:t> those in ℚ.”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this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Positive integer =&gt; ℚ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ℚ =&gt; Positive integer?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Q2c on WA02 had a typo.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 was written as only A =&gt; B, but should be A </a:t>
            </a:r>
            <a:r>
              <a:rPr lang="en-US" sz="2800" dirty="0">
                <a:sym typeface="Wingdings" panose="05000000000000000000" pitchFamily="2" charset="2"/>
              </a:rPr>
              <a:t>&lt;=&gt; B.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Remember that: A </a:t>
            </a:r>
            <a:r>
              <a:rPr lang="en-US" sz="2800" dirty="0">
                <a:sym typeface="Wingdings" panose="05000000000000000000" pitchFamily="2" charset="2"/>
              </a:rPr>
              <a:t>&lt;=&gt; B can be turned into: </a:t>
            </a:r>
            <a:r>
              <a:rPr lang="en-US" sz="2800" dirty="0"/>
              <a:t>(A =&gt; B) ^ (B =&gt; 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6263" y="0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Assignment 2!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4A4FA-A150-4687-8481-7A50D16A94B5}"/>
              </a:ext>
            </a:extLst>
          </p:cNvPr>
          <p:cNvSpPr txBox="1"/>
          <p:nvPr/>
        </p:nvSpPr>
        <p:spPr>
          <a:xfrm>
            <a:off x="3412868" y="3042451"/>
            <a:ext cx="908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(it’s the </a:t>
            </a:r>
            <a:r>
              <a:rPr lang="en-US" sz="2800" b="1" i="1" u="sng" dirty="0">
                <a:solidFill>
                  <a:srgbClr val="FF0000"/>
                </a:solidFill>
              </a:rPr>
              <a:t>only</a:t>
            </a:r>
            <a:r>
              <a:rPr lang="en-US" sz="2800" dirty="0">
                <a:solidFill>
                  <a:srgbClr val="FF0000"/>
                </a:solidFill>
              </a:rPr>
              <a:t> way something can be a positive integer)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(Some ℚ are </a:t>
            </a:r>
            <a:r>
              <a:rPr lang="en-US" sz="2800" dirty="0">
                <a:solidFill>
                  <a:srgbClr val="3333FF"/>
                </a:solidFill>
              </a:rPr>
              <a:t>not</a:t>
            </a:r>
            <a:r>
              <a:rPr lang="en-US" sz="2800" dirty="0">
                <a:solidFill>
                  <a:srgbClr val="FF0000"/>
                </a:solidFill>
              </a:rPr>
              <a:t> integers)</a:t>
            </a:r>
            <a:endParaRPr 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6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499145"/>
            <a:ext cx="11944524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Prove </a:t>
            </a:r>
            <a:r>
              <a:rPr lang="en-US" sz="2800" b="1" i="1" u="sng" dirty="0"/>
              <a:t>without using a truth table</a:t>
            </a:r>
            <a:r>
              <a:rPr lang="en-US" sz="2800" dirty="0"/>
              <a:t>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	                       ¬ (A ^ (¬B)) </a:t>
            </a:r>
            <a:r>
              <a:rPr lang="en-US" sz="3200" b="1" dirty="0"/>
              <a:t>≡</a:t>
            </a:r>
            <a:r>
              <a:rPr lang="en-US" b="1" dirty="0"/>
              <a:t>  </a:t>
            </a:r>
            <a:r>
              <a:rPr lang="en-US" sz="2800" dirty="0"/>
              <a:t>B </a:t>
            </a:r>
            <a:r>
              <a:rPr lang="en-US" b="1" dirty="0"/>
              <a:t>∨</a:t>
            </a:r>
            <a:r>
              <a:rPr lang="en-US" sz="2800" dirty="0"/>
              <a:t> (¬A)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8621" y="0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Assignment 2!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A59F5-5942-42F0-8DFE-22FE286D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4" y="2526121"/>
            <a:ext cx="10937905" cy="39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906</Words>
  <Application>Microsoft Office PowerPoint</Application>
  <PresentationFormat>Widescreen</PresentationFormat>
  <Paragraphs>186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</vt:lpstr>
      <vt:lpstr>  </vt:lpstr>
      <vt:lpstr>  </vt:lpstr>
      <vt:lpstr>  MATH 135: Lecture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642</cp:revision>
  <dcterms:created xsi:type="dcterms:W3CDTF">2021-09-07T23:50:01Z</dcterms:created>
  <dcterms:modified xsi:type="dcterms:W3CDTF">2021-09-18T05:34:55Z</dcterms:modified>
</cp:coreProperties>
</file>