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45" r:id="rId2"/>
    <p:sldId id="578" r:id="rId3"/>
    <p:sldId id="652" r:id="rId4"/>
    <p:sldId id="379" r:id="rId5"/>
    <p:sldId id="653" r:id="rId6"/>
    <p:sldId id="584" r:id="rId7"/>
    <p:sldId id="654" r:id="rId8"/>
    <p:sldId id="655" r:id="rId9"/>
    <p:sldId id="656" r:id="rId10"/>
    <p:sldId id="630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5" r:id="rId19"/>
    <p:sldId id="6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C1C7C"/>
    <a:srgbClr val="FF7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82139" autoAdjust="0"/>
  </p:normalViewPr>
  <p:slideViewPr>
    <p:cSldViewPr snapToGrid="0">
      <p:cViewPr varScale="1">
        <p:scale>
          <a:sx n="98" d="100"/>
          <a:sy n="98" d="100"/>
        </p:scale>
        <p:origin x="10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E74F5A-BE78-4DBD-ADDD-86587DA4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17" y="636671"/>
            <a:ext cx="7524475" cy="6283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B1DF06-A1A1-46DD-96BF-0F059245CBA7}"/>
              </a:ext>
            </a:extLst>
          </p:cNvPr>
          <p:cNvSpPr txBox="1"/>
          <p:nvPr/>
        </p:nvSpPr>
        <p:spPr>
          <a:xfrm>
            <a:off x="-6769" y="-132770"/>
            <a:ext cx="1239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333FF"/>
                </a:solidFill>
              </a:rPr>
              <a:t>Lecture 1 slide from a different MATH 135 instructor:</a:t>
            </a:r>
          </a:p>
        </p:txBody>
      </p:sp>
    </p:spTree>
    <p:extLst>
      <p:ext uri="{BB962C8B-B14F-4D97-AF65-F5344CB8AC3E}">
        <p14:creationId xmlns:p14="http://schemas.microsoft.com/office/powerpoint/2010/main" val="5066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28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48" y="1108881"/>
            <a:ext cx="7511703" cy="241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725820" y="3524305"/>
            <a:ext cx="11177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(20n + 12)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11 (mod 39)</a:t>
            </a:r>
          </a:p>
          <a:p>
            <a:r>
              <a:rPr lang="en-US" sz="3200" b="1" dirty="0"/>
              <a:t>           </a:t>
            </a:r>
            <a:r>
              <a:rPr lang="en-US" sz="14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FF71F8"/>
                </a:solidFill>
              </a:rPr>
              <a:t>-1 </a:t>
            </a:r>
            <a:r>
              <a:rPr lang="en-US" sz="3200" b="1" dirty="0">
                <a:solidFill>
                  <a:srgbClr val="3333FF"/>
                </a:solidFill>
              </a:rPr>
              <a:t> (mod 39)</a:t>
            </a:r>
          </a:p>
          <a:p>
            <a:r>
              <a:rPr lang="en-US" sz="3200" b="1" dirty="0"/>
              <a:t>           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3333FF"/>
                </a:solidFill>
              </a:rPr>
              <a:t> 39y </a:t>
            </a:r>
            <a:r>
              <a:rPr lang="en-US" sz="3200" b="1" dirty="0">
                <a:solidFill>
                  <a:srgbClr val="FF71F8"/>
                </a:solidFill>
              </a:rPr>
              <a:t>- 1</a:t>
            </a:r>
          </a:p>
          <a:p>
            <a:r>
              <a:rPr lang="en-US" sz="3200" b="1" dirty="0"/>
              <a:t>                </a:t>
            </a:r>
            <a:r>
              <a:rPr lang="en-US" sz="1050" b="1" dirty="0"/>
              <a:t> </a:t>
            </a:r>
            <a:r>
              <a:rPr lang="en-US" sz="3200" b="1" dirty="0">
                <a:solidFill>
                  <a:srgbClr val="FF71F8"/>
                </a:solidFill>
              </a:rPr>
              <a:t>1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3333FF"/>
                </a:solidFill>
              </a:rPr>
              <a:t>39y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-20n </a:t>
            </a:r>
            <a:r>
              <a:rPr lang="en-US" sz="3200" b="1" dirty="0"/>
              <a:t>[now solve the Diophantine </a:t>
            </a:r>
            <a:r>
              <a:rPr lang="en-US" sz="3200" b="1" dirty="0" err="1"/>
              <a:t>eqn</a:t>
            </a:r>
            <a:r>
              <a:rPr lang="en-US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36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28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48" y="1108881"/>
            <a:ext cx="7511703" cy="241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725820" y="3524305"/>
            <a:ext cx="1117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C5632-0C5E-4391-91FF-2F8EBA05D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343" y="4066878"/>
            <a:ext cx="5502205" cy="1624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0DC48-1A16-4A40-A8BC-287E6092A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70" y="5788922"/>
            <a:ext cx="3943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7C3AE-B634-448F-8C28-F0D47338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15" y="140677"/>
            <a:ext cx="8699989" cy="2485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3155D6-9B67-465A-97E4-8B022D6E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3" y="3156310"/>
            <a:ext cx="11788554" cy="5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AE282-FE83-48D1-B3CE-E684CF01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22" y="162479"/>
            <a:ext cx="6771237" cy="192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D5278-9489-449C-9763-5052846C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4" y="3249260"/>
            <a:ext cx="11821181" cy="1716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49B984-BB0D-4670-BC61-2171A3C1E78A}"/>
              </a:ext>
            </a:extLst>
          </p:cNvPr>
          <p:cNvSpPr txBox="1"/>
          <p:nvPr/>
        </p:nvSpPr>
        <p:spPr>
          <a:xfrm>
            <a:off x="96164" y="2479515"/>
            <a:ext cx="12182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Small modulus! Skip the EEA: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977C9-8EB6-420F-A621-445719CEE56E}"/>
              </a:ext>
            </a:extLst>
          </p:cNvPr>
          <p:cNvSpPr/>
          <p:nvPr/>
        </p:nvSpPr>
        <p:spPr>
          <a:xfrm>
            <a:off x="6883121" y="3429000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BC6C42-2FF3-4EDD-B854-467332A775DA}"/>
              </a:ext>
            </a:extLst>
          </p:cNvPr>
          <p:cNvSpPr/>
          <p:nvPr/>
        </p:nvSpPr>
        <p:spPr>
          <a:xfrm>
            <a:off x="10863939" y="3430679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49F76-D66D-47C5-84A0-32FC05B8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3" y="261257"/>
            <a:ext cx="9923097" cy="1869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649FA-B602-4DF7-8650-2B499646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4" y="2743521"/>
            <a:ext cx="11161593" cy="2545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D7910C-C939-468C-91B9-9823F360D484}"/>
              </a:ext>
            </a:extLst>
          </p:cNvPr>
          <p:cNvSpPr/>
          <p:nvPr/>
        </p:nvSpPr>
        <p:spPr>
          <a:xfrm>
            <a:off x="5516551" y="3700297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55C2F8-AE44-4E26-9B14-C27C2230A34E}"/>
              </a:ext>
            </a:extLst>
          </p:cNvPr>
          <p:cNvSpPr/>
          <p:nvPr/>
        </p:nvSpPr>
        <p:spPr>
          <a:xfrm>
            <a:off x="9555991" y="3700297"/>
            <a:ext cx="803868" cy="1364064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AB2E4-297D-4404-BC0D-5D797E74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24" y="0"/>
            <a:ext cx="520715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248167-29BD-4CBE-ADD5-5B862107E710}"/>
              </a:ext>
            </a:extLst>
          </p:cNvPr>
          <p:cNvSpPr/>
          <p:nvPr/>
        </p:nvSpPr>
        <p:spPr>
          <a:xfrm>
            <a:off x="3697800" y="4419845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EDAEB-A607-46D5-A778-3827262BC337}"/>
              </a:ext>
            </a:extLst>
          </p:cNvPr>
          <p:cNvSpPr/>
          <p:nvPr/>
        </p:nvSpPr>
        <p:spPr>
          <a:xfrm>
            <a:off x="3699475" y="1206040"/>
            <a:ext cx="5152830" cy="197928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7F6F9-B773-4073-86A1-0EB69D3A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23" y="0"/>
            <a:ext cx="54373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99F84-894E-41C3-8487-C465EC1A1E55}"/>
              </a:ext>
            </a:extLst>
          </p:cNvPr>
          <p:cNvSpPr/>
          <p:nvPr/>
        </p:nvSpPr>
        <p:spPr>
          <a:xfrm>
            <a:off x="3499489" y="5123309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0976F-6521-4B5F-9CA4-CF059F5C0FD7}"/>
              </a:ext>
            </a:extLst>
          </p:cNvPr>
          <p:cNvSpPr/>
          <p:nvPr/>
        </p:nvSpPr>
        <p:spPr>
          <a:xfrm>
            <a:off x="3496838" y="3495396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A6A1D-9D56-41D0-BD0B-A48922A7BB05}"/>
              </a:ext>
            </a:extLst>
          </p:cNvPr>
          <p:cNvSpPr/>
          <p:nvPr/>
        </p:nvSpPr>
        <p:spPr>
          <a:xfrm>
            <a:off x="3496834" y="460789"/>
            <a:ext cx="5152830" cy="503853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50353" y="4302319"/>
            <a:ext cx="8169304" cy="184727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78E7-FEC4-43D0-8A3F-1D28E36CCDF1}"/>
              </a:ext>
            </a:extLst>
          </p:cNvPr>
          <p:cNvSpPr/>
          <p:nvPr/>
        </p:nvSpPr>
        <p:spPr>
          <a:xfrm>
            <a:off x="2150354" y="465658"/>
            <a:ext cx="8169303" cy="312825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1B828-6539-43FC-A90B-1BF0BD1C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04" y="0"/>
            <a:ext cx="839419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23792" y="1844893"/>
            <a:ext cx="8169304" cy="293812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8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45724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5889-0476-4623-9563-9A9C80E6FE2D}"/>
              </a:ext>
            </a:extLst>
          </p:cNvPr>
          <p:cNvSpPr txBox="1"/>
          <p:nvPr/>
        </p:nvSpPr>
        <p:spPr>
          <a:xfrm>
            <a:off x="612842" y="0"/>
            <a:ext cx="12558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Does anybody not know how to find the general solution to an LDE?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16C90-60B7-491E-8EDE-CE84CFAB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073"/>
            <a:ext cx="12192000" cy="288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F341A-1207-4C06-81DE-9F704E211028}"/>
              </a:ext>
            </a:extLst>
          </p:cNvPr>
          <p:cNvSpPr txBox="1"/>
          <p:nvPr/>
        </p:nvSpPr>
        <p:spPr>
          <a:xfrm>
            <a:off x="1780125" y="3921753"/>
            <a:ext cx="12558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Chapter 7 was only 5 pages long (2 simple theorems).</a:t>
            </a:r>
          </a:p>
        </p:txBody>
      </p:sp>
    </p:spTree>
    <p:extLst>
      <p:ext uri="{BB962C8B-B14F-4D97-AF65-F5344CB8AC3E}">
        <p14:creationId xmlns:p14="http://schemas.microsoft.com/office/powerpoint/2010/main" val="32073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30B72-FFFD-4A43-8DDB-866E842E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878"/>
            <a:ext cx="12192000" cy="4863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742BD-50B6-452C-B6FB-648F96E1510E}"/>
              </a:ext>
            </a:extLst>
          </p:cNvPr>
          <p:cNvSpPr txBox="1"/>
          <p:nvPr/>
        </p:nvSpPr>
        <p:spPr>
          <a:xfrm>
            <a:off x="0" y="-260119"/>
            <a:ext cx="1222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This week we’re supposed to be doing Chapter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55FF8-E57E-4A43-8323-E3B1C17AB60D}"/>
              </a:ext>
            </a:extLst>
          </p:cNvPr>
          <p:cNvSpPr txBox="1"/>
          <p:nvPr/>
        </p:nvSpPr>
        <p:spPr>
          <a:xfrm>
            <a:off x="0" y="5042118"/>
            <a:ext cx="12227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Usually I wait until Wednesday, to maximize assignment help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But end of Ch6 was just prime factorization. Ch7: not much content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I started Ch8 early because…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7056B-99E4-4044-BE39-7360EA8C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51" y="6292"/>
            <a:ext cx="10048078" cy="4657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3B71F6-76EA-4EFB-A235-C07B5255724E}"/>
              </a:ext>
            </a:extLst>
          </p:cNvPr>
          <p:cNvSpPr txBox="1"/>
          <p:nvPr/>
        </p:nvSpPr>
        <p:spPr>
          <a:xfrm>
            <a:off x="9636" y="4981218"/>
            <a:ext cx="121823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proofs will be complex: Must know EVERYTHING.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(divisibility, </a:t>
            </a:r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Diophantine, modular arithmetic, congruence classes, FLT, CRT, polynomials, etc.)  </a:t>
            </a:r>
          </a:p>
        </p:txBody>
      </p:sp>
    </p:spTree>
    <p:extLst>
      <p:ext uri="{BB962C8B-B14F-4D97-AF65-F5344CB8AC3E}">
        <p14:creationId xmlns:p14="http://schemas.microsoft.com/office/powerpoint/2010/main" val="782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109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Regrade requests: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 If you disagree with your regrade, let me know by end of Tuesday</a:t>
            </a:r>
            <a:endParaRPr lang="en-US" sz="3200" u="sng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Monday 8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Mobius quiz tonight! (covers up to middle of page 121)</a:t>
            </a: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10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7: WA7 (covers up to page 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8.1-8.4 (122-133) won’t take long (I’ve covered it already!)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8.5-8.9 (122-148) worth getting a head start!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20F2F-15FB-4592-9CEB-2700365B3F00}"/>
              </a:ext>
            </a:extLst>
          </p:cNvPr>
          <p:cNvSpPr txBox="1"/>
          <p:nvPr/>
        </p:nvSpPr>
        <p:spPr>
          <a:xfrm>
            <a:off x="-6769" y="0"/>
            <a:ext cx="1239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333FF"/>
                </a:solidFill>
              </a:rPr>
              <a:t>What’s the last digit of 7</a:t>
            </a:r>
            <a:r>
              <a:rPr lang="en-US" sz="4400" baseline="30000" dirty="0">
                <a:solidFill>
                  <a:srgbClr val="3333FF"/>
                </a:solidFill>
              </a:rPr>
              <a:t>3333</a:t>
            </a:r>
            <a:r>
              <a:rPr lang="en-US" sz="4400" dirty="0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F960-3EB3-4CED-BF58-90D95FF46CED}"/>
              </a:ext>
            </a:extLst>
          </p:cNvPr>
          <p:cNvSpPr txBox="1"/>
          <p:nvPr/>
        </p:nvSpPr>
        <p:spPr>
          <a:xfrm>
            <a:off x="200942" y="846963"/>
            <a:ext cx="121823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digiti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 fingers 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decem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10.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Binary “digit” is a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bit</a:t>
            </a:r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In quantum computing: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qubit</a:t>
            </a:r>
          </a:p>
          <a:p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u="sng" dirty="0">
                <a:solidFill>
                  <a:srgbClr val="202122"/>
                </a:solidFill>
                <a:latin typeface="Arial" panose="020B0604020202020204" pitchFamily="34" charset="0"/>
              </a:rPr>
              <a:t>Powers of 7: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7, 49, 343, 2401, 16807 </a:t>
            </a:r>
          </a:p>
          <a:p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20F2F-15FB-4592-9CEB-2700365B3F00}"/>
              </a:ext>
            </a:extLst>
          </p:cNvPr>
          <p:cNvSpPr txBox="1"/>
          <p:nvPr/>
        </p:nvSpPr>
        <p:spPr>
          <a:xfrm>
            <a:off x="-6769" y="0"/>
            <a:ext cx="1239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333FF"/>
                </a:solidFill>
              </a:rPr>
              <a:t>What’s the last digit of 7</a:t>
            </a:r>
            <a:r>
              <a:rPr lang="en-US" sz="4400" baseline="30000" dirty="0">
                <a:solidFill>
                  <a:srgbClr val="3333FF"/>
                </a:solidFill>
              </a:rPr>
              <a:t>3333</a:t>
            </a:r>
            <a:r>
              <a:rPr lang="en-US" sz="4400" dirty="0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F960-3EB3-4CED-BF58-90D95FF46CED}"/>
              </a:ext>
            </a:extLst>
          </p:cNvPr>
          <p:cNvSpPr txBox="1"/>
          <p:nvPr/>
        </p:nvSpPr>
        <p:spPr>
          <a:xfrm>
            <a:off x="200942" y="846963"/>
            <a:ext cx="1218236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digiti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 fingers 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Latin: 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decem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10.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Binary “digit” is a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bit</a:t>
            </a:r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In quantum computing: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qubit</a:t>
            </a:r>
          </a:p>
          <a:p>
            <a:endParaRPr lang="en-US" sz="2800" b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u="sng" dirty="0">
                <a:solidFill>
                  <a:srgbClr val="202122"/>
                </a:solidFill>
                <a:latin typeface="Arial" panose="020B0604020202020204" pitchFamily="34" charset="0"/>
              </a:rPr>
              <a:t>Powers of 7: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7, </a:t>
            </a:r>
            <a:r>
              <a:rPr lang="en-US" sz="2800" dirty="0">
                <a:solidFill>
                  <a:srgbClr val="3333FF"/>
                </a:solidFill>
                <a:latin typeface="Arial" panose="020B0604020202020204" pitchFamily="34" charset="0"/>
              </a:rPr>
              <a:t>49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, 343, 2401, 16807 </a:t>
            </a:r>
          </a:p>
          <a:p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   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 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(mod 10) </a:t>
            </a:r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3333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  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2 </a:t>
            </a:r>
            <a:r>
              <a:rPr lang="en-US" sz="2800" baseline="30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1666 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1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10) </a:t>
            </a:r>
            <a:endParaRPr lang="en-US" sz="2800" baseline="30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           </a:t>
            </a:r>
            <a:r>
              <a:rPr lang="en-US" sz="16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2 </a:t>
            </a:r>
            <a:r>
              <a:rPr lang="en-US" sz="2800" baseline="30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1666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  </a:t>
            </a:r>
            <a:r>
              <a:rPr lang="en-US" sz="3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10) </a:t>
            </a:r>
          </a:p>
          <a:p>
            <a:r>
              <a:rPr lang="en-US" sz="16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</a:t>
            </a:r>
            <a:r>
              <a:rPr lang="en-US" sz="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≡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7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10) </a:t>
            </a:r>
            <a:endParaRPr lang="en-US" sz="2800" baseline="30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40F960-3EB3-4CED-BF58-90D95FF46CED}"/>
              </a:ext>
            </a:extLst>
          </p:cNvPr>
          <p:cNvSpPr txBox="1"/>
          <p:nvPr/>
        </p:nvSpPr>
        <p:spPr>
          <a:xfrm>
            <a:off x="113393" y="151179"/>
            <a:ext cx="1218236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How do you know if a number is divisible by 3?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Proposition 8 in Chapter 8.3.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How do you know if a number is divisible by 11?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Proposition 9 in Chapter 8.3: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Check if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11 | A – B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A = sum of 1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st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3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rd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5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7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etc. digits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B = sum of 2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nd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4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6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8</a:t>
            </a:r>
            <a:r>
              <a:rPr lang="en-US" sz="28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th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, etc. digits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Does 11 | 6455874532635 ?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	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8753</TotalTime>
  <Words>610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Office Theme</vt:lpstr>
      <vt:lpstr>PowerPoint Presentation</vt:lpstr>
      <vt:lpstr>  MATH 135: Lecture 24</vt:lpstr>
      <vt:lpstr>PowerPoint Presentation</vt:lpstr>
      <vt:lpstr>  </vt:lpstr>
      <vt:lpstr>  </vt:lpstr>
      <vt:lpstr>  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2343</cp:revision>
  <dcterms:created xsi:type="dcterms:W3CDTF">2021-09-07T23:50:01Z</dcterms:created>
  <dcterms:modified xsi:type="dcterms:W3CDTF">2021-11-09T03:08:27Z</dcterms:modified>
</cp:coreProperties>
</file>