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1" r:id="rId4"/>
    <p:sldId id="265" r:id="rId5"/>
    <p:sldId id="256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1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209C-503C-4F42-9D62-38FCC3384F4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8" y="1097147"/>
            <a:ext cx="11398827" cy="4663706"/>
          </a:xfrm>
        </p:spPr>
        <p:txBody>
          <a:bodyPr>
            <a:normAutofit/>
          </a:bodyPr>
          <a:lstStyle/>
          <a:p>
            <a:r>
              <a:rPr lang="en-US" sz="4800" dirty="0"/>
              <a:t>If a number’s last digit is 5, </a:t>
            </a:r>
          </a:p>
          <a:p>
            <a:r>
              <a:rPr lang="en-US" sz="4800" dirty="0"/>
              <a:t>then is it </a:t>
            </a:r>
            <a:r>
              <a:rPr lang="en-US" sz="4800" i="1" dirty="0"/>
              <a:t>always</a:t>
            </a:r>
            <a:r>
              <a:rPr lang="en-US" sz="4800" dirty="0"/>
              <a:t> 5 times an odd number?</a:t>
            </a:r>
          </a:p>
          <a:p>
            <a:endParaRPr lang="en-US" sz="6000" dirty="0"/>
          </a:p>
          <a:p>
            <a:r>
              <a:rPr lang="en-US" sz="8000" dirty="0"/>
              <a:t>Prove it.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350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483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33928" y="835832"/>
            <a:ext cx="119241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Friday 17 September before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7030A0"/>
                </a:solidFill>
              </a:rPr>
              <a:t>reading Chapter 2 </a:t>
            </a:r>
            <a:r>
              <a:rPr lang="en-US" sz="2800" dirty="0"/>
              <a:t>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Friday 17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00B0F0"/>
                </a:solidFill>
              </a:rPr>
              <a:t>Mobius Quiz 3</a:t>
            </a:r>
            <a:r>
              <a:rPr lang="en-US" sz="2800" dirty="0"/>
              <a:t>: MQ3</a:t>
            </a:r>
            <a:endParaRPr lang="en-US" sz="28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7030A0"/>
                </a:solidFill>
              </a:rPr>
              <a:t>reading</a:t>
            </a:r>
            <a:r>
              <a:rPr lang="en-US" sz="2800" dirty="0"/>
              <a:t> up to the end of </a:t>
            </a:r>
            <a:r>
              <a:rPr lang="en-US" sz="2800" dirty="0">
                <a:solidFill>
                  <a:srgbClr val="7030A0"/>
                </a:solidFill>
              </a:rPr>
              <a:t>Section 0.2 (Polynomials)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There’s a question on next MQ based on the polynomials reading!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Monday 20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00B0F0"/>
                </a:solidFill>
              </a:rPr>
              <a:t>Mobius Quiz 4</a:t>
            </a:r>
            <a:r>
              <a:rPr lang="en-US" sz="2800" dirty="0"/>
              <a:t>: MQ4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Complete </a:t>
            </a:r>
            <a:r>
              <a:rPr lang="en-US" sz="2800" dirty="0">
                <a:solidFill>
                  <a:srgbClr val="00B0F0"/>
                </a:solidFill>
              </a:rPr>
              <a:t>Mobius Quiz 5</a:t>
            </a:r>
            <a:r>
              <a:rPr lang="en-US" sz="2800" dirty="0"/>
              <a:t>: MQ5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9917D-8E48-4078-8EE9-A3385B95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591917"/>
            <a:ext cx="4465489" cy="4009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39E25-C4E0-488C-98E9-82B77217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07" y="2906712"/>
            <a:ext cx="7015593" cy="3380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A0071-F670-4BA6-B663-9A8319EC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37"/>
            <a:ext cx="12192000" cy="24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it </a:t>
            </a:r>
            <a:r>
              <a:rPr lang="en-US" sz="2800" i="1" u="sng" dirty="0"/>
              <a:t>always</a:t>
            </a:r>
            <a:r>
              <a:rPr lang="en-US" sz="2800" u="sng" dirty="0"/>
              <a:t> 5 times an odd number?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562850" y="614136"/>
            <a:ext cx="1169705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 =  {Integers for which the last digit is 5}</a:t>
            </a:r>
          </a:p>
          <a:p>
            <a:endParaRPr lang="en-US" sz="1600" dirty="0"/>
          </a:p>
          <a:p>
            <a:r>
              <a:rPr lang="en-US" sz="2800" dirty="0"/>
              <a:t>Ɐ N </a:t>
            </a:r>
            <a:r>
              <a:rPr lang="el-GR" sz="2800" dirty="0"/>
              <a:t>ϵ</a:t>
            </a:r>
            <a:r>
              <a:rPr lang="en-US" sz="2800" dirty="0"/>
              <a:t> S  , ∃ m </a:t>
            </a:r>
            <a:r>
              <a:rPr lang="el-GR" sz="2800" dirty="0"/>
              <a:t>ϵ</a:t>
            </a:r>
            <a:r>
              <a:rPr lang="en-US" sz="2800" dirty="0"/>
              <a:t> ℤ  , N = 5(2m+1) ?</a:t>
            </a:r>
          </a:p>
          <a:p>
            <a:endParaRPr lang="en-US" sz="2800" dirty="0"/>
          </a:p>
          <a:p>
            <a:r>
              <a:rPr lang="en-US" sz="2800" dirty="0"/>
              <a:t>Ɐ N </a:t>
            </a:r>
            <a:r>
              <a:rPr lang="el-GR" sz="2800" dirty="0"/>
              <a:t>ϵ</a:t>
            </a:r>
            <a:r>
              <a:rPr lang="en-US" sz="2800" dirty="0"/>
              <a:t> S,  ∃ a</a:t>
            </a:r>
            <a:r>
              <a:rPr lang="en-US" sz="2800" baseline="-25000" dirty="0"/>
              <a:t>1</a:t>
            </a:r>
            <a:r>
              <a:rPr lang="en-US" sz="2800" dirty="0"/>
              <a:t> , a</a:t>
            </a:r>
            <a:r>
              <a:rPr lang="en-US" sz="2800" baseline="-25000" dirty="0"/>
              <a:t>2</a:t>
            </a:r>
            <a:r>
              <a:rPr lang="en-US" sz="2800" dirty="0"/>
              <a:t> , … , a</a:t>
            </a:r>
            <a:r>
              <a:rPr lang="en-US" sz="2800" baseline="-25000" dirty="0"/>
              <a:t>n </a:t>
            </a:r>
            <a:r>
              <a:rPr lang="en-US" sz="2800" dirty="0"/>
              <a:t>,  N = 10</a:t>
            </a:r>
            <a:r>
              <a:rPr lang="en-US" sz="2800" baseline="30000" dirty="0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en-US" sz="2800" dirty="0"/>
              <a:t> +</a:t>
            </a:r>
            <a:r>
              <a:rPr lang="en-US" sz="2800" baseline="-25000" dirty="0"/>
              <a:t>  </a:t>
            </a:r>
            <a:r>
              <a:rPr lang="en-US" sz="2800" dirty="0"/>
              <a:t>10</a:t>
            </a:r>
            <a:r>
              <a:rPr lang="en-US" sz="2800" baseline="30000" dirty="0"/>
              <a:t>n-1</a:t>
            </a:r>
            <a:r>
              <a:rPr lang="en-US" sz="2800" baseline="-25000" dirty="0"/>
              <a:t> </a:t>
            </a:r>
            <a:r>
              <a:rPr lang="en-US" sz="2800" dirty="0"/>
              <a:t>a</a:t>
            </a:r>
            <a:r>
              <a:rPr lang="en-US" sz="2800" baseline="-25000" dirty="0"/>
              <a:t>n-1</a:t>
            </a:r>
            <a:r>
              <a:rPr lang="en-US" sz="2800" dirty="0"/>
              <a:t> + …</a:t>
            </a:r>
            <a:r>
              <a:rPr lang="en-US" sz="2800" baseline="-25000" dirty="0"/>
              <a:t>  </a:t>
            </a:r>
            <a:r>
              <a:rPr lang="en-US" sz="2800" dirty="0"/>
              <a:t>+10</a:t>
            </a:r>
            <a:r>
              <a:rPr lang="en-US" sz="2800" baseline="30000" dirty="0"/>
              <a:t>1</a:t>
            </a:r>
            <a:r>
              <a:rPr lang="en-US" sz="2800" baseline="-25000" dirty="0"/>
              <a:t>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+ 5</a:t>
            </a:r>
            <a:r>
              <a:rPr lang="en-US" sz="2800" baseline="-25000" dirty="0"/>
              <a:t>  </a:t>
            </a:r>
          </a:p>
          <a:p>
            <a:r>
              <a:rPr lang="en-US" sz="2800" dirty="0"/>
              <a:t>                                              N = (5 x 2)</a:t>
            </a:r>
            <a:r>
              <a:rPr lang="en-US" sz="2800" baseline="30000" dirty="0"/>
              <a:t>n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en-US" sz="2800" baseline="30000" dirty="0"/>
              <a:t>  </a:t>
            </a:r>
            <a:r>
              <a:rPr lang="en-US" sz="2800" dirty="0"/>
              <a:t>+</a:t>
            </a:r>
            <a:r>
              <a:rPr lang="en-US" sz="2800" baseline="-25000" dirty="0"/>
              <a:t> </a:t>
            </a:r>
            <a:r>
              <a:rPr lang="en-US" sz="2800" dirty="0"/>
              <a:t>(5 x 2)</a:t>
            </a:r>
            <a:r>
              <a:rPr lang="en-US" sz="2800" baseline="30000" dirty="0"/>
              <a:t>n-1</a:t>
            </a:r>
            <a:r>
              <a:rPr lang="en-US" sz="2800" baseline="-25000" dirty="0"/>
              <a:t> </a:t>
            </a:r>
            <a:r>
              <a:rPr lang="en-US" sz="2800" dirty="0"/>
              <a:t>a</a:t>
            </a:r>
            <a:r>
              <a:rPr lang="en-US" sz="2800" baseline="-25000" dirty="0"/>
              <a:t>n-1</a:t>
            </a:r>
            <a:r>
              <a:rPr lang="en-US" sz="2800" dirty="0"/>
              <a:t> + …</a:t>
            </a:r>
            <a:r>
              <a:rPr lang="en-US" sz="2800" baseline="-25000" dirty="0"/>
              <a:t>  </a:t>
            </a:r>
            <a:r>
              <a:rPr lang="en-US" sz="2800" dirty="0"/>
              <a:t>+ (5 x 2)</a:t>
            </a:r>
            <a:r>
              <a:rPr lang="en-US" sz="2800" baseline="30000" dirty="0"/>
              <a:t>1</a:t>
            </a:r>
            <a:r>
              <a:rPr lang="en-US" sz="2800" baseline="-25000" dirty="0"/>
              <a:t>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+ 5</a:t>
            </a:r>
            <a:r>
              <a:rPr lang="en-US" sz="2800" baseline="-25000" dirty="0"/>
              <a:t>  </a:t>
            </a:r>
          </a:p>
          <a:p>
            <a:r>
              <a:rPr lang="en-US" sz="2800" dirty="0"/>
              <a:t>                                              N = (5</a:t>
            </a:r>
            <a:r>
              <a:rPr lang="en-US" sz="2800" baseline="30000" dirty="0"/>
              <a:t>n</a:t>
            </a:r>
            <a:r>
              <a:rPr lang="en-US" sz="2800" dirty="0"/>
              <a:t> x 2</a:t>
            </a:r>
            <a:r>
              <a:rPr lang="en-US" sz="2800" baseline="30000" dirty="0"/>
              <a:t>n</a:t>
            </a:r>
            <a:r>
              <a:rPr lang="en-US" sz="2800" dirty="0"/>
              <a:t>) a</a:t>
            </a:r>
            <a:r>
              <a:rPr lang="en-US" sz="2800" baseline="-25000" dirty="0"/>
              <a:t>n</a:t>
            </a:r>
            <a:r>
              <a:rPr lang="en-US" sz="2800" baseline="30000" dirty="0"/>
              <a:t> </a:t>
            </a:r>
            <a:r>
              <a:rPr lang="en-US" sz="2800" dirty="0"/>
              <a:t>+</a:t>
            </a:r>
            <a:r>
              <a:rPr lang="en-US" sz="2800" baseline="-25000" dirty="0"/>
              <a:t> </a:t>
            </a:r>
            <a:r>
              <a:rPr lang="en-US" sz="2800" dirty="0"/>
              <a:t>(5</a:t>
            </a:r>
            <a:r>
              <a:rPr lang="en-US" sz="2800" baseline="30000" dirty="0"/>
              <a:t>n-1</a:t>
            </a:r>
            <a:r>
              <a:rPr lang="en-US" sz="2800" dirty="0"/>
              <a:t> x 2</a:t>
            </a:r>
            <a:r>
              <a:rPr lang="en-US" sz="2800" baseline="30000" dirty="0"/>
              <a:t>n-1</a:t>
            </a:r>
            <a:r>
              <a:rPr lang="en-US" sz="2800" dirty="0"/>
              <a:t>) a</a:t>
            </a:r>
            <a:r>
              <a:rPr lang="en-US" sz="2800" baseline="-25000" dirty="0"/>
              <a:t>n-1</a:t>
            </a:r>
            <a:r>
              <a:rPr lang="en-US" sz="2800" dirty="0"/>
              <a:t> + …</a:t>
            </a:r>
            <a:r>
              <a:rPr lang="en-US" sz="2800" baseline="-25000" dirty="0"/>
              <a:t>  </a:t>
            </a:r>
            <a:r>
              <a:rPr lang="en-US" sz="2800" dirty="0"/>
              <a:t>+ (5 x 2)</a:t>
            </a:r>
            <a:r>
              <a:rPr lang="en-US" sz="2800" baseline="-25000" dirty="0"/>
              <a:t>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+ 5</a:t>
            </a:r>
            <a:r>
              <a:rPr lang="en-US" sz="2800" baseline="-25000" dirty="0"/>
              <a:t> </a:t>
            </a:r>
          </a:p>
          <a:p>
            <a:r>
              <a:rPr lang="en-US" sz="2800" baseline="-25000" dirty="0"/>
              <a:t>			</a:t>
            </a:r>
            <a:r>
              <a:rPr lang="en-US" sz="2800" dirty="0"/>
              <a:t>            N = 5 ( 1 + 2a</a:t>
            </a:r>
            <a:r>
              <a:rPr lang="en-US" sz="2800" baseline="-25000" dirty="0"/>
              <a:t>1</a:t>
            </a:r>
            <a:r>
              <a:rPr lang="en-US" sz="2800" dirty="0"/>
              <a:t> + … + 5</a:t>
            </a:r>
            <a:r>
              <a:rPr lang="en-US" sz="2800" baseline="30000" dirty="0"/>
              <a:t>n-2 </a:t>
            </a:r>
            <a:r>
              <a:rPr lang="en-US" sz="2800" dirty="0"/>
              <a:t>2</a:t>
            </a:r>
            <a:r>
              <a:rPr lang="en-US" sz="2800" baseline="30000" dirty="0"/>
              <a:t>n-1</a:t>
            </a:r>
            <a:r>
              <a:rPr lang="en-US" sz="2800" dirty="0"/>
              <a:t>a</a:t>
            </a:r>
            <a:r>
              <a:rPr lang="en-US" sz="2800" baseline="-25000" dirty="0"/>
              <a:t>n-1</a:t>
            </a:r>
            <a:r>
              <a:rPr lang="en-US" sz="2800" dirty="0"/>
              <a:t> + 5</a:t>
            </a:r>
            <a:r>
              <a:rPr lang="en-US" sz="2800" baseline="30000" dirty="0"/>
              <a:t>n-1 </a:t>
            </a:r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a</a:t>
            </a:r>
            <a:r>
              <a:rPr lang="en-US" sz="2800" baseline="-25000" dirty="0"/>
              <a:t>n</a:t>
            </a:r>
            <a:r>
              <a:rPr lang="en-US" sz="2800" baseline="30000" dirty="0"/>
              <a:t> </a:t>
            </a:r>
            <a:r>
              <a:rPr lang="en-US" sz="2800" dirty="0"/>
              <a:t>)</a:t>
            </a:r>
          </a:p>
          <a:p>
            <a:r>
              <a:rPr lang="en-US" sz="2800" dirty="0"/>
              <a:t>Ɐ N </a:t>
            </a:r>
            <a:r>
              <a:rPr lang="el-GR" sz="2800" dirty="0"/>
              <a:t>ϵ</a:t>
            </a:r>
            <a:r>
              <a:rPr lang="en-US" sz="2800" dirty="0"/>
              <a:t> S,  ∃ b </a:t>
            </a:r>
            <a:r>
              <a:rPr lang="el-GR" sz="2800" dirty="0"/>
              <a:t>ϵ</a:t>
            </a:r>
            <a:r>
              <a:rPr lang="en-US" sz="2800" dirty="0"/>
              <a:t> ℤ ,	            N = 5b</a:t>
            </a:r>
          </a:p>
          <a:p>
            <a:endParaRPr lang="en-US" sz="1100" dirty="0"/>
          </a:p>
          <a:p>
            <a:r>
              <a:rPr lang="en-US" sz="2800" dirty="0"/>
              <a:t>b is either even or odd. </a:t>
            </a:r>
          </a:p>
          <a:p>
            <a:endParaRPr lang="en-US" sz="1200" dirty="0"/>
          </a:p>
          <a:p>
            <a:r>
              <a:rPr lang="en-US" sz="2800" u="sng" dirty="0"/>
              <a:t>Case 1: b is even:</a:t>
            </a:r>
          </a:p>
          <a:p>
            <a:r>
              <a:rPr lang="en-US" sz="2800" dirty="0"/>
              <a:t>	N = 5b =&gt; N is even.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But if N ends in 5 it must be odd.  Contradiction!  So b must be odd.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442518" y="1937039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14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“</a:t>
            </a:r>
            <a:r>
              <a:rPr lang="en-US" sz="2800" dirty="0" err="1"/>
              <a:t>s.t.</a:t>
            </a:r>
            <a:r>
              <a:rPr lang="en-US" sz="2800" dirty="0"/>
              <a:t>”  but you can instead use a comma.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MATH 135!</a:t>
            </a:r>
          </a:p>
        </p:txBody>
      </p:sp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86BF-2F73-464C-839B-3CE78CD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53" y="-241067"/>
            <a:ext cx="6334985" cy="1089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239697" y="771089"/>
            <a:ext cx="1195230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¬(∃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p/q) </a:t>
            </a:r>
          </a:p>
          <a:p>
            <a:endParaRPr lang="en-US" sz="500" dirty="0"/>
          </a:p>
          <a:p>
            <a:r>
              <a:rPr lang="en-US" sz="2400" dirty="0"/>
              <a:t>Do we have to worry about q=0?</a:t>
            </a:r>
          </a:p>
          <a:p>
            <a:endParaRPr lang="en-US" sz="1100" dirty="0"/>
          </a:p>
          <a:p>
            <a:r>
              <a:rPr lang="en-US" sz="2400" dirty="0"/>
              <a:t>Answer: We’re only saying that </a:t>
            </a:r>
            <a:r>
              <a:rPr lang="en-US" sz="2400" b="1" i="1" dirty="0"/>
              <a:t>there exists</a:t>
            </a:r>
            <a:r>
              <a:rPr lang="en-US" sz="2400" dirty="0"/>
              <a:t> a q such that sqrt(3) = p/q, </a:t>
            </a:r>
          </a:p>
          <a:p>
            <a:r>
              <a:rPr lang="en-US" sz="2400" dirty="0"/>
              <a:t>                not that p/q must make sense for all q.</a:t>
            </a:r>
          </a:p>
          <a:p>
            <a:endParaRPr lang="en-US" sz="2400" dirty="0"/>
          </a:p>
          <a:p>
            <a:r>
              <a:rPr lang="en-US" sz="2400" dirty="0"/>
              <a:t>Outline of Proof:</a:t>
            </a:r>
          </a:p>
          <a:p>
            <a:endParaRPr lang="en-US" sz="2400" dirty="0"/>
          </a:p>
          <a:p>
            <a:r>
              <a:rPr lang="en-US" sz="2400" dirty="0"/>
              <a:t>Assume: 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2400" dirty="0"/>
          </a:p>
          <a:p>
            <a:r>
              <a:rPr lang="en-US" sz="2400" dirty="0"/>
              <a:t>Square both sides: 3q</a:t>
            </a:r>
            <a:r>
              <a:rPr lang="en-US" sz="2400" baseline="30000" dirty="0"/>
              <a:t>2 </a:t>
            </a:r>
            <a:r>
              <a:rPr lang="en-US" sz="2400" dirty="0"/>
              <a:t>= p</a:t>
            </a:r>
            <a:r>
              <a:rPr lang="en-US" sz="2400" baseline="30000" dirty="0"/>
              <a:t>2</a:t>
            </a:r>
          </a:p>
          <a:p>
            <a:endParaRPr lang="en-US" sz="2400" baseline="30000" dirty="0"/>
          </a:p>
          <a:p>
            <a:r>
              <a:rPr lang="en-US" sz="2400" u="sng" dirty="0"/>
              <a:t>Case 1:</a:t>
            </a:r>
            <a:r>
              <a:rPr lang="en-US" sz="2400" dirty="0"/>
              <a:t> q is even.</a:t>
            </a:r>
          </a:p>
          <a:p>
            <a:r>
              <a:rPr lang="en-US" sz="2400" dirty="0"/>
              <a:t>     =&gt; 3q</a:t>
            </a:r>
            <a:r>
              <a:rPr lang="en-US" sz="2400" baseline="30000" dirty="0"/>
              <a:t>2 </a:t>
            </a:r>
            <a:r>
              <a:rPr lang="en-US" sz="2400" dirty="0"/>
              <a:t>is even (whatever factor of 2 is in q, is still going to be a factor of 3q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     =&gt; p</a:t>
            </a:r>
            <a:r>
              <a:rPr lang="en-US" sz="2400" baseline="30000" dirty="0"/>
              <a:t>2</a:t>
            </a:r>
            <a:r>
              <a:rPr lang="en-US" sz="2400" dirty="0"/>
              <a:t> is even, and p is even</a:t>
            </a:r>
          </a:p>
          <a:p>
            <a:r>
              <a:rPr lang="en-US" sz="2400" dirty="0"/>
              <a:t>     =&gt; p/q is an integer (since p and q are even). [</a:t>
            </a:r>
            <a:r>
              <a:rPr lang="en-US" sz="2400" dirty="0">
                <a:solidFill>
                  <a:srgbClr val="FF0000"/>
                </a:solidFill>
              </a:rPr>
              <a:t>Prove that sqrt(3) is not an integer: Exercise</a:t>
            </a:r>
            <a:r>
              <a:rPr lang="en-US" sz="2400" dirty="0"/>
              <a:t>].</a:t>
            </a:r>
          </a:p>
          <a:p>
            <a:endParaRPr lang="en-US" sz="2400" dirty="0"/>
          </a:p>
          <a:p>
            <a:endParaRPr lang="en-US" sz="7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0" y="114418"/>
            <a:ext cx="11952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1000" u="sng" dirty="0"/>
          </a:p>
          <a:p>
            <a:r>
              <a:rPr lang="en-US" sz="2400" dirty="0"/>
              <a:t>	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dirty="0"/>
              <a:t>		</a:t>
            </a:r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7467-1835-4DF8-8633-386FB293A12D}"/>
              </a:ext>
            </a:extLst>
          </p:cNvPr>
          <p:cNvSpPr txBox="1"/>
          <p:nvPr/>
        </p:nvSpPr>
        <p:spPr>
          <a:xfrm>
            <a:off x="26907" y="703357"/>
            <a:ext cx="11952303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Case 2: is odd. </a:t>
            </a:r>
          </a:p>
          <a:p>
            <a:r>
              <a:rPr lang="en-US" dirty="0"/>
              <a:t>	      	=&gt; 3q</a:t>
            </a:r>
            <a:r>
              <a:rPr lang="en-US" baseline="30000" dirty="0"/>
              <a:t>2</a:t>
            </a:r>
            <a:r>
              <a:rPr lang="en-US" dirty="0"/>
              <a:t> is also odd (where else would 3q</a:t>
            </a:r>
            <a:r>
              <a:rPr lang="en-US" baseline="30000" dirty="0"/>
              <a:t>2 </a:t>
            </a:r>
            <a:r>
              <a:rPr lang="en-US" dirty="0"/>
              <a:t>get the factor of 2?).</a:t>
            </a:r>
          </a:p>
          <a:p>
            <a:r>
              <a:rPr lang="en-US" dirty="0"/>
              <a:t>		=&gt; p</a:t>
            </a:r>
            <a:r>
              <a:rPr lang="en-US" baseline="30000" dirty="0"/>
              <a:t>2</a:t>
            </a:r>
            <a:r>
              <a:rPr lang="en-US" dirty="0"/>
              <a:t> is also odd</a:t>
            </a:r>
          </a:p>
          <a:p>
            <a:endParaRPr lang="en-US" dirty="0"/>
          </a:p>
          <a:p>
            <a:r>
              <a:rPr lang="en-US" dirty="0"/>
              <a:t>		∃ n </a:t>
            </a:r>
            <a:r>
              <a:rPr lang="el-GR" dirty="0"/>
              <a:t>ϵ</a:t>
            </a:r>
            <a:r>
              <a:rPr lang="en-US" dirty="0"/>
              <a:t> ℤ  </a:t>
            </a:r>
            <a:r>
              <a:rPr lang="en-US" dirty="0" err="1"/>
              <a:t>s.t.</a:t>
            </a:r>
            <a:r>
              <a:rPr lang="en-US" dirty="0"/>
              <a:t> p = 2n+1</a:t>
            </a:r>
          </a:p>
          <a:p>
            <a:r>
              <a:rPr lang="en-US" dirty="0"/>
              <a:t>		∃ m </a:t>
            </a:r>
            <a:r>
              <a:rPr lang="el-GR" dirty="0"/>
              <a:t>ϵ</a:t>
            </a:r>
            <a:r>
              <a:rPr lang="en-US" dirty="0"/>
              <a:t> ℤ </a:t>
            </a:r>
            <a:r>
              <a:rPr lang="en-US" dirty="0" err="1"/>
              <a:t>s.t.</a:t>
            </a:r>
            <a:r>
              <a:rPr lang="en-US" dirty="0"/>
              <a:t> q = 2m+1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sqrt(3) q                   =  p</a:t>
            </a:r>
          </a:p>
          <a:p>
            <a:r>
              <a:rPr lang="en-US" dirty="0"/>
              <a:t>		 sqrt(3) (2m + 1)       =  (2n + 1)</a:t>
            </a:r>
          </a:p>
          <a:p>
            <a:r>
              <a:rPr lang="en-US" dirty="0"/>
              <a:t>		 3(2m + 1)</a:t>
            </a:r>
            <a:r>
              <a:rPr lang="en-US" baseline="30000" dirty="0"/>
              <a:t>2</a:t>
            </a:r>
            <a:r>
              <a:rPr lang="en-US" dirty="0"/>
              <a:t>                =  (2n + 1)</a:t>
            </a:r>
            <a:r>
              <a:rPr lang="en-US" baseline="30000" dirty="0"/>
              <a:t>2</a:t>
            </a:r>
          </a:p>
          <a:p>
            <a:r>
              <a:rPr lang="en-US" dirty="0"/>
              <a:t>		 3(4m</a:t>
            </a:r>
            <a:r>
              <a:rPr lang="en-US" baseline="30000" dirty="0"/>
              <a:t>2</a:t>
            </a:r>
            <a:r>
              <a:rPr lang="en-US" dirty="0"/>
              <a:t> + 4m + 1)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+ 3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+ 2      = 2n</a:t>
            </a:r>
            <a:r>
              <a:rPr lang="en-US" baseline="30000" dirty="0"/>
              <a:t>2</a:t>
            </a:r>
            <a:r>
              <a:rPr lang="en-US" dirty="0"/>
              <a:t> + 2n </a:t>
            </a:r>
          </a:p>
          <a:p>
            <a:r>
              <a:rPr lang="en-US" dirty="0"/>
              <a:t>		 12(m</a:t>
            </a:r>
            <a:r>
              <a:rPr lang="en-US" baseline="30000" dirty="0"/>
              <a:t>2</a:t>
            </a:r>
            <a:r>
              <a:rPr lang="en-US" dirty="0"/>
              <a:t> + m) + 1        = 2n(n+1)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		 Let n(n+1) = A,  m</a:t>
            </a:r>
            <a:r>
              <a:rPr lang="en-US" baseline="30000" dirty="0"/>
              <a:t>2</a:t>
            </a:r>
            <a:r>
              <a:rPr lang="en-US" dirty="0"/>
              <a:t> + m = B.</a:t>
            </a:r>
          </a:p>
          <a:p>
            <a:r>
              <a:rPr lang="en-US" dirty="0"/>
              <a:t>	   	 A </a:t>
            </a:r>
            <a:r>
              <a:rPr lang="el-GR" dirty="0"/>
              <a:t>ϵ</a:t>
            </a:r>
            <a:r>
              <a:rPr lang="en-US" dirty="0"/>
              <a:t> ℤ , B </a:t>
            </a:r>
            <a:r>
              <a:rPr lang="el-GR" dirty="0"/>
              <a:t>ϵ</a:t>
            </a:r>
            <a:r>
              <a:rPr lang="en-US" dirty="0"/>
              <a:t> ℤ 	</a:t>
            </a:r>
          </a:p>
          <a:p>
            <a:endParaRPr lang="en-US" dirty="0"/>
          </a:p>
          <a:p>
            <a:r>
              <a:rPr lang="en-US" dirty="0"/>
              <a:t>		 12A + 1                        = 2B		</a:t>
            </a:r>
          </a:p>
          <a:p>
            <a:r>
              <a:rPr lang="en-US" dirty="0"/>
              <a:t>		 12A + 1 is odd.               2B is even.     </a:t>
            </a:r>
            <a:r>
              <a:rPr lang="en-US" dirty="0">
                <a:sym typeface="Wingdings" panose="05000000000000000000" pitchFamily="2" charset="2"/>
              </a:rPr>
              <a:t>   Contradiction! </a:t>
            </a:r>
          </a:p>
          <a:p>
            <a:r>
              <a:rPr lang="en-US" dirty="0"/>
              <a:t>∴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/>
              <a:t>¬(∃ </a:t>
            </a:r>
            <a:r>
              <a:rPr lang="en-US" dirty="0" err="1"/>
              <a:t>p,q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ℤ   </a:t>
            </a:r>
            <a:r>
              <a:rPr lang="en-US" dirty="0" err="1"/>
              <a:t>s.t.</a:t>
            </a:r>
            <a:r>
              <a:rPr lang="en-US" dirty="0"/>
              <a:t>  sqrt(3) = p/q)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3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791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  </vt:lpstr>
      <vt:lpstr>  </vt:lpstr>
      <vt:lpstr>  </vt:lpstr>
      <vt:lpstr>  MATH 135: Lecture 4</vt:lpstr>
      <vt:lpstr>PowerPoint Presentation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341</cp:revision>
  <dcterms:created xsi:type="dcterms:W3CDTF">2021-09-07T23:50:01Z</dcterms:created>
  <dcterms:modified xsi:type="dcterms:W3CDTF">2021-09-15T00:25:49Z</dcterms:modified>
</cp:coreProperties>
</file>