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26" r:id="rId2"/>
    <p:sldId id="440" r:id="rId3"/>
    <p:sldId id="444" r:id="rId4"/>
    <p:sldId id="439" r:id="rId5"/>
    <p:sldId id="427" r:id="rId6"/>
    <p:sldId id="436" r:id="rId7"/>
    <p:sldId id="366" r:id="rId8"/>
    <p:sldId id="430" r:id="rId9"/>
    <p:sldId id="433" r:id="rId10"/>
    <p:sldId id="434" r:id="rId11"/>
    <p:sldId id="435" r:id="rId12"/>
    <p:sldId id="431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4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681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topics:</a:t>
            </a:r>
          </a:p>
          <a:p>
            <a:endParaRPr lang="en-US" sz="10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Truth tables! Practice proving expressions involving A, B,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∧</a:t>
            </a:r>
            <a:r>
              <a:rPr lang="en-US" sz="2600" dirty="0"/>
              <a:t>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</a:t>
            </a:r>
            <a:r>
              <a:rPr lang="en-US" sz="2600" dirty="0"/>
              <a:t>,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 ⇔, ⇒,¬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proving these expressions </a:t>
            </a:r>
            <a:r>
              <a:rPr lang="en-US" sz="2600" b="1" i="1" dirty="0"/>
              <a:t>without</a:t>
            </a:r>
            <a:r>
              <a:rPr lang="en-US" sz="2600" dirty="0"/>
              <a:t> truth tables </a:t>
            </a:r>
            <a:r>
              <a:rPr lang="en-US" sz="2600" dirty="0">
                <a:solidFill>
                  <a:srgbClr val="3333FF"/>
                </a:solidFill>
              </a:rPr>
              <a:t>(remember all the laws and theorems)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dealing with complicated </a:t>
            </a:r>
            <a:r>
              <a:rPr lang="en-US" sz="2600" b="1" i="1" dirty="0"/>
              <a:t>nested</a:t>
            </a:r>
            <a:r>
              <a:rPr lang="en-US" sz="2600" dirty="0"/>
              <a:t> quantifiers: </a:t>
            </a:r>
            <a:r>
              <a:rPr lang="en-US" sz="2600" b="0" i="0" dirty="0">
                <a:effectLst/>
              </a:rPr>
              <a:t>∃, ∀ and ∀, ∃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When can you switch them? When can you not? </a:t>
            </a:r>
            <a:r>
              <a:rPr lang="en-US" sz="2200" dirty="0">
                <a:solidFill>
                  <a:srgbClr val="3333FF"/>
                </a:solidFill>
              </a:rPr>
              <a:t>How do you negate them? </a:t>
            </a:r>
            <a:r>
              <a:rPr lang="en-US" sz="2200" dirty="0"/>
              <a:t>Converse? Contrapositive?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Look at your Mobius quizzes! Practice working with </a:t>
            </a:r>
            <a:r>
              <a:rPr lang="en-US" sz="2200" b="1" i="1" dirty="0">
                <a:solidFill>
                  <a:srgbClr val="FF0000"/>
                </a:solidFill>
              </a:rPr>
              <a:t>complicated </a:t>
            </a:r>
            <a:r>
              <a:rPr lang="en-US" sz="2200" dirty="0">
                <a:solidFill>
                  <a:srgbClr val="FF0000"/>
                </a:solidFill>
              </a:rPr>
              <a:t>sentences containing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∀, ∃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Sets! </a:t>
            </a:r>
            <a:r>
              <a:rPr lang="en-US" sz="2600" dirty="0"/>
              <a:t>Given A and B defined using set builder notation, prove that </a:t>
            </a:r>
            <a:r>
              <a:rPr lang="en-US" sz="2600" b="0" i="0" dirty="0">
                <a:effectLst/>
              </a:rPr>
              <a:t>A ⊆ </a:t>
            </a:r>
            <a:r>
              <a:rPr lang="en-US" sz="2600" dirty="0"/>
              <a:t>B, A</a:t>
            </a:r>
            <a:r>
              <a:rPr lang="en-US" sz="2600" b="0" i="0" dirty="0">
                <a:effectLst/>
              </a:rPr>
              <a:t>∩B, A−B=∅,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Look over assignments! Proofs like, if A then B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 </a:t>
            </a:r>
            <a:r>
              <a:rPr lang="en-US" sz="2600" dirty="0"/>
              <a:t>C. How do you prove something like that?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IFF proofs (prove both directions)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Binomial Theorem! Formula will be given, but make sure you’re comfortable with using it!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Strong induction involving sequences. Practice!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Proofs involving divisibility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Polynomials! Divisibility involving polynomials. Roots of polynomials. At least 1 question!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EAF638-26BA-4D88-8234-84FD8A5F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75" y="75708"/>
            <a:ext cx="10884019" cy="5867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88E90D-99C5-45A5-B4FD-6BF0BF21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" y="85144"/>
            <a:ext cx="4763718" cy="4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19283C-855F-4EAF-B072-08688DAB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29" y="46989"/>
            <a:ext cx="540067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ED2DD9-ADDD-43D6-9220-DD8E113B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" y="137901"/>
            <a:ext cx="6162972" cy="25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3" y="0"/>
            <a:ext cx="10415096" cy="12925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BD369C-0972-47D8-9398-9321F2A3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2" y="0"/>
            <a:ext cx="1091853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ACA944-C134-451F-A671-CB53F3FA9761}"/>
              </a:ext>
            </a:extLst>
          </p:cNvPr>
          <p:cNvSpPr/>
          <p:nvPr/>
        </p:nvSpPr>
        <p:spPr>
          <a:xfrm>
            <a:off x="318267" y="873302"/>
            <a:ext cx="3709201" cy="3750067"/>
          </a:xfrm>
          <a:prstGeom prst="ellipse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Good luck on midterm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dirty="0"/>
              <a:t>Thank you so much for paying attention so far!</a:t>
            </a:r>
          </a:p>
        </p:txBody>
      </p:sp>
    </p:spTree>
    <p:extLst>
      <p:ext uri="{BB962C8B-B14F-4D97-AF65-F5344CB8AC3E}">
        <p14:creationId xmlns:p14="http://schemas.microsoft.com/office/powerpoint/2010/main" val="1396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968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tips!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entire time, please!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 used to give 0 to anyone that submitted exam with time still remaining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…unless they got perfect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Glance through entire midterm before you start it. Make yourself </a:t>
            </a:r>
            <a:r>
              <a:rPr lang="en-US" b="1" i="1" dirty="0">
                <a:solidFill>
                  <a:srgbClr val="202122"/>
                </a:solidFill>
                <a:effectLst/>
              </a:rPr>
              <a:t>aware</a:t>
            </a:r>
            <a:r>
              <a:rPr lang="en-US" dirty="0">
                <a:solidFill>
                  <a:srgbClr val="202122"/>
                </a:solidFill>
                <a:effectLst/>
              </a:rPr>
              <a:t> of what’s coming up!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Get all the “mechanical” questions done.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Truth tables,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Logical equivalence proofs</a:t>
            </a:r>
            <a:endParaRPr lang="en-US" b="0" i="0" dirty="0">
              <a:solidFill>
                <a:srgbClr val="20212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Relatively easy divisibility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induction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binomial theorem proofs (e.g. manipulating expressions in sum notation to get desired result)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T/F questions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some </a:t>
            </a:r>
            <a:r>
              <a:rPr lang="en-US" i="1" dirty="0">
                <a:solidFill>
                  <a:srgbClr val="202122"/>
                </a:solidFill>
              </a:rPr>
              <a:t>might </a:t>
            </a:r>
            <a:r>
              <a:rPr lang="en-US" dirty="0">
                <a:solidFill>
                  <a:srgbClr val="202122"/>
                </a:solidFill>
              </a:rPr>
              <a:t>be hard</a:t>
            </a:r>
            <a:r>
              <a:rPr lang="en-US" i="1" dirty="0">
                <a:solidFill>
                  <a:srgbClr val="202122"/>
                </a:solidFill>
              </a:rPr>
              <a:t>. </a:t>
            </a:r>
            <a:r>
              <a:rPr lang="en-US" dirty="0">
                <a:solidFill>
                  <a:srgbClr val="202122"/>
                </a:solidFill>
              </a:rPr>
              <a:t>Be careful, but </a:t>
            </a:r>
            <a:r>
              <a:rPr lang="en-US" dirty="0">
                <a:solidFill>
                  <a:srgbClr val="3333FF"/>
                </a:solidFill>
              </a:rPr>
              <a:t>if something starts taking long, switch to a different question, then come back!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Mark pages that you’re complete (checkmark in corner), and ones where you have to come 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</a:rPr>
              <a:t>Proofs: it might not be obvious where to begin (for some of them). Give yourself 1 hour for proofs!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effectLst/>
              </a:rPr>
              <a:t>Guide. If 10 questions (4 hard proofs and 6 mechanical/easy proofs like induction that follows the usual pattern)</a:t>
            </a:r>
            <a:r>
              <a:rPr lang="en-US" sz="2000" dirty="0">
                <a:solidFill>
                  <a:srgbClr val="202122"/>
                </a:solidFill>
              </a:rPr>
              <a:t>:</a:t>
            </a:r>
            <a:r>
              <a:rPr lang="en-US" dirty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S</a:t>
            </a:r>
            <a:r>
              <a:rPr lang="en-US" dirty="0">
                <a:solidFill>
                  <a:srgbClr val="202122"/>
                </a:solidFill>
                <a:effectLst/>
              </a:rPr>
              <a:t>pend 40 minutes on the 6 “easy” questions, 1 hour on 4 “hard” questions, 10 minutes double-checking solutions, or going back to mechanical questions if proofs were easy, or more time on proofs.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Go to the midterm room earlier in the day so you know where it is! Some of you are in a diff. building!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Bring enough lead, or sharpened-pencils, erasers, etc. !!!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82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2501"/>
            <a:ext cx="12349538" cy="6662319"/>
          </a:xfrm>
        </p:spPr>
        <p:txBody>
          <a:bodyPr>
            <a:normAutofit/>
          </a:bodyPr>
          <a:lstStyle/>
          <a:p>
            <a:r>
              <a:rPr lang="en-US" sz="4800" strike="sngStrike" dirty="0"/>
              <a:t>Winter</a:t>
            </a:r>
            <a:r>
              <a:rPr lang="en-US" sz="4800" dirty="0"/>
              <a:t> midterm is coming, what should I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4AD-6135-49B1-9C74-15A7D1CD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" y="1746799"/>
            <a:ext cx="619125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A7D5A-889A-4CDE-BC54-7AB48A14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92" y="2804845"/>
            <a:ext cx="6186708" cy="3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8 October 2021</a:t>
            </a:r>
          </a:p>
        </p:txBody>
      </p:sp>
    </p:spTree>
    <p:extLst>
      <p:ext uri="{BB962C8B-B14F-4D97-AF65-F5344CB8AC3E}">
        <p14:creationId xmlns:p14="http://schemas.microsoft.com/office/powerpoint/2010/main" val="40681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1395410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5777503" y="22144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8746734" y="3153918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3EB49-D615-4826-B670-9BA36C72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03" y="433111"/>
            <a:ext cx="3912420" cy="285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E6AA4-F895-4197-9C2D-452D1DA3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" y="390947"/>
            <a:ext cx="4288300" cy="310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B4BD5-6638-448D-AF9C-83B7497CD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74" y="3498748"/>
            <a:ext cx="4697043" cy="3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EA3547-B5C1-4C92-963C-251890C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98" y="104887"/>
            <a:ext cx="7546896" cy="3236053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8616A7EB-0915-4D99-AA6B-37D091C8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18" y="3518148"/>
            <a:ext cx="11459363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Weeks 1-5. So ignore any practice midterm questions that talk about </a:t>
            </a:r>
            <a:r>
              <a:rPr lang="en-US" dirty="0" err="1"/>
              <a:t>gcd</a:t>
            </a:r>
            <a:r>
              <a:rPr lang="en-US" dirty="0"/>
              <a:t>, mod, etc.</a:t>
            </a:r>
          </a:p>
        </p:txBody>
      </p:sp>
    </p:spTree>
    <p:extLst>
      <p:ext uri="{BB962C8B-B14F-4D97-AF65-F5344CB8AC3E}">
        <p14:creationId xmlns:p14="http://schemas.microsoft.com/office/powerpoint/2010/main" val="27850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1FB5C1-BAEE-48D8-B63E-66F68D45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31" y="46831"/>
            <a:ext cx="12192000" cy="5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580"/>
            <a:ext cx="5575767" cy="691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62127-BB0D-4119-B093-AC9FFF2CA848}"/>
              </a:ext>
            </a:extLst>
          </p:cNvPr>
          <p:cNvSpPr txBox="1"/>
          <p:nvPr/>
        </p:nvSpPr>
        <p:spPr>
          <a:xfrm>
            <a:off x="46233" y="596579"/>
            <a:ext cx="12099533" cy="649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Euclid’s proof (Proposition 20 in Book 9 of </a:t>
            </a:r>
            <a:r>
              <a:rPr lang="en-US" b="1" i="1" u="sng" dirty="0"/>
              <a:t>The Elements</a:t>
            </a:r>
            <a:r>
              <a:rPr lang="en-US" b="1" u="sng" dirty="0"/>
              <a:t>):</a:t>
            </a:r>
          </a:p>
          <a:p>
            <a:endParaRPr lang="en-US" sz="400" dirty="0"/>
          </a:p>
          <a:p>
            <a:r>
              <a:rPr lang="en-US" sz="2400" dirty="0"/>
              <a:t>Assume there’s only a finite set of primes, ordered from smallest to largest: F = { 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2</a:t>
            </a:r>
            <a:r>
              <a:rPr lang="en-US" sz="2400" dirty="0"/>
              <a:t>, … ,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</a:p>
          <a:p>
            <a:endParaRPr lang="en-US" sz="400" dirty="0"/>
          </a:p>
          <a:p>
            <a:r>
              <a:rPr lang="en-US" sz="2400" dirty="0"/>
              <a:t>Let P = p</a:t>
            </a:r>
            <a:r>
              <a:rPr lang="en-US" sz="2400" baseline="-25000" dirty="0"/>
              <a:t>1</a:t>
            </a:r>
            <a:r>
              <a:rPr lang="en-US" sz="2400" dirty="0"/>
              <a:t> p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 </a:t>
            </a:r>
            <a:r>
              <a:rPr lang="en-US" sz="2400" dirty="0"/>
              <a:t> (product of all primes).</a:t>
            </a:r>
          </a:p>
          <a:p>
            <a:endParaRPr lang="en-US" sz="800" baseline="-25000" dirty="0"/>
          </a:p>
          <a:p>
            <a:r>
              <a:rPr lang="en-US" sz="2400" dirty="0"/>
              <a:t>Let Q = P + 1.</a:t>
            </a:r>
          </a:p>
          <a:p>
            <a:endParaRPr lang="en-US" sz="600" dirty="0"/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1</a:t>
            </a:r>
            <a:r>
              <a:rPr lang="en-US" sz="2400" dirty="0"/>
              <a:t>: Q is prime.  Then F does not contain all primes, because Q &gt;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and Q is prime.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2</a:t>
            </a:r>
            <a:r>
              <a:rPr lang="en-US" sz="2400" dirty="0"/>
              <a:t>: Q is not prime, </a:t>
            </a:r>
          </a:p>
          <a:p>
            <a:r>
              <a:rPr lang="en-US" sz="2400" dirty="0"/>
              <a:t>            so it contains some prime factor </a:t>
            </a:r>
            <a:r>
              <a:rPr lang="en-US" sz="2400" b="1" i="1" dirty="0"/>
              <a:t>r</a:t>
            </a:r>
            <a:r>
              <a:rPr lang="en-US" sz="2400" dirty="0"/>
              <a:t> such that </a:t>
            </a:r>
            <a:r>
              <a:rPr lang="en-US" sz="2400" b="1" i="1" dirty="0"/>
              <a:t>r</a:t>
            </a:r>
            <a:r>
              <a:rPr lang="en-US" sz="2400" dirty="0"/>
              <a:t> | Q, where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Q and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1 (i.e. 1 &lt; </a:t>
            </a:r>
            <a:r>
              <a:rPr lang="en-US" sz="2400" b="1" i="1" dirty="0"/>
              <a:t>r </a:t>
            </a:r>
            <a:r>
              <a:rPr lang="en-US" sz="2400" dirty="0"/>
              <a:t>&lt; Q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)</a:t>
            </a:r>
            <a:endParaRPr lang="en-US" sz="2400" dirty="0"/>
          </a:p>
          <a:p>
            <a:r>
              <a:rPr lang="en-US" sz="2400" dirty="0"/>
              <a:t>         	  Then  </a:t>
            </a:r>
            <a:r>
              <a:rPr lang="en-US" sz="2400" b="1" i="1" dirty="0"/>
              <a:t>r</a:t>
            </a:r>
            <a:r>
              <a:rPr lang="en-US" sz="2400" dirty="0"/>
              <a:t> | Q and Q = P + 1, so   </a:t>
            </a:r>
            <a:r>
              <a:rPr lang="en-US" sz="2400" b="1" i="1" dirty="0"/>
              <a:t>r</a:t>
            </a:r>
            <a:r>
              <a:rPr lang="en-US" sz="2400" dirty="0"/>
              <a:t> | P + 1</a:t>
            </a:r>
          </a:p>
          <a:p>
            <a:r>
              <a:rPr lang="en-US" sz="2400" dirty="0"/>
              <a:t>	  Also,  </a:t>
            </a:r>
            <a:r>
              <a:rPr lang="en-US" sz="2400" b="1" i="1" dirty="0"/>
              <a:t>r </a:t>
            </a:r>
            <a:r>
              <a:rPr lang="en-US" sz="2400" dirty="0"/>
              <a:t>&lt; Q,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Q – 1,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P.</a:t>
            </a:r>
          </a:p>
          <a:p>
            <a:r>
              <a:rPr lang="en-US" sz="2400" dirty="0"/>
              <a:t>	       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b="1" i="1" dirty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is in the set F</a:t>
            </a:r>
            <a:r>
              <a:rPr lang="en-US" sz="2400" dirty="0"/>
              <a:t>, then </a:t>
            </a:r>
            <a:r>
              <a:rPr lang="en-US" sz="2400" b="1" i="1" dirty="0"/>
              <a:t>r </a:t>
            </a:r>
            <a:r>
              <a:rPr lang="en-US" sz="2400" dirty="0"/>
              <a:t>| P.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Px + (P + 1)y   (D.I.C.)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 + 1  - P         (y = 1, x = -1)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1                                                               (the only number that divides 1 is 1, so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604020202020204" pitchFamily="34" charset="0"/>
              </a:rPr>
              <a:t>∉</a:t>
            </a:r>
            <a:r>
              <a:rPr lang="en-US" sz="2400" dirty="0"/>
              <a:t> F)</a:t>
            </a:r>
          </a:p>
          <a:p>
            <a:endParaRPr lang="en-US" sz="1050" dirty="0"/>
          </a:p>
          <a:p>
            <a:r>
              <a:rPr lang="en-US" sz="2000" dirty="0"/>
              <a:t>So for any finite set F of primes, there’s at least one prime missing (either Q, as in </a:t>
            </a:r>
            <a:r>
              <a:rPr lang="en-US" sz="2000" dirty="0">
                <a:solidFill>
                  <a:srgbClr val="3333FF"/>
                </a:solidFill>
              </a:rPr>
              <a:t>Case 1</a:t>
            </a:r>
            <a:r>
              <a:rPr lang="en-US" sz="2000" dirty="0"/>
              <a:t>, or </a:t>
            </a:r>
            <a:r>
              <a:rPr lang="en-US" sz="2000" b="1" i="1" dirty="0"/>
              <a:t>r</a:t>
            </a:r>
            <a:r>
              <a:rPr lang="en-US" sz="2000" dirty="0"/>
              <a:t> as in </a:t>
            </a:r>
            <a:r>
              <a:rPr lang="en-US" sz="2000" dirty="0">
                <a:solidFill>
                  <a:srgbClr val="3333FF"/>
                </a:solidFill>
              </a:rPr>
              <a:t>Case 2</a:t>
            </a:r>
            <a:r>
              <a:rPr lang="en-US" sz="2000" dirty="0"/>
              <a:t>). </a:t>
            </a:r>
          </a:p>
          <a:p>
            <a:endParaRPr lang="en-US" sz="2000" b="1" i="1" dirty="0"/>
          </a:p>
          <a:p>
            <a:r>
              <a:rPr lang="en-US" dirty="0"/>
              <a:t>*Note: This is the idea behind Euclid’s proof, but unfortunately set notation wasn’t invented yet, so it was less elegant.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BACEB-A57E-486A-BD65-F953F548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1356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058C7-910B-47DF-8654-6266F885FDA6}"/>
              </a:ext>
            </a:extLst>
          </p:cNvPr>
          <p:cNvSpPr txBox="1"/>
          <p:nvPr/>
        </p:nvSpPr>
        <p:spPr>
          <a:xfrm>
            <a:off x="137834" y="1622227"/>
            <a:ext cx="12099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| b =&gt;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</a:t>
            </a:r>
          </a:p>
          <a:p>
            <a:endParaRPr lang="en-US" baseline="30000" dirty="0"/>
          </a:p>
          <a:p>
            <a:r>
              <a:rPr lang="en-US" baseline="30000" dirty="0"/>
              <a:t>	</a:t>
            </a:r>
            <a:r>
              <a:rPr lang="en-US" dirty="0"/>
              <a:t>b = k a, so b</a:t>
            </a:r>
            <a:r>
              <a:rPr lang="en-US" baseline="30000" dirty="0"/>
              <a:t>3</a:t>
            </a:r>
            <a:r>
              <a:rPr lang="en-US" dirty="0"/>
              <a:t> = k</a:t>
            </a:r>
            <a:r>
              <a:rPr lang="en-US" baseline="30000" dirty="0"/>
              <a:t>3</a:t>
            </a:r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	k</a:t>
            </a:r>
            <a:r>
              <a:rPr lang="en-US" baseline="30000" dirty="0"/>
              <a:t>3</a:t>
            </a:r>
            <a:r>
              <a:rPr lang="en-US" dirty="0"/>
              <a:t> is an integer, so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with k</a:t>
            </a:r>
            <a:r>
              <a:rPr lang="en-US" baseline="-25000" dirty="0"/>
              <a:t>3</a:t>
            </a:r>
            <a:r>
              <a:rPr lang="en-US" dirty="0"/>
              <a:t> the constant.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  </a:t>
            </a:r>
            <a:r>
              <a:rPr lang="en-US" dirty="0"/>
              <a:t>=&gt;  a | b </a:t>
            </a:r>
          </a:p>
          <a:p>
            <a:endParaRPr lang="en-US" baseline="30000" dirty="0"/>
          </a:p>
          <a:p>
            <a:r>
              <a:rPr lang="en-US" dirty="0">
                <a:solidFill>
                  <a:schemeClr val="bg1"/>
                </a:solidFill>
              </a:rPr>
              <a:t>	b 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a = 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baseline="-250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r>
              <a:rPr lang="en-US" dirty="0">
                <a:solidFill>
                  <a:schemeClr val="bg1"/>
                </a:solidFill>
              </a:rPr>
              <a:t>	a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</a:p>
          <a:p>
            <a:endParaRPr lang="en-US" baseline="30000" dirty="0">
              <a:solidFill>
                <a:schemeClr val="bg1"/>
              </a:solidFill>
            </a:endParaRP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EEC69A-EC21-4151-936D-94DAB21B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5" y="3555619"/>
            <a:ext cx="10950250" cy="2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1012</Words>
  <Application>Microsoft Office PowerPoint</Application>
  <PresentationFormat>Widescreen</PresentationFormat>
  <Paragraphs>96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Google Sans</vt:lpstr>
      <vt:lpstr>Source Sans Pro</vt:lpstr>
      <vt:lpstr>Office Theme</vt:lpstr>
      <vt:lpstr>PowerPoint Presentation</vt:lpstr>
      <vt:lpstr>PowerPoint Presentation</vt:lpstr>
      <vt:lpstr>PowerPoint Presentation</vt:lpstr>
      <vt:lpstr>  MATH 135: Lecture 14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Good luck on midterm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1391</cp:revision>
  <dcterms:created xsi:type="dcterms:W3CDTF">2021-09-07T23:50:01Z</dcterms:created>
  <dcterms:modified xsi:type="dcterms:W3CDTF">2021-10-14T05:06:34Z</dcterms:modified>
</cp:coreProperties>
</file>