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B933-74D0-44EB-BC16-6CC073DD578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830E5-1ED7-466A-B8C7-139928AE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04C4-9090-416A-986B-5BA02B25D7ED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11768" y="6503606"/>
            <a:ext cx="4114800" cy="365125"/>
          </a:xfrm>
        </p:spPr>
        <p:txBody>
          <a:bodyPr/>
          <a:lstStyle/>
          <a:p>
            <a:r>
              <a:rPr lang="sv-SE" dirty="0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B285-DAB4-4D9F-874C-99996235C253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1FE9-7F49-4B97-AC36-43280002E18D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1E8D-F33A-4735-9250-C12D0FADE3AE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85E0-F4F9-4EEA-B557-BBDCF0614CB5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E134-E19A-4FAB-94FC-68AB67311E74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0402-8D91-483F-A9D1-7AA83CA1BA4A}" type="datetime1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D627-8239-4A18-A49E-A0592FBEF32B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0741-9C1B-4E08-9A5F-407F96009A00}" type="datetime1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393-2680-4919-AA6F-21E62D296AED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3616-70F6-4B2F-B8E0-E7163390E43E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B9B5-0CCE-454D-A45A-A61FBBB76E95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46" y="135814"/>
            <a:ext cx="9144000" cy="827349"/>
          </a:xfrm>
        </p:spPr>
        <p:txBody>
          <a:bodyPr>
            <a:normAutofit/>
          </a:bodyPr>
          <a:lstStyle/>
          <a:p>
            <a:r>
              <a:rPr lang="en-US" sz="4400" dirty="0"/>
              <a:t>Upcoming responsibilities!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494950" y="963163"/>
            <a:ext cx="11330732" cy="564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Today (Friday 10 September):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Crowdmark</a:t>
            </a:r>
            <a:r>
              <a:rPr lang="en-US" sz="2800" dirty="0"/>
              <a:t> submission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Submitted through </a:t>
            </a:r>
            <a:r>
              <a:rPr lang="en-US" sz="2800" dirty="0" err="1">
                <a:solidFill>
                  <a:srgbClr val="FF0000"/>
                </a:solidFill>
              </a:rPr>
              <a:t>Crowdmark</a:t>
            </a:r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Monday 13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first quiz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Submitted through </a:t>
            </a:r>
            <a:r>
              <a:rPr lang="en-US" sz="2800" dirty="0">
                <a:solidFill>
                  <a:srgbClr val="FF0000"/>
                </a:solidFill>
              </a:rPr>
              <a:t>Mobius</a:t>
            </a:r>
            <a:r>
              <a:rPr lang="en-US" sz="2800" dirty="0"/>
              <a:t> (via LEARN)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Wednesday 15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second quiz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Submitted through </a:t>
            </a:r>
            <a:r>
              <a:rPr lang="en-US" sz="2800" dirty="0">
                <a:solidFill>
                  <a:srgbClr val="FF0000"/>
                </a:solidFill>
              </a:rPr>
              <a:t>Mobius</a:t>
            </a:r>
            <a:r>
              <a:rPr lang="en-US" sz="2800" dirty="0"/>
              <a:t> (via LEARN)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/>
              <a:t>Wednesday 15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Complete first Written Assignment (WA)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Submitted through </a:t>
            </a:r>
            <a:r>
              <a:rPr lang="en-US" sz="2800" b="1" dirty="0" err="1">
                <a:solidFill>
                  <a:srgbClr val="FF0000"/>
                </a:solidFill>
              </a:rPr>
              <a:t>Crowdmark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8C83-FE79-4569-A9F6-A88F7919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10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dirty="0"/>
              <a:t>Assignment 1!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59391" y="792748"/>
            <a:ext cx="11697050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instructions perfectly.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 says not to do something (for example using something that wasn’t covered in the chapter), you can lose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is not a prime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Expressing negations without using negation symbol: keep in mind things like: ¬ ( a = b) </a:t>
            </a:r>
            <a:r>
              <a:rPr lang="en-US" dirty="0">
                <a:sym typeface="Wingdings" panose="05000000000000000000" pitchFamily="2" charset="2"/>
              </a:rPr>
              <a:t> a </a:t>
            </a:r>
            <a:r>
              <a:rPr lang="en-US" dirty="0"/>
              <a:t>≠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Section 1.4.3 is important!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sin(x) = log(x)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Transcendental Equation</a:t>
            </a:r>
          </a:p>
          <a:p>
            <a:pPr lvl="1"/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you can’t figure out if a statement is True or False, consider the negation of the statement! It might be easier that way!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Don’t be afraid to plug in numbers and try to find a counter-example or example by brute force!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for the variables (</a:t>
            </a:r>
            <a:r>
              <a:rPr lang="en-US" dirty="0" err="1"/>
              <a:t>m,n</a:t>
            </a:r>
            <a:r>
              <a:rPr lang="en-US" dirty="0"/>
              <a:t>), try each of m=0,-1,+1,-2,+2,-3,+3 with each of n=0,-1,+1,-2,+2,-3,+3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49 in total to check on </a:t>
            </a:r>
            <a:r>
              <a:rPr lang="en-US" dirty="0" err="1"/>
              <a:t>WolframAlpha</a:t>
            </a:r>
            <a:r>
              <a:rPr lang="en-US" dirty="0"/>
              <a:t>, but many will be the same since things like x</a:t>
            </a:r>
            <a:r>
              <a:rPr lang="en-US" baseline="30000" dirty="0"/>
              <a:t>2</a:t>
            </a:r>
            <a:r>
              <a:rPr lang="en-US" dirty="0"/>
              <a:t> are the same for x=-2,+2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English isn’t your native language: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you know what an “inequality” 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“With justification” vs “without justification”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“Truth value” of a statement is just, whether the statement is false (Truth value = “False”) or true (Truth value = “True”)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verifying a statement like “For all m ….”  you can split m in to cases (zero vs non-zero,  even vs odd,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lvl="1"/>
            <a:r>
              <a:rPr lang="en-US" dirty="0"/>
              <a:t>	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7F5D-36A7-4269-AE63-F04D01F7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dirty="0"/>
              <a:t>Aiming for perfection on assignments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494950" y="1045985"/>
            <a:ext cx="1169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How much of your final grade is it worth?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When you’re studying for the exam, you will wish you knew everything from the assignments.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6828-6A7B-46AD-AC5A-AE86867B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2800" u="sng" dirty="0"/>
              <a:t>If a number’s last digit is 5, then is the last digit of its square </a:t>
            </a:r>
            <a:r>
              <a:rPr lang="en-US" sz="2800" i="1" u="sng" dirty="0"/>
              <a:t>always</a:t>
            </a:r>
            <a:r>
              <a:rPr lang="en-US" sz="2800" u="sng" dirty="0"/>
              <a:t> 5?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3494809" y="1110247"/>
            <a:ext cx="1169705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 {Integers for which the last digit is 5}</a:t>
            </a:r>
          </a:p>
          <a:p>
            <a:endParaRPr lang="en-US" sz="1400" dirty="0"/>
          </a:p>
          <a:p>
            <a:r>
              <a:rPr lang="en-US" sz="2400" dirty="0"/>
              <a:t>Ɐ N </a:t>
            </a:r>
            <a:r>
              <a:rPr lang="el-GR" sz="2400" dirty="0"/>
              <a:t>ϵ</a:t>
            </a:r>
            <a:r>
              <a:rPr lang="en-US" sz="2400" dirty="0"/>
              <a:t> S  ,  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S 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Ɐ N </a:t>
            </a:r>
            <a:r>
              <a:rPr lang="el-GR" sz="2400" dirty="0"/>
              <a:t>ϵ</a:t>
            </a:r>
            <a:r>
              <a:rPr lang="en-US" sz="2400" dirty="0"/>
              <a:t> S,  ∃ a </a:t>
            </a:r>
            <a:r>
              <a:rPr lang="el-GR" sz="2400" dirty="0"/>
              <a:t>ϵ</a:t>
            </a:r>
            <a:r>
              <a:rPr lang="en-US" sz="2400" dirty="0"/>
              <a:t> ℤ  </a:t>
            </a:r>
            <a:r>
              <a:rPr lang="en-US" sz="2400" dirty="0" err="1"/>
              <a:t>s.t.</a:t>
            </a:r>
            <a:r>
              <a:rPr lang="en-US" sz="2400" dirty="0"/>
              <a:t> N = 10a +5</a:t>
            </a:r>
          </a:p>
          <a:p>
            <a:endParaRPr lang="en-US" sz="2400" dirty="0"/>
          </a:p>
          <a:p>
            <a:r>
              <a:rPr lang="en-US" sz="2400" dirty="0"/>
              <a:t>(10a + 5)</a:t>
            </a:r>
            <a:r>
              <a:rPr lang="en-US" sz="2400" baseline="30000" dirty="0"/>
              <a:t>2</a:t>
            </a:r>
            <a:r>
              <a:rPr lang="en-US" sz="2400" dirty="0"/>
              <a:t> = 100a</a:t>
            </a:r>
            <a:r>
              <a:rPr lang="en-US" sz="2400" baseline="30000" dirty="0"/>
              <a:t>2</a:t>
            </a:r>
            <a:r>
              <a:rPr lang="en-US" sz="2400" dirty="0"/>
              <a:t> + 100a + 25</a:t>
            </a:r>
          </a:p>
          <a:p>
            <a:r>
              <a:rPr lang="en-US" sz="2400" dirty="0"/>
              <a:t>                  </a:t>
            </a:r>
            <a:r>
              <a:rPr lang="en-US" sz="1050" dirty="0"/>
              <a:t> </a:t>
            </a:r>
            <a:r>
              <a:rPr lang="en-US" sz="2400" dirty="0"/>
              <a:t>= 100a(a+1) + 25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∃ b </a:t>
            </a:r>
            <a:r>
              <a:rPr lang="el-GR" sz="2400" dirty="0"/>
              <a:t>ϵ</a:t>
            </a:r>
            <a:r>
              <a:rPr lang="en-US" sz="2400" dirty="0"/>
              <a:t> ℤ  </a:t>
            </a:r>
            <a:r>
              <a:rPr lang="en-US" sz="2400" dirty="0" err="1"/>
              <a:t>s.t.</a:t>
            </a:r>
            <a:r>
              <a:rPr lang="en-US" sz="2400" dirty="0"/>
              <a:t> N</a:t>
            </a:r>
            <a:r>
              <a:rPr lang="en-US" sz="2400" baseline="30000" dirty="0"/>
              <a:t>2 </a:t>
            </a:r>
            <a:r>
              <a:rPr lang="en-US" sz="2400" dirty="0"/>
              <a:t>= 100b + 25</a:t>
            </a:r>
          </a:p>
          <a:p>
            <a:endParaRPr lang="en-US" sz="2400" dirty="0"/>
          </a:p>
          <a:p>
            <a:r>
              <a:rPr lang="en-US" sz="2400" dirty="0"/>
              <a:t>Ɐ b </a:t>
            </a:r>
            <a:r>
              <a:rPr lang="el-GR" sz="2400" dirty="0"/>
              <a:t>ϵ</a:t>
            </a:r>
            <a:r>
              <a:rPr lang="en-US" sz="2400" dirty="0"/>
              <a:t> ℤ,   100b + 25 </a:t>
            </a:r>
            <a:r>
              <a:rPr lang="el-GR" sz="2400" dirty="0"/>
              <a:t>ϵ</a:t>
            </a:r>
            <a:r>
              <a:rPr lang="en-US" sz="2400" dirty="0"/>
              <a:t> S</a:t>
            </a:r>
          </a:p>
          <a:p>
            <a:endParaRPr lang="en-US" sz="2400" dirty="0"/>
          </a:p>
          <a:p>
            <a:r>
              <a:rPr lang="en-US" sz="2400" dirty="0"/>
              <a:t>∴  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S , Ɐ N </a:t>
            </a:r>
            <a:r>
              <a:rPr lang="el-GR" sz="2400" dirty="0"/>
              <a:t>ϵ</a:t>
            </a:r>
            <a:r>
              <a:rPr lang="en-US" sz="2400" dirty="0"/>
              <a:t> S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5783D7-9C70-481A-91DA-D89300F2CF8D}"/>
              </a:ext>
            </a:extLst>
          </p:cNvPr>
          <p:cNvCxnSpPr/>
          <p:nvPr/>
        </p:nvCxnSpPr>
        <p:spPr>
          <a:xfrm>
            <a:off x="366318" y="2327564"/>
            <a:ext cx="11003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539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  </vt:lpstr>
      <vt:lpstr>  MATH 135: Lecture 2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MATH 135 Introduction to proofs, number theory, and cryptography for Honors Mathematics</dc:title>
  <dc:creator>Nike Dattani</dc:creator>
  <cp:lastModifiedBy>Nike Dattani</cp:lastModifiedBy>
  <cp:revision>199</cp:revision>
  <dcterms:created xsi:type="dcterms:W3CDTF">2021-09-07T23:50:01Z</dcterms:created>
  <dcterms:modified xsi:type="dcterms:W3CDTF">2021-09-16T02:34:13Z</dcterms:modified>
</cp:coreProperties>
</file>