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5" r:id="rId4"/>
    <p:sldId id="256" r:id="rId5"/>
    <p:sldId id="263" r:id="rId6"/>
    <p:sldId id="262" r:id="rId7"/>
    <p:sldId id="270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9FA-7821-4938-BCFD-E19FA9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209C-503C-4F42-9D62-38FCC3384F4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8" y="1097147"/>
            <a:ext cx="11398827" cy="4663706"/>
          </a:xfrm>
        </p:spPr>
        <p:txBody>
          <a:bodyPr>
            <a:normAutofit/>
          </a:bodyPr>
          <a:lstStyle/>
          <a:p>
            <a:r>
              <a:rPr lang="en-US" sz="4800" dirty="0"/>
              <a:t>If a number’s last digit is 5, </a:t>
            </a:r>
          </a:p>
          <a:p>
            <a:r>
              <a:rPr lang="en-US" sz="4800" dirty="0"/>
              <a:t>then is the last digit of its square </a:t>
            </a:r>
            <a:r>
              <a:rPr lang="en-US" sz="4800" i="1" dirty="0"/>
              <a:t>always</a:t>
            </a:r>
            <a:r>
              <a:rPr lang="en-US" sz="4800" dirty="0"/>
              <a:t> 5?</a:t>
            </a:r>
          </a:p>
          <a:p>
            <a:endParaRPr lang="en-US" sz="6000" dirty="0"/>
          </a:p>
          <a:p>
            <a:r>
              <a:rPr lang="en-US" sz="8000" dirty="0"/>
              <a:t>Prove it.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35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0" y="114418"/>
            <a:ext cx="11952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1000" u="sng" dirty="0"/>
          </a:p>
          <a:p>
            <a:r>
              <a:rPr lang="en-US" sz="2400" dirty="0"/>
              <a:t>	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dirty="0"/>
              <a:t>		</a:t>
            </a:r>
            <a:endParaRPr lang="en-US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17467-1835-4DF8-8633-386FB293A12D}"/>
              </a:ext>
            </a:extLst>
          </p:cNvPr>
          <p:cNvSpPr txBox="1"/>
          <p:nvPr/>
        </p:nvSpPr>
        <p:spPr>
          <a:xfrm>
            <a:off x="26907" y="703357"/>
            <a:ext cx="11952303" cy="1083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Case 2: is odd. </a:t>
            </a:r>
          </a:p>
          <a:p>
            <a:r>
              <a:rPr lang="en-US" dirty="0"/>
              <a:t>	      	=&gt; 3q</a:t>
            </a:r>
            <a:r>
              <a:rPr lang="en-US" baseline="30000" dirty="0"/>
              <a:t>2</a:t>
            </a:r>
            <a:r>
              <a:rPr lang="en-US" dirty="0"/>
              <a:t> is also odd (where else would 3q</a:t>
            </a:r>
            <a:r>
              <a:rPr lang="en-US" baseline="30000" dirty="0"/>
              <a:t>2 </a:t>
            </a:r>
            <a:r>
              <a:rPr lang="en-US" dirty="0"/>
              <a:t>get the factor of 2?).</a:t>
            </a:r>
          </a:p>
          <a:p>
            <a:r>
              <a:rPr lang="en-US" dirty="0"/>
              <a:t>		=&gt; p</a:t>
            </a:r>
            <a:r>
              <a:rPr lang="en-US" baseline="30000" dirty="0"/>
              <a:t>2</a:t>
            </a:r>
            <a:r>
              <a:rPr lang="en-US" dirty="0"/>
              <a:t> is also odd</a:t>
            </a:r>
          </a:p>
          <a:p>
            <a:endParaRPr lang="en-US" dirty="0"/>
          </a:p>
          <a:p>
            <a:r>
              <a:rPr lang="en-US" dirty="0"/>
              <a:t>		∃ n </a:t>
            </a:r>
            <a:r>
              <a:rPr lang="el-GR" dirty="0"/>
              <a:t>ϵ</a:t>
            </a:r>
            <a:r>
              <a:rPr lang="en-US" dirty="0"/>
              <a:t> ℤ  </a:t>
            </a:r>
            <a:r>
              <a:rPr lang="en-US" dirty="0" err="1"/>
              <a:t>s.t.</a:t>
            </a:r>
            <a:r>
              <a:rPr lang="en-US" dirty="0"/>
              <a:t> p = 2n+1</a:t>
            </a:r>
          </a:p>
          <a:p>
            <a:r>
              <a:rPr lang="en-US" dirty="0"/>
              <a:t>		∃ m </a:t>
            </a:r>
            <a:r>
              <a:rPr lang="el-GR" dirty="0"/>
              <a:t>ϵ</a:t>
            </a:r>
            <a:r>
              <a:rPr lang="en-US" dirty="0"/>
              <a:t> ℤ </a:t>
            </a:r>
            <a:r>
              <a:rPr lang="en-US" dirty="0" err="1"/>
              <a:t>s.t.</a:t>
            </a:r>
            <a:r>
              <a:rPr lang="en-US" dirty="0"/>
              <a:t> q = 2m+1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sqrt(3) q                   =  p</a:t>
            </a:r>
          </a:p>
          <a:p>
            <a:r>
              <a:rPr lang="en-US" dirty="0"/>
              <a:t>		 sqrt(3) (2m + 1)       =  (2n + 1)</a:t>
            </a:r>
          </a:p>
          <a:p>
            <a:r>
              <a:rPr lang="en-US" dirty="0"/>
              <a:t>		 3(2m + 1)</a:t>
            </a:r>
            <a:r>
              <a:rPr lang="en-US" baseline="30000" dirty="0"/>
              <a:t>2</a:t>
            </a:r>
            <a:r>
              <a:rPr lang="en-US" dirty="0"/>
              <a:t>                =  (2n + 1)</a:t>
            </a:r>
            <a:r>
              <a:rPr lang="en-US" baseline="30000" dirty="0"/>
              <a:t>2</a:t>
            </a:r>
          </a:p>
          <a:p>
            <a:r>
              <a:rPr lang="en-US" dirty="0"/>
              <a:t>		 3(4m</a:t>
            </a:r>
            <a:r>
              <a:rPr lang="en-US" baseline="30000" dirty="0"/>
              <a:t>2</a:t>
            </a:r>
            <a:r>
              <a:rPr lang="en-US" dirty="0"/>
              <a:t> + 4m + 1)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+ 3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+ 2      = 2n</a:t>
            </a:r>
            <a:r>
              <a:rPr lang="en-US" baseline="30000" dirty="0"/>
              <a:t>2</a:t>
            </a:r>
            <a:r>
              <a:rPr lang="en-US" dirty="0"/>
              <a:t> + 2n </a:t>
            </a:r>
          </a:p>
          <a:p>
            <a:r>
              <a:rPr lang="en-US" dirty="0"/>
              <a:t>		 12(m</a:t>
            </a:r>
            <a:r>
              <a:rPr lang="en-US" baseline="30000" dirty="0"/>
              <a:t>2</a:t>
            </a:r>
            <a:r>
              <a:rPr lang="en-US" dirty="0"/>
              <a:t> + m) + 1        = 2n(n+1)</a:t>
            </a:r>
          </a:p>
          <a:p>
            <a:r>
              <a:rPr lang="en-US" dirty="0"/>
              <a:t> 	</a:t>
            </a:r>
          </a:p>
          <a:p>
            <a:r>
              <a:rPr lang="en-US" dirty="0"/>
              <a:t>		 Let n(n+1) = A,  m</a:t>
            </a:r>
            <a:r>
              <a:rPr lang="en-US" baseline="30000" dirty="0"/>
              <a:t>2</a:t>
            </a:r>
            <a:r>
              <a:rPr lang="en-US" dirty="0"/>
              <a:t> + m = B.</a:t>
            </a:r>
          </a:p>
          <a:p>
            <a:r>
              <a:rPr lang="en-US" dirty="0"/>
              <a:t>	   	 A </a:t>
            </a:r>
            <a:r>
              <a:rPr lang="el-GR" dirty="0"/>
              <a:t>ϵ</a:t>
            </a:r>
            <a:r>
              <a:rPr lang="en-US" dirty="0"/>
              <a:t> ℤ , B </a:t>
            </a:r>
            <a:r>
              <a:rPr lang="el-GR" dirty="0"/>
              <a:t>ϵ</a:t>
            </a:r>
            <a:r>
              <a:rPr lang="en-US" dirty="0"/>
              <a:t> ℤ 	</a:t>
            </a:r>
          </a:p>
          <a:p>
            <a:endParaRPr lang="en-US" dirty="0"/>
          </a:p>
          <a:p>
            <a:r>
              <a:rPr lang="en-US" dirty="0"/>
              <a:t>		 12A + 1                        = 2B		</a:t>
            </a:r>
          </a:p>
          <a:p>
            <a:r>
              <a:rPr lang="en-US" dirty="0"/>
              <a:t>		 12A + 1 is odd.               2B is even.     </a:t>
            </a:r>
            <a:r>
              <a:rPr lang="en-US" dirty="0">
                <a:sym typeface="Wingdings" panose="05000000000000000000" pitchFamily="2" charset="2"/>
              </a:rPr>
              <a:t>   Contradiction! </a:t>
            </a:r>
          </a:p>
          <a:p>
            <a:r>
              <a:rPr lang="en-US" dirty="0"/>
              <a:t>∴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/>
              <a:t>¬(∃ </a:t>
            </a:r>
            <a:r>
              <a:rPr lang="en-US" dirty="0" err="1"/>
              <a:t>p,q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ℤ   </a:t>
            </a:r>
            <a:r>
              <a:rPr lang="en-US" dirty="0" err="1"/>
              <a:t>s.t.</a:t>
            </a:r>
            <a:r>
              <a:rPr lang="en-US" dirty="0"/>
              <a:t>  sqrt(3) = p/q)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3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483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66318" y="598766"/>
            <a:ext cx="1133073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Monday 13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Mobius Quiz 1: MQ1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Wednesday 15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Mobius Quiz 2: MQ2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15 September 5PM: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Complete first Written Assignment (WA)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17 September 2PM: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reading Chapter 2 of the course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17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Mobius Quiz 3: MQ3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Sunday 19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reading up to the end of Section 0.2 (Polynomials)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2800" u="sng" dirty="0"/>
              <a:t>If a number’s last digit is 5, then is the last digit of its square </a:t>
            </a:r>
            <a:r>
              <a:rPr lang="en-US" sz="2800" i="1" u="sng" dirty="0"/>
              <a:t>always</a:t>
            </a:r>
            <a:r>
              <a:rPr lang="en-US" sz="2800" u="sng" dirty="0"/>
              <a:t> 5?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494809" y="1110247"/>
            <a:ext cx="1169705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 {Integers for which the last digit is 5}</a:t>
            </a:r>
          </a:p>
          <a:p>
            <a:endParaRPr lang="en-US" sz="1400" dirty="0"/>
          </a:p>
          <a:p>
            <a:r>
              <a:rPr lang="en-US" sz="2400" dirty="0"/>
              <a:t>Ɐ N </a:t>
            </a:r>
            <a:r>
              <a:rPr lang="el-GR" sz="2400" dirty="0"/>
              <a:t>ϵ</a:t>
            </a:r>
            <a:r>
              <a:rPr lang="en-US" sz="2400" dirty="0"/>
              <a:t> S  , 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S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Ɐ N,  ∃ a </a:t>
            </a:r>
            <a:r>
              <a:rPr lang="el-GR" sz="2400" dirty="0"/>
              <a:t>ϵ</a:t>
            </a:r>
            <a:r>
              <a:rPr lang="en-US" sz="2400" dirty="0"/>
              <a:t> ℤ  </a:t>
            </a:r>
            <a:r>
              <a:rPr lang="en-US" sz="2400" dirty="0" err="1"/>
              <a:t>s.t.</a:t>
            </a:r>
            <a:r>
              <a:rPr lang="en-US" sz="2400" dirty="0"/>
              <a:t> N = 10a +5</a:t>
            </a:r>
          </a:p>
          <a:p>
            <a:endParaRPr lang="en-US" sz="2400" dirty="0"/>
          </a:p>
          <a:p>
            <a:r>
              <a:rPr lang="en-US" sz="2400" dirty="0"/>
              <a:t>(10a + 5)</a:t>
            </a:r>
            <a:r>
              <a:rPr lang="en-US" sz="2400" baseline="30000" dirty="0"/>
              <a:t>2</a:t>
            </a:r>
            <a:r>
              <a:rPr lang="en-US" sz="2400" dirty="0"/>
              <a:t> = 100a</a:t>
            </a:r>
            <a:r>
              <a:rPr lang="en-US" sz="2400" baseline="30000" dirty="0"/>
              <a:t>2</a:t>
            </a:r>
            <a:r>
              <a:rPr lang="en-US" sz="2400" dirty="0"/>
              <a:t> + 100a + 25</a:t>
            </a:r>
          </a:p>
          <a:p>
            <a:r>
              <a:rPr lang="en-US" sz="2400" dirty="0"/>
              <a:t>                     = 100a(a+1) + 25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∃ b </a:t>
            </a:r>
            <a:r>
              <a:rPr lang="el-GR" sz="2400" dirty="0"/>
              <a:t>ϵ</a:t>
            </a:r>
            <a:r>
              <a:rPr lang="en-US" sz="2400" dirty="0"/>
              <a:t> ℤ  </a:t>
            </a:r>
            <a:r>
              <a:rPr lang="en-US" sz="2400" dirty="0" err="1"/>
              <a:t>s.t.</a:t>
            </a:r>
            <a:r>
              <a:rPr lang="en-US" sz="2400" dirty="0"/>
              <a:t> N</a:t>
            </a:r>
            <a:r>
              <a:rPr lang="en-US" sz="2400" baseline="30000" dirty="0"/>
              <a:t>2 </a:t>
            </a:r>
            <a:r>
              <a:rPr lang="en-US" sz="2400" dirty="0"/>
              <a:t>= 100b + 25</a:t>
            </a:r>
          </a:p>
          <a:p>
            <a:endParaRPr lang="en-US" sz="2400" dirty="0"/>
          </a:p>
          <a:p>
            <a:r>
              <a:rPr lang="en-US" sz="2400" dirty="0"/>
              <a:t>Ɐ b </a:t>
            </a:r>
            <a:r>
              <a:rPr lang="el-GR" sz="2400" dirty="0"/>
              <a:t>ϵ</a:t>
            </a:r>
            <a:r>
              <a:rPr lang="en-US" sz="2400" dirty="0"/>
              <a:t> ℤ,   100b + 25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sz="2400" dirty="0"/>
          </a:p>
          <a:p>
            <a:r>
              <a:rPr lang="en-US" sz="2400" dirty="0"/>
              <a:t>∴ 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S , Ɐ N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783D7-9C70-481A-91DA-D89300F2CF8D}"/>
              </a:ext>
            </a:extLst>
          </p:cNvPr>
          <p:cNvCxnSpPr/>
          <p:nvPr/>
        </p:nvCxnSpPr>
        <p:spPr>
          <a:xfrm>
            <a:off x="366318" y="2327564"/>
            <a:ext cx="11003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10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912820"/>
            <a:ext cx="11944524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use these: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Everything can be done using what’s in the course notes (e.g. </a:t>
            </a:r>
            <a:r>
              <a:rPr lang="en-US" sz="2800" b="1" dirty="0"/>
              <a:t>§</a:t>
            </a:r>
            <a:r>
              <a:rPr lang="en-US" sz="2800" dirty="0"/>
              <a:t> 1.4.3 &amp; 1.5.3):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Tips for Assignment 1!</a:t>
            </a:r>
          </a:p>
        </p:txBody>
      </p:sp>
      <p:pic>
        <p:nvPicPr>
          <p:cNvPr id="1028" name="Picture 4" descr="Flashcard of a math symbol for There Does Not Exist | ClipArt ETC">
            <a:extLst>
              <a:ext uri="{FF2B5EF4-FFF2-40B4-BE49-F238E27FC236}">
                <a16:creationId xmlns:a16="http://schemas.microsoft.com/office/drawing/2014/main" id="{9407E5A3-D066-47B5-9217-686EE3F0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48" y="1590080"/>
            <a:ext cx="538165" cy="6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344E1-DB59-40B8-8433-4FCBD79B6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69" y="2409002"/>
            <a:ext cx="2981325" cy="70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D9CB83-2775-4212-A295-750CD9AE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85" y="4134027"/>
            <a:ext cx="7800975" cy="942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8DEDD-BBCF-4B46-BA5D-6FC3607AB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410" y="5116102"/>
            <a:ext cx="7753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Tips for Assignment 1!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28632" y="1255188"/>
            <a:ext cx="116970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If S is unknown, and/or if P(x) is unknown:</a:t>
            </a:r>
          </a:p>
          <a:p>
            <a:pPr lvl="1"/>
            <a:endParaRPr lang="en-US" sz="1200" dirty="0"/>
          </a:p>
          <a:p>
            <a:pPr lvl="1"/>
            <a:r>
              <a:rPr lang="en-US" sz="4000" dirty="0"/>
              <a:t>					∀ x ∈ S,  P(x)</a:t>
            </a:r>
          </a:p>
          <a:p>
            <a:endParaRPr lang="en-US" sz="2400" dirty="0"/>
          </a:p>
          <a:p>
            <a:r>
              <a:rPr lang="en-US" sz="2400" dirty="0"/>
              <a:t>        cannot be true or false until we specify S or P(x).</a:t>
            </a:r>
          </a:p>
          <a:p>
            <a:endParaRPr lang="en-US" sz="2400" dirty="0"/>
          </a:p>
          <a:p>
            <a:r>
              <a:rPr lang="en-US" sz="2400" dirty="0"/>
              <a:t>        Technically, the above is an open sentence in S and an open sentence in P, let’s say Q(S,P)</a:t>
            </a:r>
          </a:p>
          <a:p>
            <a:r>
              <a:rPr lang="en-US" sz="2400" dirty="0"/>
              <a:t>               </a:t>
            </a:r>
          </a:p>
          <a:p>
            <a:r>
              <a:rPr lang="en-US" sz="2400" dirty="0"/>
              <a:t>        What’s an example of P(x)?        </a:t>
            </a:r>
          </a:p>
          <a:p>
            <a:r>
              <a:rPr lang="en-US" sz="2400" dirty="0"/>
              <a:t>        Now that we’ve chosen P(x), the above is still an open sentence in S, let’s say:  Q(S).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lvl="1"/>
            <a:r>
              <a:rPr lang="en-US" dirty="0"/>
              <a:t>		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Tips for Question 4!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354FB-41BA-43D0-815B-0B6BA2C4CD42}"/>
              </a:ext>
            </a:extLst>
          </p:cNvPr>
          <p:cNvSpPr/>
          <p:nvPr/>
        </p:nvSpPr>
        <p:spPr>
          <a:xfrm>
            <a:off x="374073" y="912820"/>
            <a:ext cx="13456226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Open sentence or statement ?</a:t>
            </a:r>
          </a:p>
          <a:p>
            <a:pPr lvl="1"/>
            <a:endParaRPr lang="en-US" dirty="0"/>
          </a:p>
          <a:p>
            <a:pPr lvl="1"/>
            <a:r>
              <a:rPr lang="en-US" sz="4000" dirty="0"/>
              <a:t>			∀ x ∈ S,  </a:t>
            </a:r>
            <a:r>
              <a:rPr lang="en-US" sz="3600" dirty="0"/>
              <a:t>∃</a:t>
            </a:r>
            <a:r>
              <a:rPr lang="en-US" sz="4000" dirty="0"/>
              <a:t>  y ∈ S , P(</a:t>
            </a:r>
            <a:r>
              <a:rPr lang="en-US" sz="4000" dirty="0" err="1"/>
              <a:t>x,y</a:t>
            </a:r>
            <a:r>
              <a:rPr lang="en-US" sz="4000" dirty="0"/>
              <a:t>)</a:t>
            </a:r>
          </a:p>
          <a:p>
            <a:pPr lvl="1"/>
            <a:endParaRPr lang="en-US" sz="1200" dirty="0"/>
          </a:p>
          <a:p>
            <a:pPr lvl="1"/>
            <a:endParaRPr lang="en-US" sz="100" dirty="0"/>
          </a:p>
          <a:p>
            <a:pPr lvl="1"/>
            <a:r>
              <a:rPr lang="en-US" sz="3200" dirty="0"/>
              <a:t>What’s a property of an infinite set of integers like:</a:t>
            </a:r>
          </a:p>
          <a:p>
            <a:pPr lvl="1"/>
            <a:endParaRPr lang="en-US" sz="1400" dirty="0"/>
          </a:p>
          <a:p>
            <a:pPr lvl="1"/>
            <a:r>
              <a:rPr lang="en-US" sz="4000" dirty="0"/>
              <a:t>	         	S = {……,-3,-2,-1,0,1,2,3,4}</a:t>
            </a:r>
          </a:p>
          <a:p>
            <a:pPr lvl="1"/>
            <a:endParaRPr lang="en-US" sz="1100" dirty="0"/>
          </a:p>
          <a:p>
            <a:pPr lvl="1"/>
            <a:endParaRPr lang="en-US" sz="1000" dirty="0"/>
          </a:p>
          <a:p>
            <a:pPr lvl="1"/>
            <a:r>
              <a:rPr lang="en-US" sz="3200" dirty="0"/>
              <a:t>For all x in S, what do we know about the other elements y?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A and B are logically equivalent if A is true when B is true</a:t>
            </a:r>
          </a:p>
          <a:p>
            <a:pPr lvl="1"/>
            <a:r>
              <a:rPr lang="en-US" sz="3200" dirty="0"/>
              <a:t>AND also A is false when B is false.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53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5AB6A-1A1B-4319-B243-BBDD1AB3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5924"/>
            <a:ext cx="8957163" cy="62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86BF-2F73-464C-839B-3CE78CD0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53" y="-241067"/>
            <a:ext cx="6334985" cy="1089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239697" y="771089"/>
            <a:ext cx="11952303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¬(∃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p/q) </a:t>
            </a:r>
          </a:p>
          <a:p>
            <a:endParaRPr lang="en-US" sz="500" dirty="0"/>
          </a:p>
          <a:p>
            <a:r>
              <a:rPr lang="en-US" sz="2400" dirty="0"/>
              <a:t>Do we have to worry about q=0?</a:t>
            </a:r>
          </a:p>
          <a:p>
            <a:endParaRPr lang="en-US" sz="1100" dirty="0"/>
          </a:p>
          <a:p>
            <a:r>
              <a:rPr lang="en-US" sz="2400" dirty="0"/>
              <a:t>Answer: We’re only saying that </a:t>
            </a:r>
            <a:r>
              <a:rPr lang="en-US" sz="2400" b="1" i="1" dirty="0"/>
              <a:t>there exists</a:t>
            </a:r>
            <a:r>
              <a:rPr lang="en-US" sz="2400" dirty="0"/>
              <a:t> a q such that sqrt(3) = p/q, </a:t>
            </a:r>
          </a:p>
          <a:p>
            <a:r>
              <a:rPr lang="en-US" sz="2400" dirty="0"/>
              <a:t>                not that p/q must make sense for all q.</a:t>
            </a:r>
          </a:p>
          <a:p>
            <a:endParaRPr lang="en-US" sz="2400" dirty="0"/>
          </a:p>
          <a:p>
            <a:r>
              <a:rPr lang="en-US" sz="2400" dirty="0"/>
              <a:t>Outline of Proof:</a:t>
            </a:r>
          </a:p>
          <a:p>
            <a:endParaRPr lang="en-US" sz="2400" dirty="0"/>
          </a:p>
          <a:p>
            <a:r>
              <a:rPr lang="en-US" sz="2400" dirty="0"/>
              <a:t>Assume: 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2400" dirty="0"/>
          </a:p>
          <a:p>
            <a:r>
              <a:rPr lang="en-US" sz="2400" dirty="0"/>
              <a:t>Square both sides: 3q</a:t>
            </a:r>
            <a:r>
              <a:rPr lang="en-US" sz="2400" baseline="30000" dirty="0"/>
              <a:t>2 </a:t>
            </a:r>
            <a:r>
              <a:rPr lang="en-US" sz="2400" dirty="0"/>
              <a:t>= p</a:t>
            </a:r>
            <a:r>
              <a:rPr lang="en-US" sz="2400" baseline="30000" dirty="0"/>
              <a:t>2</a:t>
            </a:r>
          </a:p>
          <a:p>
            <a:endParaRPr lang="en-US" sz="2400" baseline="30000" dirty="0"/>
          </a:p>
          <a:p>
            <a:r>
              <a:rPr lang="en-US" sz="2400" u="sng" dirty="0"/>
              <a:t>Case 1:</a:t>
            </a:r>
            <a:r>
              <a:rPr lang="en-US" sz="2400" dirty="0"/>
              <a:t> q is even.</a:t>
            </a:r>
          </a:p>
          <a:p>
            <a:r>
              <a:rPr lang="en-US" sz="2400" dirty="0"/>
              <a:t>     =&gt; 3q</a:t>
            </a:r>
            <a:r>
              <a:rPr lang="en-US" sz="2400" baseline="30000" dirty="0"/>
              <a:t>2 </a:t>
            </a:r>
            <a:r>
              <a:rPr lang="en-US" sz="2400" dirty="0"/>
              <a:t>is even (whatever factor of 2 is in q, is still going to be a factor of 3q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     =&gt; p</a:t>
            </a:r>
            <a:r>
              <a:rPr lang="en-US" sz="2400" baseline="30000" dirty="0"/>
              <a:t>2</a:t>
            </a:r>
            <a:r>
              <a:rPr lang="en-US" sz="2400" dirty="0"/>
              <a:t> is even, and p is even</a:t>
            </a:r>
          </a:p>
          <a:p>
            <a:r>
              <a:rPr lang="en-US" sz="2400" dirty="0"/>
              <a:t>     =&gt; p/q is an integer (since p and q are even). [</a:t>
            </a:r>
            <a:r>
              <a:rPr lang="en-US" sz="2400" dirty="0">
                <a:solidFill>
                  <a:srgbClr val="FF0000"/>
                </a:solidFill>
              </a:rPr>
              <a:t>Prove that sqrt(3) is not an integer: Exercise</a:t>
            </a:r>
            <a:r>
              <a:rPr lang="en-US" sz="2400" dirty="0"/>
              <a:t>].</a:t>
            </a:r>
          </a:p>
          <a:p>
            <a:endParaRPr lang="en-US" sz="2400" dirty="0"/>
          </a:p>
          <a:p>
            <a:endParaRPr lang="en-US" sz="7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7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899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  </vt:lpstr>
      <vt:lpstr>  </vt:lpstr>
      <vt:lpstr>  MATH 135: Lecture 3</vt:lpstr>
      <vt:lpstr>PowerPoint Presentation</vt:lpstr>
      <vt:lpstr>  </vt:lpstr>
      <vt:lpstr>PowerPoint Presentation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284</cp:revision>
  <dcterms:created xsi:type="dcterms:W3CDTF">2021-09-07T23:50:01Z</dcterms:created>
  <dcterms:modified xsi:type="dcterms:W3CDTF">2021-09-13T18:17:19Z</dcterms:modified>
</cp:coreProperties>
</file>