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6" r:id="rId3"/>
    <p:sldId id="379" r:id="rId4"/>
    <p:sldId id="361" r:id="rId5"/>
    <p:sldId id="425" r:id="rId6"/>
    <p:sldId id="431" r:id="rId7"/>
    <p:sldId id="428" r:id="rId8"/>
    <p:sldId id="440" r:id="rId9"/>
    <p:sldId id="441" r:id="rId10"/>
    <p:sldId id="442" r:id="rId11"/>
    <p:sldId id="438" r:id="rId12"/>
    <p:sldId id="429" r:id="rId13"/>
    <p:sldId id="430" r:id="rId14"/>
    <p:sldId id="439" r:id="rId15"/>
    <p:sldId id="366" r:id="rId16"/>
    <p:sldId id="381" r:id="rId17"/>
    <p:sldId id="384" r:id="rId18"/>
    <p:sldId id="385" r:id="rId19"/>
    <p:sldId id="386" r:id="rId20"/>
    <p:sldId id="393" r:id="rId21"/>
    <p:sldId id="394" r:id="rId22"/>
    <p:sldId id="395" r:id="rId23"/>
    <p:sldId id="396" r:id="rId24"/>
    <p:sldId id="405" r:id="rId25"/>
    <p:sldId id="406" r:id="rId26"/>
    <p:sldId id="407" r:id="rId27"/>
    <p:sldId id="408" r:id="rId28"/>
    <p:sldId id="413" r:id="rId29"/>
    <p:sldId id="414" r:id="rId30"/>
    <p:sldId id="415" r:id="rId31"/>
    <p:sldId id="424" r:id="rId32"/>
    <p:sldId id="416" r:id="rId33"/>
    <p:sldId id="417" r:id="rId34"/>
    <p:sldId id="418" r:id="rId35"/>
    <p:sldId id="419" r:id="rId36"/>
    <p:sldId id="420" r:id="rId37"/>
    <p:sldId id="421" r:id="rId38"/>
    <p:sldId id="423" r:id="rId39"/>
    <p:sldId id="382" r:id="rId40"/>
    <p:sldId id="364" r:id="rId41"/>
    <p:sldId id="362" r:id="rId42"/>
    <p:sldId id="426" r:id="rId43"/>
    <p:sldId id="432" r:id="rId44"/>
    <p:sldId id="434" r:id="rId45"/>
    <p:sldId id="437" r:id="rId46"/>
    <p:sldId id="436" r:id="rId47"/>
    <p:sldId id="42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2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AFD09-8553-42D8-8D45-52E71124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037"/>
            <a:ext cx="12231825" cy="4281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E114E-0E1F-4725-9BC9-E826A08C63B9}"/>
              </a:ext>
            </a:extLst>
          </p:cNvPr>
          <p:cNvSpPr txBox="1"/>
          <p:nvPr/>
        </p:nvSpPr>
        <p:spPr>
          <a:xfrm>
            <a:off x="-177620" y="314135"/>
            <a:ext cx="122611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lvl="1"/>
            <a:r>
              <a:rPr lang="en-US" sz="2800" b="1" u="sng" dirty="0"/>
              <a:t>Assignment 4:</a:t>
            </a:r>
            <a:endParaRPr lang="en-US" sz="36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 </a:t>
            </a:r>
            <a:r>
              <a:rPr lang="el-GR" sz="2800" dirty="0"/>
              <a:t>α</a:t>
            </a:r>
            <a:r>
              <a:rPr lang="en-US" sz="2800" dirty="0"/>
              <a:t> = 1</a:t>
            </a:r>
          </a:p>
          <a:p>
            <a:endParaRPr lang="en-US" sz="2800" dirty="0"/>
          </a:p>
          <a:p>
            <a:r>
              <a:rPr lang="en-US" sz="2800" dirty="0"/>
              <a:t>If (k+1)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is not an integer, then is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</a:t>
            </a:r>
          </a:p>
          <a:p>
            <a:r>
              <a:rPr lang="en-US" sz="2800" dirty="0"/>
              <a:t>k+1 =17,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r>
              <a:rPr lang="en-US" sz="2800" dirty="0"/>
              <a:t>/16, (k+1)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= 17/16</a:t>
            </a:r>
          </a:p>
          <a:p>
            <a:r>
              <a:rPr lang="en-US" sz="2800" dirty="0"/>
              <a:t>k = 16,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r>
              <a:rPr lang="en-US" sz="2800" dirty="0"/>
              <a:t>/16,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197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677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1050" dirty="0"/>
          </a:p>
          <a:p>
            <a:r>
              <a:rPr lang="en-US" sz="2800" dirty="0">
                <a:solidFill>
                  <a:srgbClr val="3333FF"/>
                </a:solidFill>
              </a:rPr>
              <a:t>Case 2 is the harder one (need to use the hint).</a:t>
            </a:r>
          </a:p>
          <a:p>
            <a:endParaRPr lang="en-US" sz="1000" dirty="0"/>
          </a:p>
          <a:p>
            <a:r>
              <a:rPr lang="en-US" sz="2400" dirty="0"/>
              <a:t>Another hint:  can denominator be 0?</a:t>
            </a:r>
          </a:p>
          <a:p>
            <a:endParaRPr lang="en-US" sz="1000" dirty="0"/>
          </a:p>
          <a:p>
            <a:r>
              <a:rPr lang="en-US" sz="2400" dirty="0"/>
              <a:t>It can’t if we’re in Case 2. </a:t>
            </a:r>
          </a:p>
          <a:p>
            <a:endParaRPr lang="en-US" sz="1100" dirty="0"/>
          </a:p>
          <a:p>
            <a:r>
              <a:rPr lang="en-US" sz="2400" dirty="0"/>
              <a:t>b) What type of proof?</a:t>
            </a:r>
          </a:p>
          <a:p>
            <a:r>
              <a:rPr lang="en-US" sz="2400" dirty="0"/>
              <a:t>Contradiction! Assume cot(1⁰) is rational! </a:t>
            </a:r>
          </a:p>
          <a:p>
            <a:r>
              <a:rPr lang="en-US" sz="2400" dirty="0"/>
              <a:t>Try some values of n.  If cos(1 ⁰) is rational and n</a:t>
            </a:r>
            <a:r>
              <a:rPr lang="el-GR" sz="2400" dirty="0"/>
              <a:t>α</a:t>
            </a:r>
            <a:r>
              <a:rPr lang="en-US" sz="2400" dirty="0"/>
              <a:t>/</a:t>
            </a:r>
            <a:r>
              <a:rPr lang="el-GR" sz="2400" dirty="0"/>
              <a:t>π</a:t>
            </a:r>
            <a:r>
              <a:rPr lang="en-US" sz="2400" dirty="0"/>
              <a:t> is non-integer, then cot(n</a:t>
            </a:r>
            <a:r>
              <a:rPr lang="el-GR" sz="2400" dirty="0"/>
              <a:t>α</a:t>
            </a:r>
            <a:r>
              <a:rPr lang="en-US" sz="2400" dirty="0"/>
              <a:t>) must be rational (because of part a). </a:t>
            </a:r>
          </a:p>
          <a:p>
            <a:r>
              <a:rPr lang="en-US" sz="2400" dirty="0"/>
              <a:t>If we violate what we proved in part (a), then cos(1 ⁰) is not rational.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141757"/>
            <a:ext cx="1167764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Q2) </a:t>
            </a:r>
          </a:p>
          <a:p>
            <a:r>
              <a:rPr lang="en-US" sz="3600" dirty="0"/>
              <a:t>First show that m exists.</a:t>
            </a:r>
          </a:p>
          <a:p>
            <a:r>
              <a:rPr lang="en-US" sz="3600" u="sng" dirty="0"/>
              <a:t>Marks lost if you assume it exists!</a:t>
            </a:r>
          </a:p>
          <a:p>
            <a:endParaRPr lang="en-US" sz="3600" u="sng" dirty="0"/>
          </a:p>
          <a:p>
            <a:r>
              <a:rPr lang="en-US" sz="3600" dirty="0"/>
              <a:t>Figure out an m that works, then plug it into n</a:t>
            </a:r>
            <a:r>
              <a:rPr lang="en-US" sz="3600" baseline="30000" dirty="0"/>
              <a:t>2</a:t>
            </a:r>
            <a:r>
              <a:rPr lang="en-US" sz="3600" dirty="0"/>
              <a:t> = 8m +1.</a:t>
            </a:r>
          </a:p>
          <a:p>
            <a:endParaRPr lang="en-US" sz="3600" dirty="0"/>
          </a:p>
          <a:p>
            <a:r>
              <a:rPr lang="en-US" sz="2800" dirty="0"/>
              <a:t>Then show it’s unique!! </a:t>
            </a:r>
          </a:p>
          <a:p>
            <a:endParaRPr lang="en-US" sz="2800" dirty="0"/>
          </a:p>
          <a:p>
            <a:r>
              <a:rPr lang="en-US" sz="2800" dirty="0"/>
              <a:t>Example of proving uniqueness. If we have:</a:t>
            </a:r>
          </a:p>
          <a:p>
            <a:r>
              <a:rPr lang="en-US" sz="2800" dirty="0"/>
              <a:t>(n</a:t>
            </a:r>
            <a:r>
              <a:rPr lang="en-US" sz="2800" baseline="30000" dirty="0"/>
              <a:t>4</a:t>
            </a:r>
            <a:r>
              <a:rPr lang="en-US" sz="2800" dirty="0"/>
              <a:t> = 9m</a:t>
            </a:r>
            <a:r>
              <a:rPr lang="en-US" sz="2800" baseline="-25000" dirty="0"/>
              <a:t>1</a:t>
            </a:r>
            <a:r>
              <a:rPr lang="en-US" sz="2800" dirty="0"/>
              <a:t>) ^ (n</a:t>
            </a:r>
            <a:r>
              <a:rPr lang="en-US" sz="2800" baseline="30000" dirty="0"/>
              <a:t>4 </a:t>
            </a:r>
            <a:r>
              <a:rPr lang="en-US" sz="2800" b="1" dirty="0"/>
              <a:t>=</a:t>
            </a:r>
            <a:r>
              <a:rPr lang="en-US" sz="2800" dirty="0"/>
              <a:t> 9m</a:t>
            </a:r>
            <a:r>
              <a:rPr lang="en-US" sz="2800" baseline="-25000" dirty="0"/>
              <a:t>2</a:t>
            </a:r>
            <a:r>
              <a:rPr lang="en-US" sz="2800" dirty="0"/>
              <a:t>), then:</a:t>
            </a:r>
          </a:p>
          <a:p>
            <a:endParaRPr lang="en-US" sz="2800" dirty="0"/>
          </a:p>
          <a:p>
            <a:r>
              <a:rPr lang="en-US" sz="2800" dirty="0"/>
              <a:t>9m</a:t>
            </a:r>
            <a:r>
              <a:rPr lang="en-US" sz="2800" baseline="-25000" dirty="0"/>
              <a:t>1</a:t>
            </a:r>
            <a:r>
              <a:rPr lang="en-US" sz="2800" dirty="0"/>
              <a:t> = n</a:t>
            </a:r>
            <a:r>
              <a:rPr lang="en-US" sz="2800" baseline="30000" dirty="0"/>
              <a:t>4</a:t>
            </a:r>
            <a:r>
              <a:rPr lang="en-US" sz="2800" dirty="0"/>
              <a:t> = 9m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 = m</a:t>
            </a:r>
            <a:r>
              <a:rPr lang="en-US" sz="2800" baseline="-25000" dirty="0"/>
              <a:t>2      </a:t>
            </a:r>
            <a:r>
              <a:rPr lang="en-US" sz="2800" dirty="0"/>
              <a:t>(So they are the same. You can also try with m</a:t>
            </a:r>
            <a:r>
              <a:rPr lang="en-US" sz="2800" baseline="-25000" dirty="0"/>
              <a:t>3</a:t>
            </a:r>
            <a:r>
              <a:rPr lang="en-US" sz="2800" dirty="0"/>
              <a:t>, m</a:t>
            </a:r>
            <a:r>
              <a:rPr lang="en-US" sz="2800" baseline="-25000" dirty="0"/>
              <a:t>4</a:t>
            </a:r>
            <a:r>
              <a:rPr lang="en-US" sz="2800" dirty="0"/>
              <a:t>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6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Q3) Strong induction. </a:t>
            </a:r>
          </a:p>
          <a:p>
            <a:endParaRPr lang="en-US" sz="3600" dirty="0"/>
          </a:p>
          <a:p>
            <a:r>
              <a:rPr lang="en-US" sz="3600" dirty="0"/>
              <a:t>Induction hypothesis:</a:t>
            </a:r>
          </a:p>
          <a:p>
            <a:r>
              <a:rPr lang="en-US" sz="3600" dirty="0"/>
              <a:t>Make sure you give the correct range for k.</a:t>
            </a:r>
          </a:p>
          <a:p>
            <a:r>
              <a:rPr lang="en-US" sz="3600" dirty="0"/>
              <a:t>Make sure induction hypothesis is not “for all k”.</a:t>
            </a:r>
          </a:p>
          <a:p>
            <a:endParaRPr lang="en-US" sz="3600" dirty="0"/>
          </a:p>
          <a:p>
            <a:r>
              <a:rPr lang="en-US" sz="3600" dirty="0"/>
              <a:t>P(r) is true for r = 1,…,k for k 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≥</a:t>
            </a:r>
            <a:r>
              <a:rPr lang="en-US" sz="3600" dirty="0"/>
              <a:t> last base case.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Inductive step begins with the definition of the sequence, then you use the induction hypothesis to prove that the definition of the sequence works for k+1.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4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Q5) </a:t>
            </a:r>
          </a:p>
          <a:p>
            <a:endParaRPr lang="en-US" sz="3600" dirty="0"/>
          </a:p>
          <a:p>
            <a:r>
              <a:rPr lang="en-US" sz="3600" dirty="0"/>
              <a:t>Use induction</a:t>
            </a:r>
          </a:p>
        </p:txBody>
      </p:sp>
    </p:spTree>
    <p:extLst>
      <p:ext uri="{BB962C8B-B14F-4D97-AF65-F5344CB8AC3E}">
        <p14:creationId xmlns:p14="http://schemas.microsoft.com/office/powerpoint/2010/main" val="16679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3906613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364FA-58C7-4487-9140-4093002DE16C}"/>
              </a:ext>
            </a:extLst>
          </p:cNvPr>
          <p:cNvSpPr/>
          <p:nvPr/>
        </p:nvSpPr>
        <p:spPr>
          <a:xfrm>
            <a:off x="3321698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42409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46981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 October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79617" y="2309062"/>
            <a:ext cx="10341636" cy="41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66394" y="2906508"/>
            <a:ext cx="10254859" cy="363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97159" y="3760236"/>
            <a:ext cx="9972167" cy="2779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90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290059"/>
            <a:ext cx="11741883" cy="415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845837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3834881"/>
            <a:ext cx="11741883" cy="261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35122-D5B0-4217-B85B-F53F43E9A74C}"/>
              </a:ext>
            </a:extLst>
          </p:cNvPr>
          <p:cNvCxnSpPr/>
          <p:nvPr/>
        </p:nvCxnSpPr>
        <p:spPr>
          <a:xfrm flipV="1">
            <a:off x="6305232" y="5184563"/>
            <a:ext cx="0" cy="60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174EB63-4DF2-4977-BE25-B1EC7D20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959"/>
            <a:ext cx="12192000" cy="49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3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D55AD-B11C-4613-9754-D70541C5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09" y="2969313"/>
            <a:ext cx="990738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WA4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55-81.</a:t>
            </a: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55-81</a:t>
            </a:r>
            <a:r>
              <a:rPr lang="en-US" dirty="0"/>
              <a:t>, and do </a:t>
            </a:r>
            <a:r>
              <a:rPr lang="en-US" b="1" u="sng" dirty="0">
                <a:solidFill>
                  <a:srgbClr val="7030A0"/>
                </a:solidFill>
              </a:rPr>
              <a:t>practice problems!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4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179862" y="1283383"/>
            <a:ext cx="11741883" cy="4805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4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2486995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28809" y="2836378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7BD5E-9CD2-43F8-B7B4-3CE8C8156F9A}"/>
              </a:ext>
            </a:extLst>
          </p:cNvPr>
          <p:cNvSpPr/>
          <p:nvPr/>
        </p:nvSpPr>
        <p:spPr>
          <a:xfrm>
            <a:off x="10372941" y="2369383"/>
            <a:ext cx="133665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81681" y="3120810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C76D4-F027-4CE9-BF76-BC6A0C4F7666}"/>
              </a:ext>
            </a:extLst>
          </p:cNvPr>
          <p:cNvSpPr/>
          <p:nvPr/>
        </p:nvSpPr>
        <p:spPr>
          <a:xfrm>
            <a:off x="4522519" y="2846967"/>
            <a:ext cx="719382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9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62933" y="3827642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450117" y="4245490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4" y="4664411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5" y="5122415"/>
            <a:ext cx="11274186" cy="358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B033C2-C768-44E8-BE55-56CD3B0717AF}"/>
              </a:ext>
            </a:extLst>
          </p:cNvPr>
          <p:cNvSpPr/>
          <p:nvPr/>
        </p:nvSpPr>
        <p:spPr>
          <a:xfrm>
            <a:off x="2720567" y="5628450"/>
            <a:ext cx="7833133" cy="61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F556-A2AF-41BE-8546-0F362E8EAC9C}"/>
              </a:ext>
            </a:extLst>
          </p:cNvPr>
          <p:cNvSpPr txBox="1"/>
          <p:nvPr/>
        </p:nvSpPr>
        <p:spPr>
          <a:xfrm>
            <a:off x="2456120" y="5592077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0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838141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Study groups and carpooling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02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65B78-EF8A-40FC-9484-C703FBED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44" y="0"/>
            <a:ext cx="4411236" cy="396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06648-352E-4E6F-8522-71960AB96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" y="1"/>
            <a:ext cx="4411236" cy="3908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1B41AD-2676-48F4-964B-B52CC846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407" y="3221532"/>
            <a:ext cx="4094593" cy="3601092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0 | 0 ? </a:t>
            </a:r>
          </a:p>
          <a:p>
            <a:endParaRPr lang="en-US" sz="4000" dirty="0"/>
          </a:p>
          <a:p>
            <a:r>
              <a:rPr lang="en-US" sz="4000" dirty="0"/>
              <a:t>Yes</a:t>
            </a:r>
          </a:p>
          <a:p>
            <a:endParaRPr lang="en-US" sz="4000" dirty="0"/>
          </a:p>
          <a:p>
            <a:r>
              <a:rPr lang="en-US" sz="4000" dirty="0"/>
              <a:t>Does any integer other than 0 divide 0? </a:t>
            </a:r>
          </a:p>
          <a:p>
            <a:endParaRPr lang="en-US" sz="4000" dirty="0"/>
          </a:p>
          <a:p>
            <a:r>
              <a:rPr lang="en-US" sz="4000" dirty="0"/>
              <a:t>Yes! Which ones? </a:t>
            </a:r>
          </a:p>
          <a:p>
            <a:r>
              <a:rPr lang="en-US" sz="4000" dirty="0"/>
              <a:t>All</a:t>
            </a:r>
          </a:p>
          <a:p>
            <a:endParaRPr lang="en-US" sz="4000" dirty="0"/>
          </a:p>
          <a:p>
            <a:r>
              <a:rPr lang="en-US" sz="4000" dirty="0"/>
              <a:t>Does 0 divide anything?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04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Proof Practice!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Is the sum of two consecutive integers odd?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a, b in Z, where b = a+1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Consider c = a + b = a + a + 1 = 2a + 1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26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4 October 2021</a:t>
            </a:r>
          </a:p>
        </p:txBody>
      </p:sp>
    </p:spTree>
    <p:extLst>
      <p:ext uri="{BB962C8B-B14F-4D97-AF65-F5344CB8AC3E}">
        <p14:creationId xmlns:p14="http://schemas.microsoft.com/office/powerpoint/2010/main" val="3215047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477DD4-8547-4A86-9C31-768DE412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1" y="277718"/>
            <a:ext cx="11722813" cy="58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BB2443-0AE1-4C94-9614-173C5E80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150595"/>
            <a:ext cx="4638943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5BF8C0-24A0-4991-A471-65610889BCDA}"/>
              </a:ext>
            </a:extLst>
          </p:cNvPr>
          <p:cNvSpPr txBox="1"/>
          <p:nvPr/>
        </p:nvSpPr>
        <p:spPr>
          <a:xfrm>
            <a:off x="447086" y="544530"/>
            <a:ext cx="65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Cover makes it look like it’s about sex, but it’s really about math.</a:t>
            </a:r>
          </a:p>
        </p:txBody>
      </p:sp>
    </p:spTree>
    <p:extLst>
      <p:ext uri="{BB962C8B-B14F-4D97-AF65-F5344CB8AC3E}">
        <p14:creationId xmlns:p14="http://schemas.microsoft.com/office/powerpoint/2010/main" val="9420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BB2443-0AE1-4C94-9614-173C5E80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150595"/>
            <a:ext cx="4638943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en mental health">
            <a:extLst>
              <a:ext uri="{FF2B5EF4-FFF2-40B4-BE49-F238E27FC236}">
                <a16:creationId xmlns:a16="http://schemas.microsoft.com/office/drawing/2014/main" id="{A7F9927A-2057-40D8-8649-D5EFFF4D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" y="31744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E4EF68-972C-4996-9340-19C6EADF2B91}"/>
              </a:ext>
            </a:extLst>
          </p:cNvPr>
          <p:cNvSpPr txBox="1"/>
          <p:nvPr/>
        </p:nvSpPr>
        <p:spPr>
          <a:xfrm>
            <a:off x="447086" y="544530"/>
            <a:ext cx="65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Cover makes it look like it’s about sex, but it’s really about math.</a:t>
            </a:r>
          </a:p>
        </p:txBody>
      </p:sp>
    </p:spTree>
    <p:extLst>
      <p:ext uri="{BB962C8B-B14F-4D97-AF65-F5344CB8AC3E}">
        <p14:creationId xmlns:p14="http://schemas.microsoft.com/office/powerpoint/2010/main" val="1489913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n mental health">
            <a:extLst>
              <a:ext uri="{FF2B5EF4-FFF2-40B4-BE49-F238E27FC236}">
                <a16:creationId xmlns:a16="http://schemas.microsoft.com/office/drawing/2014/main" id="{062E3B17-A474-4531-9C39-EADDD09F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" y="31744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&amp;#39;tragic but meaningful&amp;#39; life: Legendary Princeton mathematician John Nash  dies">
            <a:extLst>
              <a:ext uri="{FF2B5EF4-FFF2-40B4-BE49-F238E27FC236}">
                <a16:creationId xmlns:a16="http://schemas.microsoft.com/office/drawing/2014/main" id="{74BE02DB-2C90-4983-A3F3-28CF7A74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66" y="3169164"/>
            <a:ext cx="7379138" cy="3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ohn Forbes Nash Jr. - Wikipedia">
            <a:extLst>
              <a:ext uri="{FF2B5EF4-FFF2-40B4-BE49-F238E27FC236}">
                <a16:creationId xmlns:a16="http://schemas.microsoft.com/office/drawing/2014/main" id="{F92B75E6-1DA4-44BD-BAFF-392DF9D7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66" y="3174463"/>
            <a:ext cx="254998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73446-BB52-4CDB-AE48-372CA298F291}"/>
              </a:ext>
            </a:extLst>
          </p:cNvPr>
          <p:cNvSpPr txBox="1"/>
          <p:nvPr/>
        </p:nvSpPr>
        <p:spPr>
          <a:xfrm>
            <a:off x="447086" y="544530"/>
            <a:ext cx="65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Cover makes it look like it’s about sex, but it’s really about math.</a:t>
            </a:r>
          </a:p>
        </p:txBody>
      </p:sp>
    </p:spTree>
    <p:extLst>
      <p:ext uri="{BB962C8B-B14F-4D97-AF65-F5344CB8AC3E}">
        <p14:creationId xmlns:p14="http://schemas.microsoft.com/office/powerpoint/2010/main" val="1174513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4B415A-C196-42B2-8A27-2C1E49CD0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for Q4 of WA4</a:t>
            </a:r>
          </a:p>
        </p:txBody>
      </p:sp>
    </p:spTree>
    <p:extLst>
      <p:ext uri="{BB962C8B-B14F-4D97-AF65-F5344CB8AC3E}">
        <p14:creationId xmlns:p14="http://schemas.microsoft.com/office/powerpoint/2010/main" val="14153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41576-BE7D-4B9E-9426-A90E70BB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" y="-1"/>
            <a:ext cx="4516480" cy="3960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0ED03-5186-4077-8B52-F80D91A6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82" y="-12844"/>
            <a:ext cx="4620400" cy="4062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ABFC8-8994-4EF8-ABEB-0E9D7C1AA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004" y="3075529"/>
            <a:ext cx="4321996" cy="3782472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71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475AC-87AC-4B69-8A21-CCC703D6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8" y="38528"/>
            <a:ext cx="7744731" cy="65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4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2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 </a:t>
            </a:r>
            <a:r>
              <a:rPr lang="el-GR" sz="2800" dirty="0"/>
              <a:t>α</a:t>
            </a:r>
            <a:r>
              <a:rPr lang="en-US" sz="2800" dirty="0"/>
              <a:t> = 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72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1346</Words>
  <Application>Microsoft Office PowerPoint</Application>
  <PresentationFormat>Widescreen</PresentationFormat>
  <Paragraphs>217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</vt:lpstr>
      <vt:lpstr>Calibri</vt:lpstr>
      <vt:lpstr>Calibri Light</vt:lpstr>
      <vt:lpstr>Office Theme</vt:lpstr>
      <vt:lpstr>  </vt:lpstr>
      <vt:lpstr>  MATH 135: Lecture 11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MATH 135: Lecture 12</vt:lpstr>
      <vt:lpstr>PowerPoint Presentation</vt:lpstr>
      <vt:lpstr>PowerPoint Presentation</vt:lpstr>
      <vt:lpstr>PowerPoint Presentation</vt:lpstr>
      <vt:lpstr>PowerPoint Presentation</vt:lpstr>
      <vt:lpstr>Tip for Q4 of WA4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1197</cp:revision>
  <dcterms:created xsi:type="dcterms:W3CDTF">2021-09-07T23:50:01Z</dcterms:created>
  <dcterms:modified xsi:type="dcterms:W3CDTF">2021-09-30T05:05:46Z</dcterms:modified>
</cp:coreProperties>
</file>