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56" r:id="rId3"/>
    <p:sldId id="257" r:id="rId4"/>
    <p:sldId id="265" r:id="rId5"/>
    <p:sldId id="263" r:id="rId6"/>
    <p:sldId id="262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9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08F49-C374-42BF-9CCC-4986177E5AF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5E78E-6B62-4162-B66A-03A10068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A92F-1197-408B-9BB5-48AC78BC0AE3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019FA-7821-4938-BCFD-E19FA93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5256C-1C67-45D5-AA87-856D19AFBB2E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2C66-191F-43A6-817D-9E010B360623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14D6-DED8-464A-900A-7A38F3FDC2F2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E22-65B4-4A7F-9664-39A22F852D5B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EC1B-A723-449D-9768-BED6C4BC67C3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8E65-D20C-4576-B96E-9DED054E8C8C}" type="datetime1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A712-ECBB-42DF-98C9-0A1B260B4DBA}" type="datetime1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F95D-17A9-40E9-A32D-70E8E0287FDF}" type="datetime1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9CBB-BC78-4AE4-BACB-E4DA3CFB1E69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C484-FA3F-4723-8A77-A35ACA06B41D}" type="datetime1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40182"/>
            <a:ext cx="2743200" cy="365125"/>
          </a:xfrm>
          <a:prstGeom prst="rect">
            <a:avLst/>
          </a:prstGeom>
        </p:spPr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72E0-2D02-4FD2-AC38-F3C1A076DDB0}" type="datetime1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19210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8" y="1097147"/>
            <a:ext cx="11398827" cy="4663706"/>
          </a:xfrm>
        </p:spPr>
        <p:txBody>
          <a:bodyPr>
            <a:normAutofit/>
          </a:bodyPr>
          <a:lstStyle/>
          <a:p>
            <a:r>
              <a:rPr lang="en-US" sz="4800" dirty="0"/>
              <a:t>If a number’s last digit is 5, </a:t>
            </a:r>
          </a:p>
          <a:p>
            <a:r>
              <a:rPr lang="en-US" sz="4800" dirty="0"/>
              <a:t>then is the last digit of its square </a:t>
            </a:r>
            <a:r>
              <a:rPr lang="en-US" sz="4800" i="1" dirty="0"/>
              <a:t>always</a:t>
            </a:r>
            <a:r>
              <a:rPr lang="en-US" sz="4800" dirty="0"/>
              <a:t> 5?</a:t>
            </a:r>
          </a:p>
          <a:p>
            <a:endParaRPr lang="en-US" sz="6000" dirty="0"/>
          </a:p>
          <a:p>
            <a:r>
              <a:rPr lang="en-US" sz="8000" dirty="0"/>
              <a:t>Prove it.</a:t>
            </a:r>
          </a:p>
          <a:p>
            <a:endParaRPr lang="en-US" sz="4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45F244-416F-4DCE-8C41-6B021BDC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13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446" y="8483"/>
            <a:ext cx="9144000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Upcoming responsibilities!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66318" y="598766"/>
            <a:ext cx="11330732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Monday 13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1: MQ1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Wednesday 15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2: MQ2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</a:rPr>
              <a:t>Wednesday 15 September 5PM: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Complete first Written Assignment (WA)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17 September 2PM: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reading Chapter 2 of the course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Friday 17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Mobius Quiz 3: MQ3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u="sng" dirty="0"/>
              <a:t>Sunday 19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Complete reading up to the end of Section 0.2 (Polynomials)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2800" u="sng" dirty="0"/>
              <a:t>If a number’s last digit is 5, then is the last digit of its square </a:t>
            </a:r>
            <a:r>
              <a:rPr lang="en-US" sz="2800" i="1" u="sng" dirty="0"/>
              <a:t>always</a:t>
            </a:r>
            <a:r>
              <a:rPr lang="en-US" sz="2800" u="sng" dirty="0"/>
              <a:t> 5?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494809" y="1110247"/>
            <a:ext cx="1169705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 =  {Integers for which the last digit is 5}</a:t>
            </a:r>
          </a:p>
          <a:p>
            <a:endParaRPr lang="en-US" sz="1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  ,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Ɐ N </a:t>
            </a:r>
            <a:r>
              <a:rPr lang="el-GR" sz="2400" dirty="0"/>
              <a:t>ϵ</a:t>
            </a:r>
            <a:r>
              <a:rPr lang="en-US" sz="2400" dirty="0"/>
              <a:t> S,  ∃ a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 = 10a +5</a:t>
            </a:r>
          </a:p>
          <a:p>
            <a:endParaRPr lang="en-US" sz="2400" dirty="0"/>
          </a:p>
          <a:p>
            <a:r>
              <a:rPr lang="en-US" sz="2400" dirty="0"/>
              <a:t>(10a + 5)</a:t>
            </a:r>
            <a:r>
              <a:rPr lang="en-US" sz="2400" baseline="30000" dirty="0"/>
              <a:t>2</a:t>
            </a:r>
            <a:r>
              <a:rPr lang="en-US" sz="2400" dirty="0"/>
              <a:t> = 100a</a:t>
            </a:r>
            <a:r>
              <a:rPr lang="en-US" sz="2400" baseline="30000" dirty="0"/>
              <a:t>2</a:t>
            </a:r>
            <a:r>
              <a:rPr lang="en-US" sz="2400" dirty="0"/>
              <a:t> + 100a + 25</a:t>
            </a:r>
          </a:p>
          <a:p>
            <a:r>
              <a:rPr lang="en-US" sz="2400" dirty="0"/>
              <a:t>                     = 100a(a+1) + 25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∃ b </a:t>
            </a:r>
            <a:r>
              <a:rPr lang="el-GR" sz="2400" dirty="0"/>
              <a:t>ϵ</a:t>
            </a:r>
            <a:r>
              <a:rPr lang="en-US" sz="2400" dirty="0"/>
              <a:t> ℤ  </a:t>
            </a:r>
            <a:r>
              <a:rPr lang="en-US" sz="2400" dirty="0" err="1"/>
              <a:t>s.t.</a:t>
            </a:r>
            <a:r>
              <a:rPr lang="en-US" sz="2400" dirty="0"/>
              <a:t> N</a:t>
            </a:r>
            <a:r>
              <a:rPr lang="en-US" sz="2400" baseline="30000" dirty="0"/>
              <a:t>2 </a:t>
            </a:r>
            <a:r>
              <a:rPr lang="en-US" sz="2400" dirty="0"/>
              <a:t>= 100b + 25</a:t>
            </a:r>
          </a:p>
          <a:p>
            <a:endParaRPr lang="en-US" sz="2400" dirty="0"/>
          </a:p>
          <a:p>
            <a:r>
              <a:rPr lang="en-US" sz="2400" dirty="0"/>
              <a:t>Ɐ b </a:t>
            </a:r>
            <a:r>
              <a:rPr lang="el-GR" sz="2400" dirty="0"/>
              <a:t>ϵ</a:t>
            </a:r>
            <a:r>
              <a:rPr lang="en-US" sz="2400" dirty="0"/>
              <a:t> ℤ,   100b + 25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sz="2400" dirty="0"/>
          </a:p>
          <a:p>
            <a:r>
              <a:rPr lang="en-US" sz="2400" dirty="0"/>
              <a:t>∴  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l-GR" sz="2400" dirty="0"/>
              <a:t>ϵ</a:t>
            </a:r>
            <a:r>
              <a:rPr lang="en-US" sz="2400" dirty="0"/>
              <a:t> S , Ɐ N </a:t>
            </a:r>
            <a:r>
              <a:rPr lang="el-GR" sz="2400" dirty="0"/>
              <a:t>ϵ</a:t>
            </a:r>
            <a:r>
              <a:rPr lang="en-US" sz="2400" dirty="0"/>
              <a:t> S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5783D7-9C70-481A-91DA-D89300F2CF8D}"/>
              </a:ext>
            </a:extLst>
          </p:cNvPr>
          <p:cNvCxnSpPr/>
          <p:nvPr/>
        </p:nvCxnSpPr>
        <p:spPr>
          <a:xfrm>
            <a:off x="366318" y="2327564"/>
            <a:ext cx="110039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E7FD-108C-44D1-AA58-099130C3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7476" y="912820"/>
            <a:ext cx="11944524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Don’t use these: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Everything can be done using what’s in the course notes (e.g. </a:t>
            </a:r>
            <a:r>
              <a:rPr lang="en-US" sz="2800" b="1" dirty="0"/>
              <a:t>§</a:t>
            </a:r>
            <a:r>
              <a:rPr lang="en-US" sz="2800" dirty="0"/>
              <a:t> 1.4.3 &amp; 1.5.3):</a:t>
            </a: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5C20C4-9C7B-4DCE-9AB6-AB8BA3CE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Assignment 1!</a:t>
            </a:r>
          </a:p>
        </p:txBody>
      </p:sp>
      <p:pic>
        <p:nvPicPr>
          <p:cNvPr id="1028" name="Picture 4" descr="Flashcard of a math symbol for There Does Not Exist | ClipArt ETC">
            <a:extLst>
              <a:ext uri="{FF2B5EF4-FFF2-40B4-BE49-F238E27FC236}">
                <a16:creationId xmlns:a16="http://schemas.microsoft.com/office/drawing/2014/main" id="{9407E5A3-D066-47B5-9217-686EE3F0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48" y="1590080"/>
            <a:ext cx="538165" cy="6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344E1-DB59-40B8-8433-4FCBD79B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69" y="2409002"/>
            <a:ext cx="2981325" cy="70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9CB83-2775-4212-A295-750CD9AE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85" y="4134027"/>
            <a:ext cx="7800975" cy="942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8DEDD-BBCF-4B46-BA5D-6FC3607AB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410" y="5116102"/>
            <a:ext cx="7753350" cy="981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BF4E0E-646C-4E85-AFFE-935F2A0A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Assignment 1!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28632" y="1255188"/>
            <a:ext cx="1169705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If S is unknown, and/or if P(x) is unknown:</a:t>
            </a:r>
          </a:p>
          <a:p>
            <a:pPr lvl="1"/>
            <a:endParaRPr lang="en-US" sz="1200" dirty="0"/>
          </a:p>
          <a:p>
            <a:pPr lvl="1"/>
            <a:r>
              <a:rPr lang="en-US" sz="4000" dirty="0"/>
              <a:t>					∀ x ∈ S,  P(x)</a:t>
            </a:r>
          </a:p>
          <a:p>
            <a:endParaRPr lang="en-US" sz="2400" dirty="0"/>
          </a:p>
          <a:p>
            <a:r>
              <a:rPr lang="en-US" sz="2400" dirty="0"/>
              <a:t>        cannot be true or false until we specify S or P(x).</a:t>
            </a:r>
          </a:p>
          <a:p>
            <a:endParaRPr lang="en-US" sz="2400" dirty="0"/>
          </a:p>
          <a:p>
            <a:r>
              <a:rPr lang="en-US" sz="2400" dirty="0"/>
              <a:t>        Technically, the above is an open sentence in S and an open sentence in P, let’s say Q(S,P)</a:t>
            </a:r>
          </a:p>
          <a:p>
            <a:r>
              <a:rPr lang="en-US" sz="2400" dirty="0"/>
              <a:t>               </a:t>
            </a:r>
          </a:p>
          <a:p>
            <a:r>
              <a:rPr lang="en-US" sz="2400" dirty="0"/>
              <a:t>        What’s an example of P(x)?        </a:t>
            </a:r>
          </a:p>
          <a:p>
            <a:r>
              <a:rPr lang="en-US" sz="2400" dirty="0"/>
              <a:t>        Now that we’ve chosen P(x), the above is still an open sentence in S, let’s say:  Q(S).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lvl="1"/>
            <a:r>
              <a:rPr lang="en-US" dirty="0"/>
              <a:t>		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BD1D-783E-459B-B531-88DBC767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1" y="85471"/>
            <a:ext cx="11785133" cy="827349"/>
          </a:xfrm>
        </p:spPr>
        <p:txBody>
          <a:bodyPr>
            <a:normAutofit/>
          </a:bodyPr>
          <a:lstStyle/>
          <a:p>
            <a:r>
              <a:rPr lang="en-US" sz="4400" u="sng" dirty="0"/>
              <a:t>Question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5354FB-41BA-43D0-815B-0B6BA2C4CD42}"/>
              </a:ext>
            </a:extLst>
          </p:cNvPr>
          <p:cNvSpPr/>
          <p:nvPr/>
        </p:nvSpPr>
        <p:spPr>
          <a:xfrm>
            <a:off x="374073" y="912820"/>
            <a:ext cx="134562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Open sentence or statement ?</a:t>
            </a:r>
          </a:p>
          <a:p>
            <a:pPr lvl="1"/>
            <a:endParaRPr lang="en-US" dirty="0"/>
          </a:p>
          <a:p>
            <a:pPr lvl="1"/>
            <a:r>
              <a:rPr lang="en-US" sz="4000" dirty="0"/>
              <a:t>			∀ x ∈ S,  </a:t>
            </a:r>
            <a:r>
              <a:rPr lang="en-US" sz="3600" dirty="0"/>
              <a:t>∃</a:t>
            </a:r>
            <a:r>
              <a:rPr lang="en-US" sz="4000" dirty="0"/>
              <a:t>  y ∈ S , P(</a:t>
            </a:r>
            <a:r>
              <a:rPr lang="en-US" sz="4000" dirty="0" err="1"/>
              <a:t>x,y</a:t>
            </a:r>
            <a:r>
              <a:rPr lang="en-US" sz="4000" dirty="0"/>
              <a:t>)</a:t>
            </a:r>
          </a:p>
          <a:p>
            <a:pPr lvl="1"/>
            <a:endParaRPr lang="en-US" sz="1200" dirty="0"/>
          </a:p>
          <a:p>
            <a:pPr lvl="1"/>
            <a:endParaRPr lang="en-US" sz="100" dirty="0"/>
          </a:p>
          <a:p>
            <a:pPr lvl="1"/>
            <a:r>
              <a:rPr lang="en-US" sz="3200" dirty="0"/>
              <a:t>What’s a property of an infinite set of integers like:</a:t>
            </a:r>
          </a:p>
          <a:p>
            <a:pPr lvl="1"/>
            <a:endParaRPr lang="en-US" sz="1400" dirty="0"/>
          </a:p>
          <a:p>
            <a:pPr lvl="1"/>
            <a:r>
              <a:rPr lang="en-US" sz="4000" dirty="0"/>
              <a:t>	         	S = {……,-3,-2,-1,0,1,2,3,4}</a:t>
            </a:r>
          </a:p>
          <a:p>
            <a:pPr lvl="1"/>
            <a:endParaRPr lang="en-US" sz="1100" dirty="0"/>
          </a:p>
          <a:p>
            <a:pPr lvl="1"/>
            <a:endParaRPr lang="en-US" sz="1000" dirty="0"/>
          </a:p>
          <a:p>
            <a:pPr lvl="1"/>
            <a:r>
              <a:rPr lang="en-US" sz="3200" dirty="0"/>
              <a:t>For all x in S, what do we know about the other elements y?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6FF0F-F58D-494B-A2E3-694B91EB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AB6A-1A1B-4319-B243-BBDD1AB3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5924"/>
            <a:ext cx="8957163" cy="6206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8DAC6-BA86-4A60-8FCA-F4ECCACC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2469" y="6536030"/>
            <a:ext cx="4114800" cy="365125"/>
          </a:xfrm>
        </p:spPr>
        <p:txBody>
          <a:bodyPr/>
          <a:lstStyle/>
          <a:p>
            <a:r>
              <a:rPr lang="sv-SE" dirty="0"/>
              <a:t>Courtesy of Jerry Wang,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495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MATH 135: Lecture 3</vt:lpstr>
      <vt:lpstr>  </vt:lpstr>
      <vt:lpstr>  </vt:lpstr>
      <vt:lpstr>PowerPoint Presentation</vt:lpstr>
      <vt:lpstr>  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MATH 135 Introduction to proofs, number theory, and cryptography for Honors Mathematics</dc:title>
  <dc:creator>Nike Dattani</dc:creator>
  <cp:lastModifiedBy>Nike Dattani</cp:lastModifiedBy>
  <cp:revision>299</cp:revision>
  <dcterms:created xsi:type="dcterms:W3CDTF">2021-09-07T23:50:01Z</dcterms:created>
  <dcterms:modified xsi:type="dcterms:W3CDTF">2021-09-16T02:44:00Z</dcterms:modified>
</cp:coreProperties>
</file>