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256" r:id="rId3"/>
    <p:sldId id="257" r:id="rId4"/>
    <p:sldId id="361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64" r:id="rId18"/>
    <p:sldId id="362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6021" autoAdjust="0"/>
  </p:normalViewPr>
  <p:slideViewPr>
    <p:cSldViewPr snapToGrid="0">
      <p:cViewPr varScale="1">
        <p:scale>
          <a:sx n="109" d="100"/>
          <a:sy n="109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7046F-2E45-4D0C-A6D7-24A74741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-222657"/>
            <a:ext cx="11617141" cy="7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odd because of Case 1?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115280" y="979154"/>
            <a:ext cx="12304573" cy="1221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</a:t>
            </a:r>
          </a:p>
          <a:p>
            <a:endParaRPr lang="en-US" sz="5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+ (2k + 1)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+ 2k + 1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+ 6k, which is even because it contains a factor of 2.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= E + 3, which is odd by the same reasoning as in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(*).</a:t>
            </a:r>
          </a:p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Since all integers are either even or odd, we have proven that the statement is true for all possible cases.</a:t>
            </a:r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" y="2930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8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= 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20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 </a:t>
            </a:r>
            <a:r>
              <a:rPr lang="en-US" sz="7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566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 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But 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is odd, so 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and -2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If d = 2 or -2, then we would have a contradiction. 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So d is either -1 or +1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But d is in </a:t>
            </a:r>
            <a:r>
              <a:rPr lang="en-US" sz="2800" b="0" i="0" dirty="0">
                <a:effectLst/>
                <a:latin typeface="-apple-system"/>
              </a:rPr>
              <a:t>ℕ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8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04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6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-1828017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Thank you for coming to class!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56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27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55-75</a:t>
            </a:r>
            <a:r>
              <a:rPr lang="en-US" dirty="0"/>
              <a:t>, and do practice problems!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5CB6-1778-4A55-AF40-DC327367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0"/>
            <a:ext cx="4940970" cy="4327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2B485-C342-401F-9BC3-089018E7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" y="52767"/>
            <a:ext cx="4836149" cy="4210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5C9C0-FE3F-4FFA-9109-F665A3BE1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578" y="3219061"/>
            <a:ext cx="4064141" cy="3638939"/>
          </a:xfrm>
          <a:prstGeom prst="rect">
            <a:avLst/>
          </a:prstGeom>
          <a:ln w="1143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AF3CAB-070D-4A7A-84F6-53682BCE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" y="1079362"/>
            <a:ext cx="6769416" cy="54605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5A8AB0-D031-4BE9-AD88-90AE8A9C405D}"/>
              </a:ext>
            </a:extLst>
          </p:cNvPr>
          <p:cNvSpPr txBox="1"/>
          <p:nvPr/>
        </p:nvSpPr>
        <p:spPr>
          <a:xfrm>
            <a:off x="6678153" y="1225750"/>
            <a:ext cx="11677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xy</a:t>
            </a:r>
            <a:r>
              <a:rPr lang="en-US" sz="3200" dirty="0"/>
              <a:t> &gt; 6 =&gt; (x &gt; 2) ^ (y &gt; 3)</a:t>
            </a:r>
          </a:p>
          <a:p>
            <a:endParaRPr lang="en-US" sz="3200" dirty="0"/>
          </a:p>
          <a:p>
            <a:r>
              <a:rPr lang="en-US" sz="3200" dirty="0"/>
              <a:t>x=1 , y = 7 =&gt; </a:t>
            </a:r>
            <a:r>
              <a:rPr lang="en-US" sz="3200" dirty="0" err="1"/>
              <a:t>xy</a:t>
            </a:r>
            <a:r>
              <a:rPr lang="en-US" sz="3200" dirty="0"/>
              <a:t> &gt; 6, but x &lt; 2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DB8089-5D80-439A-AC9B-EDBD25E0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4" y="915897"/>
            <a:ext cx="9088111" cy="23480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565539" y="3317632"/>
            <a:ext cx="11677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x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 -x /2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Let   y =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-x /2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2y + x = 2 ( -x / 2 ) + x 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= -x + x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= 0</a:t>
            </a: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1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428742" y="7769172"/>
            <a:ext cx="116776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y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ℝ, let x = -2y + 1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</a:t>
            </a:r>
            <a:r>
              <a:rPr lang="en-US" sz="24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sz="4000" dirty="0">
                <a:solidFill>
                  <a:srgbClr val="404040"/>
                </a:solidFill>
                <a:latin typeface="-apple-system"/>
              </a:rPr>
              <a:t>= 1</a:t>
            </a:r>
          </a:p>
          <a:p>
            <a:pPr algn="l"/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                     </a:t>
            </a:r>
            <a:r>
              <a:rPr lang="en-CA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≠ 0</a:t>
            </a: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AD5DAF-1011-43B1-849A-DC1F8992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629" y="-212459"/>
            <a:ext cx="6967776" cy="13323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FD2B59-4955-495D-80F7-E836D3469D0F}"/>
              </a:ext>
            </a:extLst>
          </p:cNvPr>
          <p:cNvSpPr txBox="1"/>
          <p:nvPr/>
        </p:nvSpPr>
        <p:spPr>
          <a:xfrm>
            <a:off x="428742" y="1214058"/>
            <a:ext cx="11677649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 (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∀ x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 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= 0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   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 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= -2y + 1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    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= 1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 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63C62-E8EC-4844-A729-A513B3551522}"/>
              </a:ext>
            </a:extLst>
          </p:cNvPr>
          <p:cNvSpPr txBox="1"/>
          <p:nvPr/>
        </p:nvSpPr>
        <p:spPr>
          <a:xfrm>
            <a:off x="85609" y="3984046"/>
            <a:ext cx="1022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  <a:latin typeface="Google Sans"/>
              </a:rPr>
              <a:t>Now let’s consider x + 2y, when x = -2y + 1: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428742" y="1214058"/>
            <a:ext cx="11677649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202124"/>
                </a:solidFill>
                <a:latin typeface="Google Sans"/>
              </a:rPr>
              <a:t>Don’t like the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sym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bol:</a:t>
            </a:r>
          </a:p>
          <a:p>
            <a:endParaRPr 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V 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- 2)) 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11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≠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13)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 3b + 1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)  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(3a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7b - 2) 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a ≠ 13)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 =&gt; 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a = 13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) ^ (3a | 7b -2) =&gt; a | 7b -2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 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a &gt;= 2, so a =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76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1158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oogle Sans"/>
              </a:rPr>
              <a:t>Try to prove the contrapositive: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9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V 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- 2)) 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11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≠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13)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 3b + 1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)  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(3a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∤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 7b - 2) =&gt;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¬(</a:t>
            </a:r>
            <a:r>
              <a:rPr lang="en-CA" sz="2000" dirty="0">
                <a:solidFill>
                  <a:srgbClr val="202124"/>
                </a:solidFill>
                <a:latin typeface="Google Sans"/>
              </a:rPr>
              <a:t>a ≠ 13)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</a:t>
            </a:r>
            <a:r>
              <a:rPr lang="en-CA" sz="1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 =&gt; </a:t>
            </a:r>
            <a:r>
              <a:rPr lang="en-CA" sz="1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a = 13</a:t>
            </a:r>
          </a:p>
          <a:p>
            <a:endParaRPr lang="en-CA" sz="105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                                                  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(corollary of the definition of divisibility)</a:t>
            </a: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 | 3a)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^ (3a | 7b -2) =&gt; a | 7b -2   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transitivity of </a:t>
            </a:r>
            <a:r>
              <a:rPr lang="en-CA" sz="2000" b="0" i="0" dirty="0" err="1">
                <a:solidFill>
                  <a:srgbClr val="FF0000"/>
                </a:solidFill>
                <a:effectLst/>
                <a:latin typeface="Google Sans"/>
              </a:rPr>
              <a:t>divisbility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 </a:t>
            </a:r>
            <a:r>
              <a:rPr lang="en-CA" sz="2000" b="0" i="0" dirty="0">
                <a:solidFill>
                  <a:srgbClr val="3333FF"/>
                </a:solidFill>
                <a:effectLst/>
                <a:latin typeface="Google Sans"/>
              </a:rPr>
              <a:t>Maybe also talk about 3b-1 </a:t>
            </a:r>
            <a:r>
              <a:rPr lang="en-US" sz="2000" b="1" i="0" dirty="0">
                <a:solidFill>
                  <a:srgbClr val="3333FF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333FF"/>
                </a:solidFill>
                <a:effectLst/>
                <a:latin typeface="-apple-system"/>
              </a:rPr>
              <a:t>ℤ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Now let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, 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 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 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&gt;= 2, so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must be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847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1949</Words>
  <Application>Microsoft Office PowerPoint</Application>
  <PresentationFormat>Widescreen</PresentationFormat>
  <Paragraphs>279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  </vt:lpstr>
      <vt:lpstr>  MATH 135: Lecture 9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1014</cp:revision>
  <dcterms:created xsi:type="dcterms:W3CDTF">2021-09-07T23:50:01Z</dcterms:created>
  <dcterms:modified xsi:type="dcterms:W3CDTF">2021-09-28T02:48:24Z</dcterms:modified>
</cp:coreProperties>
</file>