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5" r:id="rId2"/>
    <p:sldId id="256" r:id="rId3"/>
    <p:sldId id="257" r:id="rId4"/>
    <p:sldId id="361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7" r:id="rId16"/>
    <p:sldId id="376" r:id="rId17"/>
    <p:sldId id="364" r:id="rId18"/>
    <p:sldId id="362" r:id="rId19"/>
    <p:sldId id="3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6021" autoAdjust="0"/>
  </p:normalViewPr>
  <p:slideViewPr>
    <p:cSldViewPr snapToGrid="0">
      <p:cViewPr varScale="1">
        <p:scale>
          <a:sx n="63" d="100"/>
          <a:sy n="63" d="100"/>
        </p:scale>
        <p:origin x="76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7046F-2E45-4D0C-A6D7-24A74741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84" y="-222657"/>
            <a:ext cx="11617141" cy="708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+ 1)^2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+ 1)^2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odd because of Case 1?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" y="14653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115280" y="979154"/>
            <a:ext cx="12304573" cy="1221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1: n = 2k for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even)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(2k)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(2k) + 1</a:t>
            </a:r>
          </a:p>
          <a:p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because it contains a factor of 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2k  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is even for the same reason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is even because an even number plus an even number is even.</a:t>
            </a:r>
          </a:p>
          <a:p>
            <a:endParaRPr lang="en-US" sz="105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2k, which we know is even.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+  2k + 1  = E + 1, which is odd because an even number plus an odd number is odd.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(*)</a:t>
            </a:r>
          </a:p>
          <a:p>
            <a:endParaRPr lang="en-US" sz="5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Case 2: n = 2k + 1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k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(n is odd)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(2k + 1)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+ (2k + 1)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+ 4k + 1 + 2k + 1 + 1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 + 3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Let E =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+ 6k, which is even because it contains a factor of 2.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4k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+ 6k + 3 = E + 3, which is odd by the same reasoning as in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(*).</a:t>
            </a:r>
          </a:p>
          <a:p>
            <a:endParaRPr lang="en-US" sz="105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Since all integers are either even or odd, we have proven that the statement is true for all possible cases.</a:t>
            </a:r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CD21634-BD2B-4C73-BE2F-C2BCEE329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" y="29308"/>
            <a:ext cx="5490891" cy="9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</a:t>
            </a:r>
            <a:r>
              <a:rPr lang="en-US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8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= 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20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 </a:t>
            </a:r>
            <a:r>
              <a:rPr lang="en-US" sz="70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</a:t>
            </a:r>
            <a:r>
              <a:rPr lang="en-US" sz="2000" i="0" dirty="0">
                <a:solidFill>
                  <a:srgbClr val="FF0000"/>
                </a:solidFill>
                <a:effectLst/>
                <a:latin typeface="Google Sans"/>
              </a:rPr>
              <a:t>is either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566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335A07-717B-4287-A123-4AF01431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6" y="0"/>
            <a:ext cx="12192000" cy="7405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52833-A87B-4647-AA6B-42B8FFBC2BAE}"/>
              </a:ext>
            </a:extLst>
          </p:cNvPr>
          <p:cNvSpPr txBox="1"/>
          <p:nvPr/>
        </p:nvSpPr>
        <p:spPr>
          <a:xfrm>
            <a:off x="332904" y="1096384"/>
            <a:ext cx="11677649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 ^ (d | 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 =&gt; d |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+ 1 )(1) + (n</a:t>
            </a:r>
            <a:r>
              <a:rPr lang="en-US" sz="2000" baseline="30000" dirty="0">
                <a:solidFill>
                  <a:srgbClr val="202124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+ n + 3 )(-1)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(by D.I.C. with x=1, y= -1)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                       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| -2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(corollary to definition of divisibility)</a:t>
            </a:r>
          </a:p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                                              ∴ 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d  </a:t>
            </a:r>
            <a:r>
              <a:rPr lang="en-US" sz="2000" i="0" dirty="0">
                <a:solidFill>
                  <a:srgbClr val="FF0000"/>
                </a:solidFill>
                <a:effectLst/>
                <a:latin typeface="Google Sans"/>
              </a:rPr>
              <a:t>is either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000" i="0" dirty="0">
                <a:solidFill>
                  <a:srgbClr val="202124"/>
                </a:solidFill>
                <a:effectLst/>
                <a:latin typeface="Google Sans"/>
              </a:rPr>
              <a:t>-2, -1, +1, or + 2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But 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 is odd, so 2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 and -2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+ n + 1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If d = 2 or -2, then we would have a contradiction. 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So d is either -1 or +1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But d is in </a:t>
            </a:r>
            <a:r>
              <a:rPr lang="en-US" sz="2800" b="0" i="0" dirty="0">
                <a:effectLst/>
                <a:latin typeface="-apple-system"/>
              </a:rPr>
              <a:t>ℕ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08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Does 0 | 0 ? </a:t>
            </a:r>
          </a:p>
          <a:p>
            <a:endParaRPr lang="en-US" sz="4000" dirty="0"/>
          </a:p>
          <a:p>
            <a:r>
              <a:rPr lang="en-US" sz="4000" dirty="0"/>
              <a:t>Yes</a:t>
            </a:r>
          </a:p>
          <a:p>
            <a:endParaRPr lang="en-US" sz="4000" dirty="0"/>
          </a:p>
          <a:p>
            <a:r>
              <a:rPr lang="en-US" sz="4000" dirty="0"/>
              <a:t>Does any integer other than 0 divide 0? </a:t>
            </a:r>
          </a:p>
          <a:p>
            <a:endParaRPr lang="en-US" sz="4000" dirty="0"/>
          </a:p>
          <a:p>
            <a:r>
              <a:rPr lang="en-US" sz="4000" dirty="0"/>
              <a:t>Yes! Which ones? </a:t>
            </a:r>
          </a:p>
          <a:p>
            <a:r>
              <a:rPr lang="en-US" sz="4000" dirty="0"/>
              <a:t>All</a:t>
            </a:r>
          </a:p>
          <a:p>
            <a:endParaRPr lang="en-US" sz="4000" dirty="0"/>
          </a:p>
          <a:p>
            <a:r>
              <a:rPr lang="en-US" sz="4000" dirty="0"/>
              <a:t>Does 0 divide anything?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04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565539" y="357514"/>
            <a:ext cx="1167764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Proof Practice!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Is the sum of two consecutive integers odd?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Let a, b in Z, where b = a+1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Consider c = a + b = a + a + 1 = 2a + 1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26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-1828017" y="382653"/>
            <a:ext cx="1167764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		Thank you for coming to class!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561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27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0"/>
            <a:ext cx="12261182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WA02 results thoroughly! Where did you lose marks?</a:t>
            </a:r>
            <a:endParaRPr lang="en-US" sz="24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3: WA3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29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30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WA03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1 October: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3 October: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You’ll need to know more before 0.4 (Polynomials), so use this time to review </a:t>
            </a:r>
            <a:r>
              <a:rPr lang="en-US" b="1" dirty="0">
                <a:solidFill>
                  <a:srgbClr val="7030A0"/>
                </a:solidFill>
              </a:rPr>
              <a:t>Pages 55-75</a:t>
            </a:r>
            <a:r>
              <a:rPr lang="en-US" dirty="0"/>
              <a:t>, and do practice problems!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240000"/>
    </mc:Choice>
    <mc:Fallback xmlns="">
      <p:transition spd="slow" advTm="2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C5CB6-1778-4A55-AF40-DC327367C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43" y="0"/>
            <a:ext cx="4940970" cy="4327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2B485-C342-401F-9BC3-089018E7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7" y="52767"/>
            <a:ext cx="4836149" cy="4210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05C9C0-FE3F-4FFA-9109-F665A3BE1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578" y="3219061"/>
            <a:ext cx="4064141" cy="3638939"/>
          </a:xfrm>
          <a:prstGeom prst="rect">
            <a:avLst/>
          </a:prstGeom>
          <a:ln w="1143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02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AF3CAB-070D-4A7A-84F6-53682BCE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7" y="1079362"/>
            <a:ext cx="6769416" cy="54605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5A8AB0-D031-4BE9-AD88-90AE8A9C405D}"/>
              </a:ext>
            </a:extLst>
          </p:cNvPr>
          <p:cNvSpPr txBox="1"/>
          <p:nvPr/>
        </p:nvSpPr>
        <p:spPr>
          <a:xfrm>
            <a:off x="6678153" y="1225750"/>
            <a:ext cx="11677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xy</a:t>
            </a:r>
            <a:r>
              <a:rPr lang="en-US" sz="3200" dirty="0"/>
              <a:t> &gt; 6 =&gt; (x &gt; 2) ^ (y &gt; 3)</a:t>
            </a:r>
          </a:p>
          <a:p>
            <a:endParaRPr lang="en-US" sz="3200" dirty="0"/>
          </a:p>
          <a:p>
            <a:r>
              <a:rPr lang="en-US" sz="3200" dirty="0"/>
              <a:t>x=1 , y = 7 =&gt; </a:t>
            </a:r>
            <a:r>
              <a:rPr lang="en-US" sz="3200" dirty="0" err="1"/>
              <a:t>xy</a:t>
            </a:r>
            <a:r>
              <a:rPr lang="en-US" sz="3200" dirty="0"/>
              <a:t> &gt; 6, but x &lt; 2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37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249644" y="197950"/>
            <a:ext cx="11677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Midterm Exam, Fall 2019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DB8089-5D80-439A-AC9B-EDBD25E0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4" y="915897"/>
            <a:ext cx="9088111" cy="23480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28CDB8-F3ED-470A-A86A-5CEC635BEF4E}"/>
              </a:ext>
            </a:extLst>
          </p:cNvPr>
          <p:cNvSpPr txBox="1"/>
          <p:nvPr/>
        </p:nvSpPr>
        <p:spPr>
          <a:xfrm>
            <a:off x="565539" y="3317632"/>
            <a:ext cx="116776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 x</a:t>
            </a:r>
            <a:r>
              <a:rPr lang="en-US" sz="4000" dirty="0"/>
              <a:t>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 -x /2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Let   y =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-x /2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2y + x = 2 ( -x / 2 ) + x </a:t>
            </a: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= -x + x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= 0</a:t>
            </a: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1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8CDB8-F3ED-470A-A86A-5CEC635BEF4E}"/>
              </a:ext>
            </a:extLst>
          </p:cNvPr>
          <p:cNvSpPr txBox="1"/>
          <p:nvPr/>
        </p:nvSpPr>
        <p:spPr>
          <a:xfrm>
            <a:off x="428742" y="7769172"/>
            <a:ext cx="1167764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 y</a:t>
            </a:r>
            <a:r>
              <a:rPr lang="en-US" sz="4000" dirty="0"/>
              <a:t>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ℝ, let x = -2y + 1</a:t>
            </a: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   x + 2y = -2y + 1 + 2y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         </a:t>
            </a:r>
            <a:r>
              <a:rPr lang="en-US" sz="2400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sz="4000" dirty="0">
                <a:solidFill>
                  <a:srgbClr val="404040"/>
                </a:solidFill>
                <a:latin typeface="-apple-system"/>
              </a:rPr>
              <a:t>= 1</a:t>
            </a:r>
          </a:p>
          <a:p>
            <a:pPr algn="l"/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                       </a:t>
            </a:r>
            <a:r>
              <a:rPr lang="en-CA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  ≠ 0</a:t>
            </a: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AD5DAF-1011-43B1-849A-DC1F8992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629" y="-212459"/>
            <a:ext cx="6967776" cy="13323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FD2B59-4955-495D-80F7-E836D3469D0F}"/>
              </a:ext>
            </a:extLst>
          </p:cNvPr>
          <p:cNvSpPr txBox="1"/>
          <p:nvPr/>
        </p:nvSpPr>
        <p:spPr>
          <a:xfrm>
            <a:off x="428742" y="1214058"/>
            <a:ext cx="11677649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 (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∀ x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 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+ 2y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= 0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   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x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+ 2y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≠ 0</a:t>
            </a: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  </a:t>
            </a: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y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∃ x </a:t>
            </a:r>
            <a:r>
              <a:rPr lang="en-US" sz="4000" b="1" i="0" dirty="0">
                <a:solidFill>
                  <a:srgbClr val="282829"/>
                </a:solidFill>
                <a:effectLst/>
                <a:latin typeface="-apple-system"/>
              </a:rPr>
              <a:t>∈</a:t>
            </a:r>
            <a:r>
              <a:rPr lang="en-US" sz="4000" dirty="0"/>
              <a:t> 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ℝ , x = -2y + 1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             </a:t>
            </a: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x + 2y = -2y + 1 + 2y</a:t>
            </a:r>
          </a:p>
          <a:p>
            <a:r>
              <a:rPr lang="en-US" sz="4000" dirty="0">
                <a:solidFill>
                  <a:srgbClr val="404040"/>
                </a:solidFill>
                <a:latin typeface="-apple-system"/>
              </a:rPr>
              <a:t>                = 1</a:t>
            </a:r>
          </a:p>
          <a:p>
            <a:r>
              <a:rPr lang="en-US" sz="4000" b="0" i="0" dirty="0">
                <a:solidFill>
                  <a:srgbClr val="404040"/>
                </a:solidFill>
                <a:effectLst/>
                <a:latin typeface="-apple-system"/>
              </a:rPr>
              <a:t>                </a:t>
            </a:r>
            <a:r>
              <a:rPr lang="en-CA" sz="4000" b="0" i="0" dirty="0">
                <a:solidFill>
                  <a:srgbClr val="202124"/>
                </a:solidFill>
                <a:effectLst/>
                <a:latin typeface="Google Sans"/>
              </a:rPr>
              <a:t>≠ 0</a:t>
            </a: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63C62-E8EC-4844-A729-A513B3551522}"/>
              </a:ext>
            </a:extLst>
          </p:cNvPr>
          <p:cNvSpPr txBox="1"/>
          <p:nvPr/>
        </p:nvSpPr>
        <p:spPr>
          <a:xfrm>
            <a:off x="85609" y="3984046"/>
            <a:ext cx="10222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  <a:latin typeface="Google Sans"/>
              </a:rPr>
              <a:t>Now let’s consider x + 2y, when x = -2y + 1: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38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2961-5598-4312-9868-4C18F5A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1" y="0"/>
            <a:ext cx="11880997" cy="1562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428742" y="1214058"/>
            <a:ext cx="11677649" cy="1111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202124"/>
                </a:solidFill>
                <a:latin typeface="Google Sans"/>
              </a:rPr>
              <a:t>Don’t like the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sym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bol:</a:t>
            </a: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=&gt; a = 13</a:t>
            </a: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</a:t>
            </a:r>
            <a:r>
              <a:rPr lang="en-CA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105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|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=&gt; a = 13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(a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| 3a ) ^ (3a | 7b -2) =&gt; a | 7b -2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7b - 2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=&gt; a |x(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3b + 1) + y(7b-2),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x,y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7, y =-3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| 7(3b + 1) – 3(7b – 2)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21b - 21b + 7 + 6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13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The only integers that divide 13 are -1, 1, -13 and 13,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But a &gt;= 2, so a = 13.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</a:t>
            </a: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76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2961-5598-4312-9868-4C18F5A9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01" y="0"/>
            <a:ext cx="11880997" cy="15628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2B328-88E8-42A4-8637-B7040E3EDB24}"/>
              </a:ext>
            </a:extLst>
          </p:cNvPr>
          <p:cNvSpPr txBox="1"/>
          <p:nvPr/>
        </p:nvSpPr>
        <p:spPr>
          <a:xfrm>
            <a:off x="332904" y="1096384"/>
            <a:ext cx="11677649" cy="1158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oogle Sans"/>
              </a:rPr>
              <a:t>Try to prove the contrapositive: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∤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=&gt; a = 13</a:t>
            </a: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  (3a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|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7b - 2) =&gt; a = 13</a:t>
            </a:r>
          </a:p>
          <a:p>
            <a:endParaRPr lang="en-CA" sz="105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a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  | 3a                                                   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(corollary of the definition of divisibility)</a:t>
            </a:r>
          </a:p>
          <a:p>
            <a:r>
              <a:rPr lang="en-CA" sz="2000" dirty="0">
                <a:solidFill>
                  <a:srgbClr val="202124"/>
                </a:solidFill>
                <a:latin typeface="Google Sans"/>
              </a:rPr>
              <a:t>(a | 3a) 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^ (3a | 7b -2) =&gt; a | 7b -2   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transitivity of </a:t>
            </a:r>
            <a:r>
              <a:rPr lang="en-CA" sz="2000" b="0" i="0" dirty="0" err="1">
                <a:solidFill>
                  <a:srgbClr val="FF0000"/>
                </a:solidFill>
                <a:effectLst/>
                <a:latin typeface="Google Sans"/>
              </a:rPr>
              <a:t>divisbility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</a:p>
          <a:p>
            <a:endParaRPr lang="en-CA" sz="2000" dirty="0">
              <a:solidFill>
                <a:srgbClr val="202124"/>
              </a:solidFill>
              <a:latin typeface="Google Sans"/>
            </a:endParaRPr>
          </a:p>
          <a:p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3b + 1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^ ( a  |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7b - 2</a:t>
            </a:r>
            <a:r>
              <a:rPr lang="en-CA" sz="2000" b="0" i="0" dirty="0">
                <a:solidFill>
                  <a:srgbClr val="202124"/>
                </a:solidFill>
                <a:effectLst/>
                <a:latin typeface="Google Sans"/>
              </a:rPr>
              <a:t>) =&gt; a |x(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3b + 1) + y(7b-2),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∀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-apple-system"/>
              </a:rPr>
              <a:t>x,y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1" i="0" dirty="0">
                <a:solidFill>
                  <a:srgbClr val="282829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-apple-system"/>
              </a:rPr>
              <a:t>ℤ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D.I.C. </a:t>
            </a:r>
            <a:r>
              <a:rPr lang="en-CA" sz="2000" b="0" i="0" dirty="0">
                <a:solidFill>
                  <a:srgbClr val="3333FF"/>
                </a:solidFill>
                <a:effectLst/>
                <a:latin typeface="Google Sans"/>
              </a:rPr>
              <a:t>Maybe also talk about 3b-1 </a:t>
            </a:r>
            <a:r>
              <a:rPr lang="en-US" sz="2000" b="1" i="0" dirty="0">
                <a:solidFill>
                  <a:srgbClr val="3333FF"/>
                </a:solidFill>
                <a:effectLst/>
                <a:latin typeface="-apple-system"/>
              </a:rPr>
              <a:t>∈ </a:t>
            </a:r>
            <a:r>
              <a:rPr lang="en-US" sz="2000" b="0" i="0" dirty="0">
                <a:solidFill>
                  <a:srgbClr val="3333FF"/>
                </a:solidFill>
                <a:effectLst/>
                <a:latin typeface="-apple-system"/>
              </a:rPr>
              <a:t>ℤ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Now let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, 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= 7, y =-3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| 7(3b + 1) – 3(7b – 2) 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                                           </a:t>
            </a:r>
            <a:r>
              <a:rPr lang="en-CA" sz="2000" b="0" i="0" dirty="0">
                <a:solidFill>
                  <a:srgbClr val="FF0000"/>
                </a:solidFill>
                <a:effectLst/>
                <a:latin typeface="Google Sans"/>
              </a:rPr>
              <a:t>(by D.I.C.)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21b - 21b + 7 + 6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 | 13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The only integers that divide 13 are -1, 1, -13 and 13, </a:t>
            </a: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But </a:t>
            </a:r>
            <a:r>
              <a:rPr lang="en-US" sz="2000" b="1" i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&gt;= 2, so </a:t>
            </a:r>
            <a:r>
              <a:rPr lang="en-US" sz="2000" b="1" i="1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must be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13.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20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CA" sz="4000" dirty="0">
                <a:solidFill>
                  <a:srgbClr val="202124"/>
                </a:solidFill>
                <a:latin typeface="Google Sans"/>
              </a:rPr>
              <a:t>   </a:t>
            </a:r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4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CA" sz="4000" dirty="0">
              <a:solidFill>
                <a:srgbClr val="202124"/>
              </a:solidFill>
              <a:latin typeface="Google Sans"/>
            </a:endParaRPr>
          </a:p>
          <a:p>
            <a:br>
              <a:rPr lang="en-CA" sz="4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847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1900</Words>
  <Application>Microsoft Office PowerPoint</Application>
  <PresentationFormat>Widescreen</PresentationFormat>
  <Paragraphs>277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Arial</vt:lpstr>
      <vt:lpstr>Calibri</vt:lpstr>
      <vt:lpstr>Calibri Light</vt:lpstr>
      <vt:lpstr>Google Sans</vt:lpstr>
      <vt:lpstr>Office Theme</vt:lpstr>
      <vt:lpstr>  </vt:lpstr>
      <vt:lpstr>  MATH 135: Lecture 9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1007</cp:revision>
  <dcterms:created xsi:type="dcterms:W3CDTF">2021-09-07T23:50:01Z</dcterms:created>
  <dcterms:modified xsi:type="dcterms:W3CDTF">2021-09-27T19:50:20Z</dcterms:modified>
</cp:coreProperties>
</file>