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9" r:id="rId2"/>
    <p:sldId id="426" r:id="rId3"/>
    <p:sldId id="361" r:id="rId4"/>
    <p:sldId id="427" r:id="rId5"/>
    <p:sldId id="428" r:id="rId6"/>
    <p:sldId id="429" r:id="rId7"/>
    <p:sldId id="366" r:id="rId8"/>
    <p:sldId id="430" r:id="rId9"/>
    <p:sldId id="431" r:id="rId10"/>
    <p:sldId id="381" r:id="rId11"/>
    <p:sldId id="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56548" y="-41096"/>
            <a:ext cx="12261182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4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10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5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WA03 results thoroughly! Where did you lose marks?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5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Chapter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82-93.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6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Submit Written Assignment 4: WA4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6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11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7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WA5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7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WA04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12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Reading week: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Practice, practice, practice, practice, practice, practice, practice, practice, practice, practice, practice, practice, practice!</a:t>
            </a:r>
            <a:endParaRPr lang="en-US" b="1" u="sng" dirty="0">
              <a:solidFill>
                <a:srgbClr val="7030A0"/>
              </a:solidFill>
            </a:endParaRPr>
          </a:p>
          <a:p>
            <a:pPr lvl="1"/>
            <a:endParaRPr lang="en-US" sz="24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CCD2A-EB07-41B5-9E73-6C50AD169874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Fall 2006, Midterm: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44B587-BB6F-49A2-8B11-7DC18AE6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05" y="897425"/>
            <a:ext cx="8086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CCD2A-EB07-41B5-9E73-6C50AD169874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Fall 2006, Final: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22220B-B05A-4FE4-B46D-613B0E49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" y="969532"/>
            <a:ext cx="12192000" cy="8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6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6 October 2021</a:t>
            </a:r>
          </a:p>
        </p:txBody>
      </p:sp>
    </p:spTree>
    <p:extLst>
      <p:ext uri="{BB962C8B-B14F-4D97-AF65-F5344CB8AC3E}">
        <p14:creationId xmlns:p14="http://schemas.microsoft.com/office/powerpoint/2010/main" val="347020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2422824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6438307" y="4006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B696C6-B501-4DB2-A833-22E467762F18}"/>
              </a:ext>
            </a:extLst>
          </p:cNvPr>
          <p:cNvSpPr txBox="1"/>
          <p:nvPr/>
        </p:nvSpPr>
        <p:spPr>
          <a:xfrm>
            <a:off x="5392055" y="3661850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Emma’s Section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9423414" y="3648128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051D1-9400-4188-8564-C94CB69E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625" y="390947"/>
            <a:ext cx="3628761" cy="3215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07F3B-A925-4164-9C12-B9D5F9615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919" y="390948"/>
            <a:ext cx="3628761" cy="3194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70C65-A4BB-40C1-A04C-2FF91D3BD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815" y="4007963"/>
            <a:ext cx="3940185" cy="1415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30B71-74A0-4398-9627-2A8F079A9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96" y="4007963"/>
            <a:ext cx="4350910" cy="1572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F8491F-5758-422E-8E9C-BC8832BCE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03" y="4093502"/>
            <a:ext cx="4208788" cy="14872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E74A59-DED1-4B82-A948-6656686B0016}"/>
              </a:ext>
            </a:extLst>
          </p:cNvPr>
          <p:cNvSpPr txBox="1"/>
          <p:nvPr/>
        </p:nvSpPr>
        <p:spPr>
          <a:xfrm>
            <a:off x="992997" y="3660140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Anton’s Section 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836AA2-9188-44FD-825B-1702FE160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3562" y="5724789"/>
            <a:ext cx="4531170" cy="16301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3C744F-456D-4EAC-AACC-6BCB9E4E2DE0}"/>
              </a:ext>
            </a:extLst>
          </p:cNvPr>
          <p:cNvSpPr txBox="1"/>
          <p:nvPr/>
        </p:nvSpPr>
        <p:spPr>
          <a:xfrm>
            <a:off x="546084" y="5580706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Mark’s Section 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BE4B33-1FE5-40AE-8FA9-B5EFB087E3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1492" y="6018857"/>
            <a:ext cx="4140830" cy="13360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8CA92B-5E8F-44A4-BE4D-56F90F99B3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1514" y="5893955"/>
            <a:ext cx="3854792" cy="1186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2138E5-4748-45B2-9736-B9106B2EAF2C}"/>
              </a:ext>
            </a:extLst>
          </p:cNvPr>
          <p:cNvSpPr txBox="1"/>
          <p:nvPr/>
        </p:nvSpPr>
        <p:spPr>
          <a:xfrm>
            <a:off x="4953691" y="5718898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Ali’s Section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5AC28-B852-46BC-A2BD-EB771CD5EDF0}"/>
              </a:ext>
            </a:extLst>
          </p:cNvPr>
          <p:cNvSpPr txBox="1"/>
          <p:nvPr/>
        </p:nvSpPr>
        <p:spPr>
          <a:xfrm>
            <a:off x="8850630" y="5655042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Ali’s Section 21</a:t>
            </a:r>
          </a:p>
        </p:txBody>
      </p:sp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7" grpId="0" animBg="1"/>
      <p:bldP spid="30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1395410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5777503" y="22144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9452207" y="322554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85F9-DB08-4391-8EC1-294552AD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409393"/>
            <a:ext cx="3917070" cy="2846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6B98E-A674-4FBA-8120-652B3DE1A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8" y="390947"/>
            <a:ext cx="4056931" cy="29483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2718DE-C13D-4D53-9B73-882F53E06CEA}"/>
              </a:ext>
            </a:extLst>
          </p:cNvPr>
          <p:cNvSpPr txBox="1"/>
          <p:nvPr/>
        </p:nvSpPr>
        <p:spPr>
          <a:xfrm>
            <a:off x="1408376" y="3245927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Anton’s Section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E861E-76FD-4657-9703-C2C092AC020F}"/>
              </a:ext>
            </a:extLst>
          </p:cNvPr>
          <p:cNvSpPr txBox="1"/>
          <p:nvPr/>
        </p:nvSpPr>
        <p:spPr>
          <a:xfrm>
            <a:off x="749856" y="5065288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Mark’s Section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3C88D-D852-48AF-96A1-D8F0BF7CE005}"/>
              </a:ext>
            </a:extLst>
          </p:cNvPr>
          <p:cNvSpPr txBox="1"/>
          <p:nvPr/>
        </p:nvSpPr>
        <p:spPr>
          <a:xfrm>
            <a:off x="5151707" y="5065288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Ali’s Section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E51DC5-255F-4E06-BAAD-3D57C54DBA45}"/>
              </a:ext>
            </a:extLst>
          </p:cNvPr>
          <p:cNvSpPr txBox="1"/>
          <p:nvPr/>
        </p:nvSpPr>
        <p:spPr>
          <a:xfrm>
            <a:off x="9054402" y="5139624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Ali’s Section 21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D0C93B-7108-4FEF-9D58-B83389E92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32" y="5434620"/>
            <a:ext cx="4022955" cy="1447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30467D-F555-4910-8AB7-6810E462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85" y="5529952"/>
            <a:ext cx="3674988" cy="13280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A3F9822-0DCA-412B-BAA8-10D38354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48" y="5400754"/>
            <a:ext cx="4022955" cy="14572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1F47E1-4D20-45C9-83B5-450208282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091" y="3560810"/>
            <a:ext cx="4401851" cy="16184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9599F0-C7D6-4239-A1E4-B621D0B27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8186" y="3669463"/>
            <a:ext cx="3947927" cy="13958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6556DF5-29D7-4D1C-B978-E0A1E5DE3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3171" y="3602445"/>
            <a:ext cx="3756863" cy="134456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068EDA-D024-4A76-AB57-B553873D392B}"/>
              </a:ext>
            </a:extLst>
          </p:cNvPr>
          <p:cNvSpPr txBox="1"/>
          <p:nvPr/>
        </p:nvSpPr>
        <p:spPr>
          <a:xfrm>
            <a:off x="5354892" y="3262840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Emma’s Section 8</a:t>
            </a:r>
          </a:p>
        </p:txBody>
      </p:sp>
    </p:spTree>
    <p:extLst>
      <p:ext uri="{BB962C8B-B14F-4D97-AF65-F5344CB8AC3E}">
        <p14:creationId xmlns:p14="http://schemas.microsoft.com/office/powerpoint/2010/main" val="4790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1" grpId="0" animBg="1"/>
      <p:bldP spid="33" grpId="0" animBg="1"/>
      <p:bldP spid="35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0" y="-44051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Game theory example: Prisoner’s Dilemma (1950) </a:t>
            </a: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A157B-0F9C-463A-9F26-4E1C06F24428}"/>
              </a:ext>
            </a:extLst>
          </p:cNvPr>
          <p:cNvSpPr txBox="1"/>
          <p:nvPr/>
        </p:nvSpPr>
        <p:spPr>
          <a:xfrm>
            <a:off x="77234" y="616707"/>
            <a:ext cx="1211476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Alice and Bob were both convicted of crime #1, </a:t>
            </a:r>
          </a:p>
          <a:p>
            <a:r>
              <a:rPr lang="en-US" sz="2400" dirty="0"/>
              <a:t>      and suspected of committing crime #2.</a:t>
            </a:r>
          </a:p>
          <a:p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Both will be sentenced to 2 years in prison (for crime #1) if nothing else happens.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Alice provides incriminating evidence against Bob for crime #2, and Bob stays silent: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Alice’s 2-year sentence is reduced to a 1-year sentence (a reward for helping the police!)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Bob’s 2-year sentence gets increased to a 4-year sentence (he’s guilty </a:t>
            </a:r>
            <a:r>
              <a:rPr lang="en-US" sz="2000" b="1" i="1" dirty="0"/>
              <a:t>and</a:t>
            </a:r>
            <a:r>
              <a:rPr lang="en-US" sz="2000" dirty="0"/>
              <a:t> uncooperative)</a:t>
            </a:r>
          </a:p>
          <a:p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the other way around, Bob’s sentence becomes 1 year and Alice’s becomes 4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both betray each other, they both have to serve an extra year (both are guilty of 2 crimes)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0F56EF-71A3-4D33-8BFE-6A8B841BD7FA}"/>
              </a:ext>
            </a:extLst>
          </p:cNvPr>
          <p:cNvCxnSpPr>
            <a:cxnSpLocks/>
          </p:cNvCxnSpPr>
          <p:nvPr/>
        </p:nvCxnSpPr>
        <p:spPr>
          <a:xfrm>
            <a:off x="3996649" y="3945276"/>
            <a:ext cx="0" cy="28295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8FDBD2-BAFF-4E34-BFE9-BC18479273D8}"/>
              </a:ext>
            </a:extLst>
          </p:cNvPr>
          <p:cNvCxnSpPr>
            <a:cxnSpLocks/>
          </p:cNvCxnSpPr>
          <p:nvPr/>
        </p:nvCxnSpPr>
        <p:spPr>
          <a:xfrm>
            <a:off x="6216197" y="4482156"/>
            <a:ext cx="0" cy="230858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335E5B-8FCE-4389-862B-B4689DAD0FF3}"/>
              </a:ext>
            </a:extLst>
          </p:cNvPr>
          <p:cNvCxnSpPr>
            <a:cxnSpLocks/>
          </p:cNvCxnSpPr>
          <p:nvPr/>
        </p:nvCxnSpPr>
        <p:spPr>
          <a:xfrm>
            <a:off x="8380286" y="3945276"/>
            <a:ext cx="0" cy="28511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EEBE9-0670-42ED-9132-AD8BFE62375A}"/>
              </a:ext>
            </a:extLst>
          </p:cNvPr>
          <p:cNvCxnSpPr>
            <a:cxnSpLocks/>
          </p:cNvCxnSpPr>
          <p:nvPr/>
        </p:nvCxnSpPr>
        <p:spPr>
          <a:xfrm flipH="1">
            <a:off x="1808252" y="5054572"/>
            <a:ext cx="789602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0CCD6C-6310-417E-AD02-F3A5648CEC55}"/>
              </a:ext>
            </a:extLst>
          </p:cNvPr>
          <p:cNvCxnSpPr>
            <a:cxnSpLocks/>
          </p:cNvCxnSpPr>
          <p:nvPr/>
        </p:nvCxnSpPr>
        <p:spPr>
          <a:xfrm flipH="1">
            <a:off x="2661677" y="5916522"/>
            <a:ext cx="70425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6AF240-AB5E-4FBF-827D-642BBE5E45B7}"/>
              </a:ext>
            </a:extLst>
          </p:cNvPr>
          <p:cNvCxnSpPr>
            <a:cxnSpLocks/>
          </p:cNvCxnSpPr>
          <p:nvPr/>
        </p:nvCxnSpPr>
        <p:spPr>
          <a:xfrm flipH="1">
            <a:off x="1808252" y="6774777"/>
            <a:ext cx="792341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46A5C3-D03D-4313-920F-AEAFE01C9C1C}"/>
              </a:ext>
            </a:extLst>
          </p:cNvPr>
          <p:cNvSpPr txBox="1"/>
          <p:nvPr/>
        </p:nvSpPr>
        <p:spPr>
          <a:xfrm>
            <a:off x="4433445" y="4482156"/>
            <a:ext cx="162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5E338-8F62-4098-9D6A-F7FB38FE49C5}"/>
              </a:ext>
            </a:extLst>
          </p:cNvPr>
          <p:cNvSpPr txBox="1"/>
          <p:nvPr/>
        </p:nvSpPr>
        <p:spPr>
          <a:xfrm>
            <a:off x="6909547" y="4456220"/>
            <a:ext cx="162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Deny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AFF8F8-222F-47D8-AF6C-3F7A1FE351CD}"/>
              </a:ext>
            </a:extLst>
          </p:cNvPr>
          <p:cNvSpPr txBox="1"/>
          <p:nvPr/>
        </p:nvSpPr>
        <p:spPr>
          <a:xfrm>
            <a:off x="2661677" y="5204837"/>
            <a:ext cx="162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C7DB58-B087-41E1-BB78-46ECA1D716B9}"/>
              </a:ext>
            </a:extLst>
          </p:cNvPr>
          <p:cNvSpPr txBox="1"/>
          <p:nvPr/>
        </p:nvSpPr>
        <p:spPr>
          <a:xfrm>
            <a:off x="2807368" y="6063091"/>
            <a:ext cx="162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Deny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F8356-BD76-40F3-9194-6C6B805A5850}"/>
              </a:ext>
            </a:extLst>
          </p:cNvPr>
          <p:cNvSpPr txBox="1"/>
          <p:nvPr/>
        </p:nvSpPr>
        <p:spPr>
          <a:xfrm>
            <a:off x="5778327" y="3862853"/>
            <a:ext cx="162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F4B56-7AC5-4296-8A7B-ECD606CEB9D0}"/>
              </a:ext>
            </a:extLst>
          </p:cNvPr>
          <p:cNvSpPr txBox="1"/>
          <p:nvPr/>
        </p:nvSpPr>
        <p:spPr>
          <a:xfrm>
            <a:off x="1732554" y="5613015"/>
            <a:ext cx="162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AC98B5-9879-4519-AAA5-74AA27A0A5BE}"/>
              </a:ext>
            </a:extLst>
          </p:cNvPr>
          <p:cNvCxnSpPr/>
          <p:nvPr/>
        </p:nvCxnSpPr>
        <p:spPr>
          <a:xfrm>
            <a:off x="3996649" y="5054572"/>
            <a:ext cx="4383637" cy="172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61AFC7-8C43-428A-AA92-E3E0D6194A0C}"/>
              </a:ext>
            </a:extLst>
          </p:cNvPr>
          <p:cNvSpPr txBox="1"/>
          <p:nvPr/>
        </p:nvSpPr>
        <p:spPr>
          <a:xfrm>
            <a:off x="5562913" y="5139675"/>
            <a:ext cx="37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81579-D3BA-4379-A0AA-6C8DE204694F}"/>
              </a:ext>
            </a:extLst>
          </p:cNvPr>
          <p:cNvSpPr txBox="1"/>
          <p:nvPr/>
        </p:nvSpPr>
        <p:spPr>
          <a:xfrm>
            <a:off x="4152015" y="5335641"/>
            <a:ext cx="37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A1E0B-E921-4794-A3DD-A0E694946F85}"/>
              </a:ext>
            </a:extLst>
          </p:cNvPr>
          <p:cNvSpPr txBox="1"/>
          <p:nvPr/>
        </p:nvSpPr>
        <p:spPr>
          <a:xfrm>
            <a:off x="7638037" y="5098416"/>
            <a:ext cx="64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17E10B-3FD8-4CEF-AAC0-0FE75B611F97}"/>
              </a:ext>
            </a:extLst>
          </p:cNvPr>
          <p:cNvCxnSpPr>
            <a:cxnSpLocks/>
          </p:cNvCxnSpPr>
          <p:nvPr/>
        </p:nvCxnSpPr>
        <p:spPr>
          <a:xfrm>
            <a:off x="6182975" y="5049587"/>
            <a:ext cx="2203919" cy="86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5F175E-A875-411F-856E-3F7138E5060D}"/>
              </a:ext>
            </a:extLst>
          </p:cNvPr>
          <p:cNvCxnSpPr>
            <a:cxnSpLocks/>
          </p:cNvCxnSpPr>
          <p:nvPr/>
        </p:nvCxnSpPr>
        <p:spPr>
          <a:xfrm>
            <a:off x="3979056" y="5950205"/>
            <a:ext cx="2237140" cy="82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DF5F1E-4976-4976-9505-D8F14C997B25}"/>
              </a:ext>
            </a:extLst>
          </p:cNvPr>
          <p:cNvSpPr txBox="1"/>
          <p:nvPr/>
        </p:nvSpPr>
        <p:spPr>
          <a:xfrm>
            <a:off x="6384088" y="5340443"/>
            <a:ext cx="64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71C929-7858-4661-B3F3-6D1A0C62BD2B}"/>
              </a:ext>
            </a:extLst>
          </p:cNvPr>
          <p:cNvSpPr txBox="1"/>
          <p:nvPr/>
        </p:nvSpPr>
        <p:spPr>
          <a:xfrm>
            <a:off x="5570972" y="5947881"/>
            <a:ext cx="64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6D296B-C028-4CC5-A406-663E0A2ED5CA}"/>
              </a:ext>
            </a:extLst>
          </p:cNvPr>
          <p:cNvSpPr txBox="1"/>
          <p:nvPr/>
        </p:nvSpPr>
        <p:spPr>
          <a:xfrm>
            <a:off x="4030111" y="6193896"/>
            <a:ext cx="64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4748DA-BE45-4405-8214-6311802C87FA}"/>
              </a:ext>
            </a:extLst>
          </p:cNvPr>
          <p:cNvSpPr txBox="1"/>
          <p:nvPr/>
        </p:nvSpPr>
        <p:spPr>
          <a:xfrm>
            <a:off x="7622944" y="5947881"/>
            <a:ext cx="64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60BA8B-8E31-45F2-A8B8-C33C1E0286E9}"/>
              </a:ext>
            </a:extLst>
          </p:cNvPr>
          <p:cNvSpPr txBox="1"/>
          <p:nvPr/>
        </p:nvSpPr>
        <p:spPr>
          <a:xfrm>
            <a:off x="6367261" y="6225776"/>
            <a:ext cx="64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36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4" grpId="0"/>
      <p:bldP spid="35" grpId="0"/>
      <p:bldP spid="42" grpId="0"/>
      <p:bldP spid="43" grpId="0"/>
      <p:bldP spid="44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D64547-57BF-4BF6-92CE-FA87F64C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88" y="46233"/>
            <a:ext cx="4649300" cy="67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1FB5C1-BAEE-48D8-B63E-66F68D45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31" y="46831"/>
            <a:ext cx="12192000" cy="5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3" y="0"/>
            <a:ext cx="10415096" cy="1292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CBACEB-A57E-486A-BD65-F953F548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3166"/>
            <a:ext cx="12192000" cy="13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3" y="0"/>
            <a:ext cx="10415096" cy="12925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BD369C-0972-47D8-9398-9321F2A3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2" y="0"/>
            <a:ext cx="1091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487</Words>
  <Application>Microsoft Office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</vt:lpstr>
      <vt:lpstr>  MATH 135: Lecture 13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1306</cp:revision>
  <dcterms:created xsi:type="dcterms:W3CDTF">2021-09-07T23:50:01Z</dcterms:created>
  <dcterms:modified xsi:type="dcterms:W3CDTF">2021-10-07T00:45:01Z</dcterms:modified>
</cp:coreProperties>
</file>