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645" r:id="rId2"/>
    <p:sldId id="699" r:id="rId3"/>
    <p:sldId id="578" r:id="rId4"/>
    <p:sldId id="689" r:id="rId5"/>
    <p:sldId id="700" r:id="rId6"/>
    <p:sldId id="690" r:id="rId7"/>
    <p:sldId id="702" r:id="rId8"/>
    <p:sldId id="710" r:id="rId9"/>
    <p:sldId id="711" r:id="rId10"/>
    <p:sldId id="584" r:id="rId11"/>
    <p:sldId id="661" r:id="rId12"/>
    <p:sldId id="662" r:id="rId13"/>
    <p:sldId id="663" r:id="rId14"/>
    <p:sldId id="665" r:id="rId15"/>
    <p:sldId id="666" r:id="rId16"/>
    <p:sldId id="667" r:id="rId17"/>
    <p:sldId id="669" r:id="rId18"/>
    <p:sldId id="705" r:id="rId19"/>
    <p:sldId id="706" r:id="rId20"/>
    <p:sldId id="707" r:id="rId21"/>
    <p:sldId id="708" r:id="rId22"/>
    <p:sldId id="709" r:id="rId23"/>
    <p:sldId id="670" r:id="rId24"/>
    <p:sldId id="671" r:id="rId25"/>
    <p:sldId id="672" r:id="rId26"/>
    <p:sldId id="673" r:id="rId27"/>
    <p:sldId id="674" r:id="rId28"/>
    <p:sldId id="675" r:id="rId29"/>
    <p:sldId id="676" r:id="rId30"/>
    <p:sldId id="677" r:id="rId31"/>
    <p:sldId id="678" r:id="rId32"/>
    <p:sldId id="681" r:id="rId33"/>
    <p:sldId id="680" r:id="rId34"/>
    <p:sldId id="682" r:id="rId35"/>
    <p:sldId id="683" r:id="rId36"/>
    <p:sldId id="684" r:id="rId37"/>
    <p:sldId id="685" r:id="rId38"/>
    <p:sldId id="686" r:id="rId39"/>
    <p:sldId id="687" r:id="rId40"/>
    <p:sldId id="688" r:id="rId41"/>
    <p:sldId id="691" r:id="rId42"/>
    <p:sldId id="692" r:id="rId43"/>
    <p:sldId id="693" r:id="rId44"/>
    <p:sldId id="695" r:id="rId45"/>
    <p:sldId id="694" r:id="rId46"/>
    <p:sldId id="696" r:id="rId47"/>
    <p:sldId id="697" r:id="rId48"/>
    <p:sldId id="698" r:id="rId49"/>
    <p:sldId id="668" r:id="rId50"/>
    <p:sldId id="626" r:id="rId51"/>
    <p:sldId id="651" r:id="rId52"/>
    <p:sldId id="65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F8"/>
    <a:srgbClr val="3333FF"/>
    <a:srgbClr val="C7FDD1"/>
    <a:srgbClr val="CEF6EC"/>
    <a:srgbClr val="DFEED6"/>
    <a:srgbClr val="FC1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0" autoAdjust="0"/>
    <p:restoredTop sz="96517" autoAdjust="0"/>
  </p:normalViewPr>
  <p:slideViewPr>
    <p:cSldViewPr snapToGrid="0">
      <p:cViewPr>
        <p:scale>
          <a:sx n="75" d="100"/>
          <a:sy n="75" d="100"/>
        </p:scale>
        <p:origin x="924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2A0F3-749E-47E5-B0FF-92180BC3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5" y="149329"/>
            <a:ext cx="10990323" cy="901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AF86D-DDA6-4681-A9D3-DF6CA221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64" y="1207446"/>
            <a:ext cx="135255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36DB8C-0859-4450-9560-DC3A0680F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62" y="1326508"/>
            <a:ext cx="169545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4C1245-4164-44AF-B54C-5FAF99A36E23}"/>
              </a:ext>
            </a:extLst>
          </p:cNvPr>
          <p:cNvSpPr txBox="1"/>
          <p:nvPr/>
        </p:nvSpPr>
        <p:spPr>
          <a:xfrm>
            <a:off x="94965" y="2242529"/>
            <a:ext cx="685193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gcd</a:t>
            </a:r>
            <a:r>
              <a:rPr lang="en-US" sz="3600" dirty="0">
                <a:solidFill>
                  <a:srgbClr val="FF0000"/>
                </a:solidFill>
              </a:rPr>
              <a:t>(2</a:t>
            </a:r>
            <a:r>
              <a:rPr lang="en-US" sz="3600" baseline="30000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 – 1,2</a:t>
            </a:r>
            <a:r>
              <a:rPr lang="en-US" sz="3600" baseline="30000" dirty="0">
                <a:solidFill>
                  <a:srgbClr val="FF0000"/>
                </a:solidFill>
              </a:rPr>
              <a:t>b</a:t>
            </a:r>
            <a:r>
              <a:rPr lang="en-US" sz="3600" dirty="0">
                <a:solidFill>
                  <a:srgbClr val="FF0000"/>
                </a:solidFill>
              </a:rPr>
              <a:t> -1) |  2</a:t>
            </a:r>
            <a:r>
              <a:rPr lang="en-US" sz="3600" baseline="30000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 – 1</a:t>
            </a:r>
          </a:p>
          <a:p>
            <a:endParaRPr lang="en-US" sz="9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baseline="30000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 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≡ 1  </a:t>
            </a:r>
            <a:r>
              <a:rPr lang="en-US" sz="14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mod( </a:t>
            </a:r>
            <a:r>
              <a:rPr lang="en-US" sz="3600" dirty="0" err="1">
                <a:solidFill>
                  <a:srgbClr val="FF0000"/>
                </a:solidFill>
              </a:rPr>
              <a:t>gcd</a:t>
            </a:r>
            <a:r>
              <a:rPr lang="en-US" sz="3600" dirty="0">
                <a:solidFill>
                  <a:srgbClr val="FF0000"/>
                </a:solidFill>
              </a:rPr>
              <a:t>(2</a:t>
            </a:r>
            <a:r>
              <a:rPr lang="en-US" sz="3600" baseline="30000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 – 1,2</a:t>
            </a:r>
            <a:r>
              <a:rPr lang="en-US" sz="3600" baseline="30000" dirty="0">
                <a:solidFill>
                  <a:srgbClr val="FF0000"/>
                </a:solidFill>
              </a:rPr>
              <a:t>b</a:t>
            </a:r>
            <a:r>
              <a:rPr lang="en-US" sz="3600" dirty="0">
                <a:solidFill>
                  <a:srgbClr val="FF0000"/>
                </a:solidFill>
              </a:rPr>
              <a:t> -1) 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baseline="30000" dirty="0">
                <a:solidFill>
                  <a:srgbClr val="FF0000"/>
                </a:solidFill>
              </a:rPr>
              <a:t>ax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≡ 1</a:t>
            </a:r>
            <a:r>
              <a:rPr lang="en-US" sz="3600" b="0" i="0" baseline="30000" dirty="0">
                <a:solidFill>
                  <a:srgbClr val="FF0000"/>
                </a:solidFill>
                <a:effectLst/>
              </a:rPr>
              <a:t>x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 mod( </a:t>
            </a:r>
            <a:r>
              <a:rPr lang="en-US" sz="3600" dirty="0" err="1">
                <a:solidFill>
                  <a:srgbClr val="FF0000"/>
                </a:solidFill>
              </a:rPr>
              <a:t>gcd</a:t>
            </a:r>
            <a:r>
              <a:rPr lang="en-US" sz="3600" dirty="0">
                <a:solidFill>
                  <a:srgbClr val="FF0000"/>
                </a:solidFill>
              </a:rPr>
              <a:t>(2</a:t>
            </a:r>
            <a:r>
              <a:rPr lang="en-US" sz="3600" baseline="30000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 – 1,2</a:t>
            </a:r>
            <a:r>
              <a:rPr lang="en-US" sz="3600" baseline="30000" dirty="0">
                <a:solidFill>
                  <a:srgbClr val="FF0000"/>
                </a:solidFill>
              </a:rPr>
              <a:t>b</a:t>
            </a:r>
            <a:r>
              <a:rPr lang="en-US" sz="3600" dirty="0">
                <a:solidFill>
                  <a:srgbClr val="FF0000"/>
                </a:solidFill>
              </a:rPr>
              <a:t> -1)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17C1CE-3A04-484B-8D2F-58BFBA57ED03}"/>
              </a:ext>
            </a:extLst>
          </p:cNvPr>
          <p:cNvSpPr txBox="1"/>
          <p:nvPr/>
        </p:nvSpPr>
        <p:spPr>
          <a:xfrm>
            <a:off x="6197600" y="2275259"/>
            <a:ext cx="7239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3333FF"/>
                </a:solidFill>
              </a:rPr>
              <a:t>gcd</a:t>
            </a:r>
            <a:r>
              <a:rPr lang="en-US" sz="3600" dirty="0">
                <a:solidFill>
                  <a:srgbClr val="3333FF"/>
                </a:solidFill>
              </a:rPr>
              <a:t>(2</a:t>
            </a:r>
            <a:r>
              <a:rPr lang="en-US" sz="3600" baseline="30000" dirty="0">
                <a:solidFill>
                  <a:srgbClr val="3333FF"/>
                </a:solidFill>
              </a:rPr>
              <a:t>a</a:t>
            </a:r>
            <a:r>
              <a:rPr lang="en-US" sz="3600" dirty="0">
                <a:solidFill>
                  <a:srgbClr val="3333FF"/>
                </a:solidFill>
              </a:rPr>
              <a:t> – 1,2</a:t>
            </a:r>
            <a:r>
              <a:rPr lang="en-US" sz="3600" baseline="30000" dirty="0">
                <a:solidFill>
                  <a:srgbClr val="3333FF"/>
                </a:solidFill>
              </a:rPr>
              <a:t>b</a:t>
            </a:r>
            <a:r>
              <a:rPr lang="en-US" sz="3600" dirty="0">
                <a:solidFill>
                  <a:srgbClr val="3333FF"/>
                </a:solidFill>
              </a:rPr>
              <a:t> -1) |  2</a:t>
            </a:r>
            <a:r>
              <a:rPr lang="en-US" sz="3600" baseline="30000" dirty="0">
                <a:solidFill>
                  <a:srgbClr val="3333FF"/>
                </a:solidFill>
              </a:rPr>
              <a:t>b</a:t>
            </a:r>
            <a:r>
              <a:rPr lang="en-US" sz="3600" dirty="0">
                <a:solidFill>
                  <a:srgbClr val="3333FF"/>
                </a:solidFill>
              </a:rPr>
              <a:t> – 1</a:t>
            </a:r>
          </a:p>
          <a:p>
            <a:endParaRPr lang="en-US" sz="900" dirty="0">
              <a:solidFill>
                <a:srgbClr val="3333FF"/>
              </a:solidFill>
            </a:endParaRPr>
          </a:p>
          <a:p>
            <a:r>
              <a:rPr lang="en-US" sz="3600" dirty="0">
                <a:solidFill>
                  <a:srgbClr val="3333FF"/>
                </a:solidFill>
              </a:rPr>
              <a:t>2</a:t>
            </a:r>
            <a:r>
              <a:rPr lang="en-US" sz="3600" baseline="30000" dirty="0">
                <a:solidFill>
                  <a:srgbClr val="3333FF"/>
                </a:solidFill>
              </a:rPr>
              <a:t>b</a:t>
            </a:r>
            <a:r>
              <a:rPr lang="en-US" sz="3600" dirty="0">
                <a:solidFill>
                  <a:srgbClr val="3333FF"/>
                </a:solidFill>
              </a:rPr>
              <a:t> </a:t>
            </a:r>
            <a:r>
              <a:rPr lang="en-US" sz="3600" b="0" i="0" dirty="0">
                <a:solidFill>
                  <a:srgbClr val="3333FF"/>
                </a:solidFill>
                <a:effectLst/>
              </a:rPr>
              <a:t>≡ 1 mod( </a:t>
            </a:r>
            <a:r>
              <a:rPr lang="en-US" sz="3600" dirty="0" err="1">
                <a:solidFill>
                  <a:srgbClr val="3333FF"/>
                </a:solidFill>
              </a:rPr>
              <a:t>gcd</a:t>
            </a:r>
            <a:r>
              <a:rPr lang="en-US" sz="3600" dirty="0">
                <a:solidFill>
                  <a:srgbClr val="3333FF"/>
                </a:solidFill>
              </a:rPr>
              <a:t>(2</a:t>
            </a:r>
            <a:r>
              <a:rPr lang="en-US" sz="3600" baseline="30000" dirty="0">
                <a:solidFill>
                  <a:srgbClr val="3333FF"/>
                </a:solidFill>
              </a:rPr>
              <a:t>a</a:t>
            </a:r>
            <a:r>
              <a:rPr lang="en-US" sz="3600" dirty="0">
                <a:solidFill>
                  <a:srgbClr val="3333FF"/>
                </a:solidFill>
              </a:rPr>
              <a:t> – 1,2</a:t>
            </a:r>
            <a:r>
              <a:rPr lang="en-US" sz="3600" baseline="30000" dirty="0">
                <a:solidFill>
                  <a:srgbClr val="3333FF"/>
                </a:solidFill>
              </a:rPr>
              <a:t>b</a:t>
            </a:r>
            <a:r>
              <a:rPr lang="en-US" sz="3600" dirty="0">
                <a:solidFill>
                  <a:srgbClr val="3333FF"/>
                </a:solidFill>
              </a:rPr>
              <a:t> -1) )</a:t>
            </a:r>
          </a:p>
          <a:p>
            <a:r>
              <a:rPr lang="en-US" sz="3600" dirty="0">
                <a:solidFill>
                  <a:srgbClr val="3333FF"/>
                </a:solidFill>
              </a:rPr>
              <a:t>2</a:t>
            </a:r>
            <a:r>
              <a:rPr lang="en-US" sz="3600" baseline="30000" dirty="0">
                <a:solidFill>
                  <a:srgbClr val="3333FF"/>
                </a:solidFill>
              </a:rPr>
              <a:t>by</a:t>
            </a:r>
            <a:r>
              <a:rPr lang="en-US" sz="3600" dirty="0">
                <a:solidFill>
                  <a:srgbClr val="3333FF"/>
                </a:solidFill>
              </a:rPr>
              <a:t> </a:t>
            </a:r>
            <a:r>
              <a:rPr lang="en-US" sz="3600" b="0" i="0" dirty="0">
                <a:solidFill>
                  <a:srgbClr val="3333FF"/>
                </a:solidFill>
                <a:effectLst/>
              </a:rPr>
              <a:t>≡ 1</a:t>
            </a:r>
            <a:r>
              <a:rPr lang="en-US" sz="3600" baseline="30000" dirty="0">
                <a:solidFill>
                  <a:srgbClr val="3333FF"/>
                </a:solidFill>
              </a:rPr>
              <a:t>y</a:t>
            </a:r>
            <a:r>
              <a:rPr lang="en-US" sz="3600" b="0" i="0" dirty="0">
                <a:solidFill>
                  <a:srgbClr val="3333FF"/>
                </a:solidFill>
                <a:effectLst/>
              </a:rPr>
              <a:t> mod( </a:t>
            </a:r>
            <a:r>
              <a:rPr lang="en-US" sz="3600" dirty="0" err="1">
                <a:solidFill>
                  <a:srgbClr val="3333FF"/>
                </a:solidFill>
              </a:rPr>
              <a:t>gcd</a:t>
            </a:r>
            <a:r>
              <a:rPr lang="en-US" sz="3600" dirty="0">
                <a:solidFill>
                  <a:srgbClr val="3333FF"/>
                </a:solidFill>
              </a:rPr>
              <a:t>(2</a:t>
            </a:r>
            <a:r>
              <a:rPr lang="en-US" sz="3600" baseline="30000" dirty="0">
                <a:solidFill>
                  <a:srgbClr val="3333FF"/>
                </a:solidFill>
              </a:rPr>
              <a:t>a</a:t>
            </a:r>
            <a:r>
              <a:rPr lang="en-US" sz="3600" dirty="0">
                <a:solidFill>
                  <a:srgbClr val="3333FF"/>
                </a:solidFill>
              </a:rPr>
              <a:t> – 1,2</a:t>
            </a:r>
            <a:r>
              <a:rPr lang="en-US" sz="3600" baseline="30000" dirty="0">
                <a:solidFill>
                  <a:srgbClr val="3333FF"/>
                </a:solidFill>
              </a:rPr>
              <a:t>b</a:t>
            </a:r>
            <a:r>
              <a:rPr lang="en-US" sz="3600" dirty="0">
                <a:solidFill>
                  <a:srgbClr val="3333FF"/>
                </a:solidFill>
              </a:rPr>
              <a:t> -1)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C310F-F898-4663-BDAF-285474C89855}"/>
              </a:ext>
            </a:extLst>
          </p:cNvPr>
          <p:cNvSpPr txBox="1"/>
          <p:nvPr/>
        </p:nvSpPr>
        <p:spPr>
          <a:xfrm>
            <a:off x="2660648" y="4341377"/>
            <a:ext cx="7334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r>
              <a:rPr lang="en-US" sz="3600" baseline="30000" dirty="0"/>
              <a:t>ax</a:t>
            </a:r>
            <a:r>
              <a:rPr lang="en-US" sz="3600" dirty="0"/>
              <a:t> 2</a:t>
            </a:r>
            <a:r>
              <a:rPr lang="en-US" sz="3600" baseline="30000" dirty="0"/>
              <a:t>by</a:t>
            </a:r>
            <a:r>
              <a:rPr lang="en-US" sz="3600" dirty="0"/>
              <a:t>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≡ 1</a:t>
            </a:r>
            <a:r>
              <a:rPr lang="en-US" sz="3600" b="0" i="0" baseline="30000" dirty="0">
                <a:solidFill>
                  <a:srgbClr val="202124"/>
                </a:solidFill>
                <a:effectLst/>
              </a:rPr>
              <a:t>x</a:t>
            </a:r>
            <a:r>
              <a:rPr lang="en-US" sz="3600" baseline="30000" dirty="0">
                <a:solidFill>
                  <a:srgbClr val="202124"/>
                </a:solidFill>
              </a:rPr>
              <a:t>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1</a:t>
            </a:r>
            <a:r>
              <a:rPr lang="en-US" sz="3600" baseline="30000" dirty="0">
                <a:solidFill>
                  <a:srgbClr val="202124"/>
                </a:solidFill>
              </a:rPr>
              <a:t>y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 mod( </a:t>
            </a:r>
            <a:r>
              <a:rPr lang="en-US" sz="3600" dirty="0" err="1"/>
              <a:t>gcd</a:t>
            </a:r>
            <a:r>
              <a:rPr lang="en-US" sz="3600" dirty="0"/>
              <a:t>(2</a:t>
            </a:r>
            <a:r>
              <a:rPr lang="en-US" sz="3600" baseline="30000" dirty="0"/>
              <a:t>a</a:t>
            </a:r>
            <a:r>
              <a:rPr lang="en-US" sz="3600" dirty="0"/>
              <a:t> – 1,2</a:t>
            </a:r>
            <a:r>
              <a:rPr lang="en-US" sz="3600" baseline="30000" dirty="0"/>
              <a:t>b</a:t>
            </a:r>
            <a:r>
              <a:rPr lang="en-US" sz="3600" dirty="0"/>
              <a:t> -1) )</a:t>
            </a:r>
          </a:p>
          <a:p>
            <a:r>
              <a:rPr lang="en-US" sz="3600" dirty="0"/>
              <a:t>2</a:t>
            </a:r>
            <a:r>
              <a:rPr lang="en-US" sz="3600" baseline="30000" dirty="0"/>
              <a:t>ax</a:t>
            </a:r>
            <a:r>
              <a:rPr lang="en-US" sz="3600" dirty="0"/>
              <a:t> </a:t>
            </a:r>
            <a:r>
              <a:rPr lang="en-US" sz="3600" baseline="30000" dirty="0"/>
              <a:t>+</a:t>
            </a:r>
            <a:r>
              <a:rPr lang="en-US" sz="3600" dirty="0"/>
              <a:t> </a:t>
            </a:r>
            <a:r>
              <a:rPr lang="en-US" sz="3600" baseline="30000" dirty="0"/>
              <a:t>by</a:t>
            </a:r>
            <a:r>
              <a:rPr lang="en-US" sz="3600" dirty="0"/>
              <a:t>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≡ 1 mod( </a:t>
            </a:r>
            <a:r>
              <a:rPr lang="en-US" sz="3600" dirty="0" err="1"/>
              <a:t>gcd</a:t>
            </a:r>
            <a:r>
              <a:rPr lang="en-US" sz="3600" dirty="0"/>
              <a:t>(2</a:t>
            </a:r>
            <a:r>
              <a:rPr lang="en-US" sz="3600" baseline="30000" dirty="0"/>
              <a:t>a</a:t>
            </a:r>
            <a:r>
              <a:rPr lang="en-US" sz="3600" dirty="0"/>
              <a:t> – 1,2</a:t>
            </a:r>
            <a:r>
              <a:rPr lang="en-US" sz="3600" baseline="30000" dirty="0"/>
              <a:t>b</a:t>
            </a:r>
            <a:r>
              <a:rPr lang="en-US" sz="3600" dirty="0"/>
              <a:t> -1) )</a:t>
            </a:r>
          </a:p>
          <a:p>
            <a:r>
              <a:rPr lang="en-US" sz="3600" dirty="0"/>
              <a:t>2</a:t>
            </a:r>
            <a:r>
              <a:rPr lang="en-US" sz="3600" baseline="30000" dirty="0"/>
              <a:t>gcd(</a:t>
            </a:r>
            <a:r>
              <a:rPr lang="en-US" sz="3600" baseline="30000" dirty="0" err="1"/>
              <a:t>a,b</a:t>
            </a:r>
            <a:r>
              <a:rPr lang="en-US" sz="3600" baseline="30000" dirty="0"/>
              <a:t>)</a:t>
            </a:r>
            <a:r>
              <a:rPr lang="en-US" sz="3600" dirty="0"/>
              <a:t>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≡ 1 mod( </a:t>
            </a:r>
            <a:r>
              <a:rPr lang="en-US" sz="3600" dirty="0" err="1"/>
              <a:t>gcd</a:t>
            </a:r>
            <a:r>
              <a:rPr lang="en-US" sz="3600" dirty="0"/>
              <a:t>(2</a:t>
            </a:r>
            <a:r>
              <a:rPr lang="en-US" sz="3600" baseline="30000" dirty="0"/>
              <a:t>a</a:t>
            </a:r>
            <a:r>
              <a:rPr lang="en-US" sz="3600" dirty="0"/>
              <a:t> – 1,2</a:t>
            </a:r>
            <a:r>
              <a:rPr lang="en-US" sz="3600" baseline="30000" dirty="0"/>
              <a:t>b</a:t>
            </a:r>
            <a:r>
              <a:rPr lang="en-US" sz="3600" dirty="0"/>
              <a:t> -1) )</a:t>
            </a:r>
          </a:p>
          <a:p>
            <a:r>
              <a:rPr lang="en-US" sz="3600" dirty="0" err="1"/>
              <a:t>gcd</a:t>
            </a:r>
            <a:r>
              <a:rPr lang="en-US" sz="3600" dirty="0"/>
              <a:t>(2</a:t>
            </a:r>
            <a:r>
              <a:rPr lang="en-US" sz="3600" baseline="30000" dirty="0"/>
              <a:t>a</a:t>
            </a:r>
            <a:r>
              <a:rPr lang="en-US" sz="3600" dirty="0"/>
              <a:t> – 1,2</a:t>
            </a:r>
            <a:r>
              <a:rPr lang="en-US" sz="3600" baseline="30000" dirty="0"/>
              <a:t>b</a:t>
            </a:r>
            <a:r>
              <a:rPr lang="en-US" sz="3600" dirty="0"/>
              <a:t> -1) | 2</a:t>
            </a:r>
            <a:r>
              <a:rPr lang="en-US" sz="3600" baseline="30000" dirty="0"/>
              <a:t>gcd(</a:t>
            </a:r>
            <a:r>
              <a:rPr lang="en-US" sz="3600" baseline="30000" dirty="0" err="1"/>
              <a:t>a,b</a:t>
            </a:r>
            <a:r>
              <a:rPr lang="en-US" sz="3600" baseline="30000" dirty="0"/>
              <a:t>) </a:t>
            </a:r>
            <a:r>
              <a:rPr lang="en-US" sz="3600" dirty="0"/>
              <a:t>-1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66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48080" y="-155643"/>
            <a:ext cx="12261182" cy="95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Wednesday 10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Mobius quiz tonight! (covers up to middle of page 121)</a:t>
            </a:r>
            <a:endParaRPr lang="en-US" sz="3200" u="sng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10 November: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Submit Written Assignment 7: WA7 (covers up to page 121)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Reading: 8.1-8.4 (122-133) won’t take long (I’ve covered it already!)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Reading: 8.5-8.9 (122-148) worth getting a head start!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AB2E4-297D-4404-BC0D-5D797E74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24" y="0"/>
            <a:ext cx="520715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248167-29BD-4CBE-ADD5-5B862107E710}"/>
              </a:ext>
            </a:extLst>
          </p:cNvPr>
          <p:cNvSpPr/>
          <p:nvPr/>
        </p:nvSpPr>
        <p:spPr>
          <a:xfrm>
            <a:off x="3697800" y="4419845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EDAEB-A607-46D5-A778-3827262BC337}"/>
              </a:ext>
            </a:extLst>
          </p:cNvPr>
          <p:cNvSpPr/>
          <p:nvPr/>
        </p:nvSpPr>
        <p:spPr>
          <a:xfrm>
            <a:off x="3699475" y="1206040"/>
            <a:ext cx="5152830" cy="197928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7F6F9-B773-4073-86A1-0EB69D3A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323" y="0"/>
            <a:ext cx="543735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999F84-894E-41C3-8487-C465EC1A1E55}"/>
              </a:ext>
            </a:extLst>
          </p:cNvPr>
          <p:cNvSpPr/>
          <p:nvPr/>
        </p:nvSpPr>
        <p:spPr>
          <a:xfrm>
            <a:off x="3499489" y="5123309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0976F-6521-4B5F-9CA4-CF059F5C0FD7}"/>
              </a:ext>
            </a:extLst>
          </p:cNvPr>
          <p:cNvSpPr/>
          <p:nvPr/>
        </p:nvSpPr>
        <p:spPr>
          <a:xfrm>
            <a:off x="3496838" y="3495396"/>
            <a:ext cx="5152830" cy="1599117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A6A1D-9D56-41D0-BD0B-A48922A7BB05}"/>
              </a:ext>
            </a:extLst>
          </p:cNvPr>
          <p:cNvSpPr/>
          <p:nvPr/>
        </p:nvSpPr>
        <p:spPr>
          <a:xfrm>
            <a:off x="3496834" y="460789"/>
            <a:ext cx="5152830" cy="503853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00F5-F248-41B5-AE38-153E2B82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59" y="0"/>
            <a:ext cx="865348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D741F-B826-46BE-9751-3645AB60A6FE}"/>
              </a:ext>
            </a:extLst>
          </p:cNvPr>
          <p:cNvSpPr/>
          <p:nvPr/>
        </p:nvSpPr>
        <p:spPr>
          <a:xfrm>
            <a:off x="2150353" y="4302319"/>
            <a:ext cx="8169304" cy="184727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978E7-FEC4-43D0-8A3F-1D28E36CCDF1}"/>
              </a:ext>
            </a:extLst>
          </p:cNvPr>
          <p:cNvSpPr/>
          <p:nvPr/>
        </p:nvSpPr>
        <p:spPr>
          <a:xfrm>
            <a:off x="2150354" y="465658"/>
            <a:ext cx="8169303" cy="312825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00F5-F248-41B5-AE38-153E2B82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59" y="0"/>
            <a:ext cx="8653482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51B828-6539-43FC-A90B-1BF0BD1C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904" y="0"/>
            <a:ext cx="839419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D741F-B826-46BE-9751-3645AB60A6FE}"/>
              </a:ext>
            </a:extLst>
          </p:cNvPr>
          <p:cNvSpPr/>
          <p:nvPr/>
        </p:nvSpPr>
        <p:spPr>
          <a:xfrm>
            <a:off x="2123792" y="1844893"/>
            <a:ext cx="8169304" cy="2938122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D7FCC-74F1-4FDD-A6AC-F4E713C5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17" y="87548"/>
            <a:ext cx="2780681" cy="3341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9A8EC5-C699-40E7-B130-5F18EF8F8562}"/>
              </a:ext>
            </a:extLst>
          </p:cNvPr>
          <p:cNvSpPr txBox="1"/>
          <p:nvPr/>
        </p:nvSpPr>
        <p:spPr>
          <a:xfrm>
            <a:off x="9636" y="3318570"/>
            <a:ext cx="121823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I’d like to do more examples but: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There’s not much sense in doing more examples until you’ve learned all this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Why practice proving things without these theorems,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if on the exam you’ll be allowed to use them?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The faster we get there, 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the sooner we can start doing practice exams more seriously / realistically.</a:t>
            </a:r>
          </a:p>
        </p:txBody>
      </p:sp>
    </p:spTree>
    <p:extLst>
      <p:ext uri="{BB962C8B-B14F-4D97-AF65-F5344CB8AC3E}">
        <p14:creationId xmlns:p14="http://schemas.microsoft.com/office/powerpoint/2010/main" val="15849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A8EC5-C699-40E7-B130-5F18EF8F8562}"/>
              </a:ext>
            </a:extLst>
          </p:cNvPr>
          <p:cNvSpPr txBox="1"/>
          <p:nvPr/>
        </p:nvSpPr>
        <p:spPr>
          <a:xfrm>
            <a:off x="110120" y="124462"/>
            <a:ext cx="1218236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If I went through 8.1 to 8.5 too fast: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    Tell me what you need me to go through more slowly, and </a:t>
            </a:r>
            <a:r>
              <a:rPr lang="en-US" sz="2800" b="1" i="1" dirty="0">
                <a:solidFill>
                  <a:srgbClr val="202124"/>
                </a:solidFill>
                <a:latin typeface="arial" panose="020B0604020202020204" pitchFamily="34" charset="0"/>
              </a:rPr>
              <a:t>I will do it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Read the course notes to fill in the gaps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Ask on Piazza.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Ask at office hours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Go to online tutorial </a:t>
            </a:r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centre</a:t>
            </a: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- If you really think you’ll learn what’s in the course notes better if “lectured”, 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     Look at lecture notes of other instructors on LEARN 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 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no assignment tips, no previous exam problems, but content covered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But be careful: Lectures don’t tend to be as “refined” as the course notes. One mistake could be very costly.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995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30CF7-7805-4751-892B-2E2F42944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37" y="0"/>
            <a:ext cx="4774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1CD6F-A1EB-4ACA-81FC-29EBF05B3598}"/>
              </a:ext>
            </a:extLst>
          </p:cNvPr>
          <p:cNvSpPr txBox="1"/>
          <p:nvPr/>
        </p:nvSpPr>
        <p:spPr>
          <a:xfrm>
            <a:off x="-977411" y="-15126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Check this out: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BF19-A9E4-4792-B99D-790865BAE37C}"/>
              </a:ext>
            </a:extLst>
          </p:cNvPr>
          <p:cNvSpPr txBox="1"/>
          <p:nvPr/>
        </p:nvSpPr>
        <p:spPr>
          <a:xfrm>
            <a:off x="-314632" y="2875002"/>
            <a:ext cx="1232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6 ≡ 6 (mod 11) </a:t>
            </a:r>
          </a:p>
        </p:txBody>
      </p:sp>
    </p:spTree>
    <p:extLst>
      <p:ext uri="{BB962C8B-B14F-4D97-AF65-F5344CB8AC3E}">
        <p14:creationId xmlns:p14="http://schemas.microsoft.com/office/powerpoint/2010/main" val="19666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1CD6F-A1EB-4ACA-81FC-29EBF05B3598}"/>
              </a:ext>
            </a:extLst>
          </p:cNvPr>
          <p:cNvSpPr txBox="1"/>
          <p:nvPr/>
        </p:nvSpPr>
        <p:spPr>
          <a:xfrm>
            <a:off x="-977411" y="-15126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Check this out: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BF19-A9E4-4792-B99D-790865BAE37C}"/>
              </a:ext>
            </a:extLst>
          </p:cNvPr>
          <p:cNvSpPr txBox="1"/>
          <p:nvPr/>
        </p:nvSpPr>
        <p:spPr>
          <a:xfrm>
            <a:off x="-314632" y="2875002"/>
            <a:ext cx="1232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-5 ≡ 6 ≡ 6 (mod 11) </a:t>
            </a:r>
          </a:p>
        </p:txBody>
      </p:sp>
    </p:spTree>
    <p:extLst>
      <p:ext uri="{BB962C8B-B14F-4D97-AF65-F5344CB8AC3E}">
        <p14:creationId xmlns:p14="http://schemas.microsoft.com/office/powerpoint/2010/main" val="28971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887288-C27A-4E45-980B-E2D9D3E5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0"/>
            <a:ext cx="4533900" cy="6677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26E87-F28A-49FE-A7F0-F8D993EA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0"/>
            <a:ext cx="3833614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ADB326-8626-4A89-8AB2-B1FC433987AF}"/>
              </a:ext>
            </a:extLst>
          </p:cNvPr>
          <p:cNvSpPr/>
          <p:nvPr/>
        </p:nvSpPr>
        <p:spPr>
          <a:xfrm>
            <a:off x="1422401" y="1966474"/>
            <a:ext cx="4152900" cy="611626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67961-51B9-43D4-9874-159E2763172B}"/>
              </a:ext>
            </a:extLst>
          </p:cNvPr>
          <p:cNvSpPr/>
          <p:nvPr/>
        </p:nvSpPr>
        <p:spPr>
          <a:xfrm>
            <a:off x="6235699" y="3123186"/>
            <a:ext cx="4152900" cy="724913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1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1CD6F-A1EB-4ACA-81FC-29EBF05B3598}"/>
              </a:ext>
            </a:extLst>
          </p:cNvPr>
          <p:cNvSpPr txBox="1"/>
          <p:nvPr/>
        </p:nvSpPr>
        <p:spPr>
          <a:xfrm>
            <a:off x="-977411" y="-15126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Check this out: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BF19-A9E4-4792-B99D-790865BAE37C}"/>
              </a:ext>
            </a:extLst>
          </p:cNvPr>
          <p:cNvSpPr txBox="1"/>
          <p:nvPr/>
        </p:nvSpPr>
        <p:spPr>
          <a:xfrm>
            <a:off x="-314632" y="2875002"/>
            <a:ext cx="1232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17 ≡ -5 ≡ 6 ≡ 6 (mod 11) </a:t>
            </a:r>
          </a:p>
        </p:txBody>
      </p:sp>
    </p:spTree>
    <p:extLst>
      <p:ext uri="{BB962C8B-B14F-4D97-AF65-F5344CB8AC3E}">
        <p14:creationId xmlns:p14="http://schemas.microsoft.com/office/powerpoint/2010/main" val="171872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1CD6F-A1EB-4ACA-81FC-29EBF05B3598}"/>
              </a:ext>
            </a:extLst>
          </p:cNvPr>
          <p:cNvSpPr txBox="1"/>
          <p:nvPr/>
        </p:nvSpPr>
        <p:spPr>
          <a:xfrm>
            <a:off x="-977411" y="-15126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Check this out: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BF19-A9E4-4792-B99D-790865BAE37C}"/>
              </a:ext>
            </a:extLst>
          </p:cNvPr>
          <p:cNvSpPr txBox="1"/>
          <p:nvPr/>
        </p:nvSpPr>
        <p:spPr>
          <a:xfrm>
            <a:off x="-314632" y="2875002"/>
            <a:ext cx="1232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28 ≡ 17 ≡ -5 ≡ 6 ≡ 6 (mod 11) </a:t>
            </a:r>
          </a:p>
        </p:txBody>
      </p:sp>
    </p:spTree>
    <p:extLst>
      <p:ext uri="{BB962C8B-B14F-4D97-AF65-F5344CB8AC3E}">
        <p14:creationId xmlns:p14="http://schemas.microsoft.com/office/powerpoint/2010/main" val="18848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BF19-A9E4-4792-B99D-790865BAE37C}"/>
              </a:ext>
            </a:extLst>
          </p:cNvPr>
          <p:cNvSpPr txBox="1"/>
          <p:nvPr/>
        </p:nvSpPr>
        <p:spPr>
          <a:xfrm>
            <a:off x="-314632" y="2875002"/>
            <a:ext cx="12329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FF0000"/>
                </a:solidFill>
              </a:rPr>
              <a:t>-16 ≡ 28 ≡ 17 ≡ -5 ≡ 6 ≡ 6 (mod 11) </a:t>
            </a:r>
          </a:p>
          <a:p>
            <a:pPr algn="r"/>
            <a:endParaRPr lang="en-US" sz="6600" dirty="0">
              <a:solidFill>
                <a:srgbClr val="FF0000"/>
              </a:solidFill>
            </a:endParaRPr>
          </a:p>
          <a:p>
            <a:pPr algn="ctr"/>
            <a:r>
              <a:rPr lang="en-US" sz="6600" dirty="0">
                <a:solidFill>
                  <a:srgbClr val="00B050"/>
                </a:solidFill>
              </a:rPr>
              <a:t>    [6] = {…,-16,-5,6,17,28,…}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F1C02-314B-4CF7-A4AC-326ADB5CE2D6}"/>
              </a:ext>
            </a:extLst>
          </p:cNvPr>
          <p:cNvSpPr txBox="1"/>
          <p:nvPr/>
        </p:nvSpPr>
        <p:spPr>
          <a:xfrm>
            <a:off x="-977411" y="-15126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Check this out: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33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3AD77-7CD0-4DBD-B157-0587FA89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9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10062-3B0B-412A-BE00-C22333C2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3619"/>
            <a:ext cx="12192000" cy="26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0D9234-95F5-4051-AB57-AA015B6A3976}"/>
              </a:ext>
            </a:extLst>
          </p:cNvPr>
          <p:cNvSpPr/>
          <p:nvPr/>
        </p:nvSpPr>
        <p:spPr>
          <a:xfrm>
            <a:off x="126460" y="1459148"/>
            <a:ext cx="11945566" cy="217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2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0D9234-95F5-4051-AB57-AA015B6A3976}"/>
              </a:ext>
            </a:extLst>
          </p:cNvPr>
          <p:cNvSpPr/>
          <p:nvPr/>
        </p:nvSpPr>
        <p:spPr>
          <a:xfrm>
            <a:off x="126460" y="2811288"/>
            <a:ext cx="11945566" cy="217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81" y="3525568"/>
            <a:ext cx="5334450" cy="33324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6B21E1-AEA4-4722-B110-5CDCCFD7EBE1}"/>
              </a:ext>
            </a:extLst>
          </p:cNvPr>
          <p:cNvSpPr/>
          <p:nvPr/>
        </p:nvSpPr>
        <p:spPr>
          <a:xfrm>
            <a:off x="5602446" y="434826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86B73A-1108-4E71-AEC1-3C652E8EC6CD}"/>
              </a:ext>
            </a:extLst>
          </p:cNvPr>
          <p:cNvSpPr/>
          <p:nvPr/>
        </p:nvSpPr>
        <p:spPr>
          <a:xfrm>
            <a:off x="6615502" y="434826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D472F-B2BA-4D09-855C-D22D1AF89C80}"/>
              </a:ext>
            </a:extLst>
          </p:cNvPr>
          <p:cNvSpPr/>
          <p:nvPr/>
        </p:nvSpPr>
        <p:spPr>
          <a:xfrm>
            <a:off x="7566754" y="434826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4FEDF1-2049-4823-A05C-300E7A5A8FF3}"/>
              </a:ext>
            </a:extLst>
          </p:cNvPr>
          <p:cNvSpPr/>
          <p:nvPr/>
        </p:nvSpPr>
        <p:spPr>
          <a:xfrm>
            <a:off x="8526354" y="434826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D50BD-75BC-4F5E-B195-5A96F5BE2607}"/>
              </a:ext>
            </a:extLst>
          </p:cNvPr>
          <p:cNvSpPr/>
          <p:nvPr/>
        </p:nvSpPr>
        <p:spPr>
          <a:xfrm>
            <a:off x="5636896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58B74-DC92-4C26-B048-B13DF6FD7A87}"/>
              </a:ext>
            </a:extLst>
          </p:cNvPr>
          <p:cNvSpPr/>
          <p:nvPr/>
        </p:nvSpPr>
        <p:spPr>
          <a:xfrm>
            <a:off x="6583526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AFDA7-B7B7-4D78-B2FF-67657F7A4698}"/>
              </a:ext>
            </a:extLst>
          </p:cNvPr>
          <p:cNvSpPr/>
          <p:nvPr/>
        </p:nvSpPr>
        <p:spPr>
          <a:xfrm>
            <a:off x="7651771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72275E-D5DB-4A51-9A1E-6F6D7CEE64A8}"/>
              </a:ext>
            </a:extLst>
          </p:cNvPr>
          <p:cNvSpPr/>
          <p:nvPr/>
        </p:nvSpPr>
        <p:spPr>
          <a:xfrm>
            <a:off x="8593958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F28A8E-2979-40DA-8782-FEF3739FD631}"/>
              </a:ext>
            </a:extLst>
          </p:cNvPr>
          <p:cNvSpPr/>
          <p:nvPr/>
        </p:nvSpPr>
        <p:spPr>
          <a:xfrm>
            <a:off x="5636896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1DFE1-34E2-4AF5-95C5-E74279858C45}"/>
              </a:ext>
            </a:extLst>
          </p:cNvPr>
          <p:cNvSpPr/>
          <p:nvPr/>
        </p:nvSpPr>
        <p:spPr>
          <a:xfrm>
            <a:off x="6615502" y="5529466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5E451-3449-42FF-BE8F-AD6B491A60D9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115E7A-3855-4917-B5AB-9E73A72D5B63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BEF3D-D811-44BD-9AB7-44CEE1069C77}"/>
              </a:ext>
            </a:extLst>
          </p:cNvPr>
          <p:cNvSpPr/>
          <p:nvPr/>
        </p:nvSpPr>
        <p:spPr>
          <a:xfrm>
            <a:off x="5597426" y="614162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A4DA9D-B702-4604-B388-B25E2D034DE2}"/>
              </a:ext>
            </a:extLst>
          </p:cNvPr>
          <p:cNvSpPr/>
          <p:nvPr/>
        </p:nvSpPr>
        <p:spPr>
          <a:xfrm>
            <a:off x="6662197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C750E-B89B-4FE5-939E-2F0CE6BEE0AB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74F291-A9E1-4D54-AABC-089D8B6B417D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81" y="3525568"/>
            <a:ext cx="5334450" cy="33324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458B74-DC92-4C26-B048-B13DF6FD7A87}"/>
              </a:ext>
            </a:extLst>
          </p:cNvPr>
          <p:cNvSpPr/>
          <p:nvPr/>
        </p:nvSpPr>
        <p:spPr>
          <a:xfrm>
            <a:off x="6583526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0AFDA7-B7B7-4D78-B2FF-67657F7A4698}"/>
              </a:ext>
            </a:extLst>
          </p:cNvPr>
          <p:cNvSpPr/>
          <p:nvPr/>
        </p:nvSpPr>
        <p:spPr>
          <a:xfrm>
            <a:off x="7651771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72275E-D5DB-4A51-9A1E-6F6D7CEE64A8}"/>
              </a:ext>
            </a:extLst>
          </p:cNvPr>
          <p:cNvSpPr/>
          <p:nvPr/>
        </p:nvSpPr>
        <p:spPr>
          <a:xfrm>
            <a:off x="8593958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1DFE1-34E2-4AF5-95C5-E74279858C45}"/>
              </a:ext>
            </a:extLst>
          </p:cNvPr>
          <p:cNvSpPr/>
          <p:nvPr/>
        </p:nvSpPr>
        <p:spPr>
          <a:xfrm>
            <a:off x="6615502" y="5529466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5E451-3449-42FF-BE8F-AD6B491A60D9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115E7A-3855-4917-B5AB-9E73A72D5B63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A4DA9D-B702-4604-B388-B25E2D034DE2}"/>
              </a:ext>
            </a:extLst>
          </p:cNvPr>
          <p:cNvSpPr/>
          <p:nvPr/>
        </p:nvSpPr>
        <p:spPr>
          <a:xfrm>
            <a:off x="6662197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C750E-B89B-4FE5-939E-2F0CE6BEE0AB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74F291-A9E1-4D54-AABC-089D8B6B417D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81" y="3525568"/>
            <a:ext cx="5334450" cy="33324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72275E-D5DB-4A51-9A1E-6F6D7CEE64A8}"/>
              </a:ext>
            </a:extLst>
          </p:cNvPr>
          <p:cNvSpPr/>
          <p:nvPr/>
        </p:nvSpPr>
        <p:spPr>
          <a:xfrm>
            <a:off x="8593958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5E451-3449-42FF-BE8F-AD6B491A60D9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115E7A-3855-4917-B5AB-9E73A72D5B63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A4DA9D-B702-4604-B388-B25E2D034DE2}"/>
              </a:ext>
            </a:extLst>
          </p:cNvPr>
          <p:cNvSpPr/>
          <p:nvPr/>
        </p:nvSpPr>
        <p:spPr>
          <a:xfrm>
            <a:off x="6662197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C750E-B89B-4FE5-939E-2F0CE6BEE0AB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74F291-A9E1-4D54-AABC-089D8B6B417D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81" y="3525568"/>
            <a:ext cx="5334450" cy="33324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115E7A-3855-4917-B5AB-9E73A72D5B63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C750E-B89B-4FE5-939E-2F0CE6BEE0AB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74F291-A9E1-4D54-AABC-089D8B6B417D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10 November 2021</a:t>
            </a:r>
          </a:p>
        </p:txBody>
      </p:sp>
    </p:spTree>
    <p:extLst>
      <p:ext uri="{BB962C8B-B14F-4D97-AF65-F5344CB8AC3E}">
        <p14:creationId xmlns:p14="http://schemas.microsoft.com/office/powerpoint/2010/main" val="3457243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81" y="3525568"/>
            <a:ext cx="5334450" cy="333243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B74F291-A9E1-4D54-AABC-089D8B6B417D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F1B251-A615-4B6A-B86B-9FB9F3E4611D}"/>
              </a:ext>
            </a:extLst>
          </p:cNvPr>
          <p:cNvSpPr/>
          <p:nvPr/>
        </p:nvSpPr>
        <p:spPr>
          <a:xfrm>
            <a:off x="6583526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1DCB5D-AF82-44C2-8C28-45225A6DB989}"/>
              </a:ext>
            </a:extLst>
          </p:cNvPr>
          <p:cNvSpPr/>
          <p:nvPr/>
        </p:nvSpPr>
        <p:spPr>
          <a:xfrm>
            <a:off x="7651771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3B60B-7BC0-4457-A9A1-E683CF35905A}"/>
              </a:ext>
            </a:extLst>
          </p:cNvPr>
          <p:cNvSpPr/>
          <p:nvPr/>
        </p:nvSpPr>
        <p:spPr>
          <a:xfrm>
            <a:off x="8593958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91EFCF-FB77-4185-8C3C-97267FA69B50}"/>
              </a:ext>
            </a:extLst>
          </p:cNvPr>
          <p:cNvSpPr/>
          <p:nvPr/>
        </p:nvSpPr>
        <p:spPr>
          <a:xfrm>
            <a:off x="6615502" y="5529466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F10AB8-5F88-4607-91A7-B59F6B0F3EE6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29E72-8BA5-4D01-8FC4-50A5158F8E76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F2AF8-FFD8-4860-96C7-FCB16319707A}"/>
              </a:ext>
            </a:extLst>
          </p:cNvPr>
          <p:cNvSpPr/>
          <p:nvPr/>
        </p:nvSpPr>
        <p:spPr>
          <a:xfrm>
            <a:off x="6662197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E20C-4BC4-4CF7-BE7A-C5AF24FA1D7F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6A4EB-B0DB-450D-8AF2-432B6BBBEDD3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CD2F3-F91E-4F9C-893E-033922369C93}"/>
              </a:ext>
            </a:extLst>
          </p:cNvPr>
          <p:cNvSpPr/>
          <p:nvPr/>
        </p:nvSpPr>
        <p:spPr>
          <a:xfrm>
            <a:off x="5570019" y="434502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153E6C-6692-4F85-AE91-C49BD0540739}"/>
              </a:ext>
            </a:extLst>
          </p:cNvPr>
          <p:cNvSpPr/>
          <p:nvPr/>
        </p:nvSpPr>
        <p:spPr>
          <a:xfrm>
            <a:off x="6583075" y="434502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ECC70E-1116-4BD5-B47D-8FE32AE1E636}"/>
              </a:ext>
            </a:extLst>
          </p:cNvPr>
          <p:cNvSpPr/>
          <p:nvPr/>
        </p:nvSpPr>
        <p:spPr>
          <a:xfrm>
            <a:off x="7534327" y="434502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89CA89-6119-411A-B106-104037A4E7C3}"/>
              </a:ext>
            </a:extLst>
          </p:cNvPr>
          <p:cNvSpPr/>
          <p:nvPr/>
        </p:nvSpPr>
        <p:spPr>
          <a:xfrm>
            <a:off x="8493927" y="434502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9E308C-1E7E-4373-AFF0-038AD2AE7F45}"/>
              </a:ext>
            </a:extLst>
          </p:cNvPr>
          <p:cNvSpPr/>
          <p:nvPr/>
        </p:nvSpPr>
        <p:spPr>
          <a:xfrm>
            <a:off x="5604469" y="4935622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CA3A3E-E3BF-4DA4-9141-5DED18C6CDD3}"/>
              </a:ext>
            </a:extLst>
          </p:cNvPr>
          <p:cNvSpPr/>
          <p:nvPr/>
        </p:nvSpPr>
        <p:spPr>
          <a:xfrm>
            <a:off x="6551099" y="4935622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F965E7-602C-4589-8C8C-688CC752AAAC}"/>
              </a:ext>
            </a:extLst>
          </p:cNvPr>
          <p:cNvSpPr/>
          <p:nvPr/>
        </p:nvSpPr>
        <p:spPr>
          <a:xfrm>
            <a:off x="7619344" y="4935622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D126C-AC09-4429-8206-EA7801A9E5E8}"/>
              </a:ext>
            </a:extLst>
          </p:cNvPr>
          <p:cNvSpPr/>
          <p:nvPr/>
        </p:nvSpPr>
        <p:spPr>
          <a:xfrm>
            <a:off x="8561531" y="4935622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605795-61C7-40AC-9F7B-9C5D936993DD}"/>
              </a:ext>
            </a:extLst>
          </p:cNvPr>
          <p:cNvSpPr/>
          <p:nvPr/>
        </p:nvSpPr>
        <p:spPr>
          <a:xfrm>
            <a:off x="5604469" y="553523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8ED4E7-9F7B-4FEE-8AD7-5093597D806B}"/>
              </a:ext>
            </a:extLst>
          </p:cNvPr>
          <p:cNvSpPr/>
          <p:nvPr/>
        </p:nvSpPr>
        <p:spPr>
          <a:xfrm>
            <a:off x="6583075" y="5526223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1D987B-6DEC-464F-BC92-2340DEEC5234}"/>
              </a:ext>
            </a:extLst>
          </p:cNvPr>
          <p:cNvSpPr/>
          <p:nvPr/>
        </p:nvSpPr>
        <p:spPr>
          <a:xfrm>
            <a:off x="7525776" y="553523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7AE166-FA1A-4EC5-88DF-30A43750192D}"/>
              </a:ext>
            </a:extLst>
          </p:cNvPr>
          <p:cNvSpPr/>
          <p:nvPr/>
        </p:nvSpPr>
        <p:spPr>
          <a:xfrm>
            <a:off x="8635046" y="5535231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F3B5AE-6A27-4471-9735-1A4670B21689}"/>
              </a:ext>
            </a:extLst>
          </p:cNvPr>
          <p:cNvSpPr/>
          <p:nvPr/>
        </p:nvSpPr>
        <p:spPr>
          <a:xfrm>
            <a:off x="5564999" y="6138382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94DC0D-C488-41E8-9E6C-2D9DAE35EDC1}"/>
              </a:ext>
            </a:extLst>
          </p:cNvPr>
          <p:cNvSpPr/>
          <p:nvPr/>
        </p:nvSpPr>
        <p:spPr>
          <a:xfrm>
            <a:off x="6629770" y="615913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C07F5B-618A-44C4-B51C-9FE61DE483FB}"/>
              </a:ext>
            </a:extLst>
          </p:cNvPr>
          <p:cNvSpPr/>
          <p:nvPr/>
        </p:nvSpPr>
        <p:spPr>
          <a:xfrm>
            <a:off x="7525776" y="615913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F061B3-E740-4527-9A04-9742051FDE70}"/>
              </a:ext>
            </a:extLst>
          </p:cNvPr>
          <p:cNvSpPr/>
          <p:nvPr/>
        </p:nvSpPr>
        <p:spPr>
          <a:xfrm>
            <a:off x="8522405" y="614011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F1B251-A615-4B6A-B86B-9FB9F3E4611D}"/>
              </a:ext>
            </a:extLst>
          </p:cNvPr>
          <p:cNvSpPr/>
          <p:nvPr/>
        </p:nvSpPr>
        <p:spPr>
          <a:xfrm>
            <a:off x="6583526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1DCB5D-AF82-44C2-8C28-45225A6DB989}"/>
              </a:ext>
            </a:extLst>
          </p:cNvPr>
          <p:cNvSpPr/>
          <p:nvPr/>
        </p:nvSpPr>
        <p:spPr>
          <a:xfrm>
            <a:off x="7651771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3B60B-7BC0-4457-A9A1-E683CF35905A}"/>
              </a:ext>
            </a:extLst>
          </p:cNvPr>
          <p:cNvSpPr/>
          <p:nvPr/>
        </p:nvSpPr>
        <p:spPr>
          <a:xfrm>
            <a:off x="8593958" y="4938865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91EFCF-FB77-4185-8C3C-97267FA69B50}"/>
              </a:ext>
            </a:extLst>
          </p:cNvPr>
          <p:cNvSpPr/>
          <p:nvPr/>
        </p:nvSpPr>
        <p:spPr>
          <a:xfrm>
            <a:off x="6615502" y="5529466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F10AB8-5F88-4607-91A7-B59F6B0F3EE6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29E72-8BA5-4D01-8FC4-50A5158F8E76}"/>
              </a:ext>
            </a:extLst>
          </p:cNvPr>
          <p:cNvSpPr/>
          <p:nvPr/>
        </p:nvSpPr>
        <p:spPr>
          <a:xfrm>
            <a:off x="866747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F2AF8-FFD8-4860-96C7-FCB16319707A}"/>
              </a:ext>
            </a:extLst>
          </p:cNvPr>
          <p:cNvSpPr/>
          <p:nvPr/>
        </p:nvSpPr>
        <p:spPr>
          <a:xfrm>
            <a:off x="6662197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E20C-4BC4-4CF7-BE7A-C5AF24FA1D7F}"/>
              </a:ext>
            </a:extLst>
          </p:cNvPr>
          <p:cNvSpPr/>
          <p:nvPr/>
        </p:nvSpPr>
        <p:spPr>
          <a:xfrm>
            <a:off x="7558203" y="6162377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6A4EB-B0DB-450D-8AF2-432B6BBBEDD3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F10AB8-5F88-4607-91A7-B59F6B0F3EE6}"/>
              </a:ext>
            </a:extLst>
          </p:cNvPr>
          <p:cNvSpPr/>
          <p:nvPr/>
        </p:nvSpPr>
        <p:spPr>
          <a:xfrm>
            <a:off x="7558203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29E72-8BA5-4D01-8FC4-50A5158F8E76}"/>
              </a:ext>
            </a:extLst>
          </p:cNvPr>
          <p:cNvSpPr/>
          <p:nvPr/>
        </p:nvSpPr>
        <p:spPr>
          <a:xfrm>
            <a:off x="8657745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E20C-4BC4-4CF7-BE7A-C5AF24FA1D7F}"/>
              </a:ext>
            </a:extLst>
          </p:cNvPr>
          <p:cNvSpPr/>
          <p:nvPr/>
        </p:nvSpPr>
        <p:spPr>
          <a:xfrm>
            <a:off x="7558203" y="6152649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6A4EB-B0DB-450D-8AF2-432B6BBBEDD3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2829E72-8BA5-4D01-8FC4-50A5158F8E76}"/>
              </a:ext>
            </a:extLst>
          </p:cNvPr>
          <p:cNvSpPr/>
          <p:nvPr/>
        </p:nvSpPr>
        <p:spPr>
          <a:xfrm>
            <a:off x="8648017" y="5538474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E20C-4BC4-4CF7-BE7A-C5AF24FA1D7F}"/>
              </a:ext>
            </a:extLst>
          </p:cNvPr>
          <p:cNvSpPr/>
          <p:nvPr/>
        </p:nvSpPr>
        <p:spPr>
          <a:xfrm>
            <a:off x="7558203" y="6152649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6A4EB-B0DB-450D-8AF2-432B6BBBEDD3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7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E36A4EB-B0DB-450D-8AF2-432B6BBBEDD3}"/>
              </a:ext>
            </a:extLst>
          </p:cNvPr>
          <p:cNvSpPr/>
          <p:nvPr/>
        </p:nvSpPr>
        <p:spPr>
          <a:xfrm>
            <a:off x="8554832" y="6143360"/>
            <a:ext cx="623256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0187-52F8-436E-9D53-324C96C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7"/>
            <a:ext cx="12192000" cy="360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E3D2C-D7D8-48A0-ACE5-8FB2D069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7" y="3750013"/>
            <a:ext cx="3077273" cy="284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02F09-0B30-4D93-AA5F-B39C032E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98" y="3525568"/>
            <a:ext cx="5334450" cy="3332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EDF03-1885-4B37-B42F-755393A44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998" y="3525568"/>
            <a:ext cx="5266518" cy="32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0DBCD-DFBD-4095-8CED-A38319E5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8" y="283206"/>
            <a:ext cx="6514918" cy="3927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61DB1-531C-497B-92AF-1E748297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8" y="4523362"/>
            <a:ext cx="11538291" cy="21964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3E432C-DC41-460A-8281-5663324DCADF}"/>
              </a:ext>
            </a:extLst>
          </p:cNvPr>
          <p:cNvCxnSpPr>
            <a:cxnSpLocks/>
          </p:cNvCxnSpPr>
          <p:nvPr/>
        </p:nvCxnSpPr>
        <p:spPr>
          <a:xfrm>
            <a:off x="6352163" y="787940"/>
            <a:ext cx="106031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20CEFB-1686-40F6-95F6-019F9D01908A}"/>
              </a:ext>
            </a:extLst>
          </p:cNvPr>
          <p:cNvSpPr txBox="1"/>
          <p:nvPr/>
        </p:nvSpPr>
        <p:spPr>
          <a:xfrm>
            <a:off x="7404795" y="454419"/>
            <a:ext cx="4796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[0] = Additive </a:t>
            </a:r>
            <a:r>
              <a:rPr lang="en-US" sz="3200" dirty="0">
                <a:solidFill>
                  <a:srgbClr val="3333FF"/>
                </a:solidFill>
                <a:latin typeface="arial" panose="020B0604020202020204" pitchFamily="34" charset="0"/>
              </a:rPr>
              <a:t>Identity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9E4C5A-CD8D-4AD9-BE82-308743379A1A}"/>
              </a:ext>
            </a:extLst>
          </p:cNvPr>
          <p:cNvCxnSpPr>
            <a:cxnSpLocks/>
          </p:cNvCxnSpPr>
          <p:nvPr/>
        </p:nvCxnSpPr>
        <p:spPr>
          <a:xfrm>
            <a:off x="6348915" y="2905337"/>
            <a:ext cx="106031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958196-5DAD-44DE-9B22-C23BD2A8A4F7}"/>
              </a:ext>
            </a:extLst>
          </p:cNvPr>
          <p:cNvSpPr txBox="1"/>
          <p:nvPr/>
        </p:nvSpPr>
        <p:spPr>
          <a:xfrm>
            <a:off x="7401547" y="2571816"/>
            <a:ext cx="4796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[-a] = Additive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Inverse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71DF08-93D4-406A-BC39-D71A4E92AD44}"/>
              </a:ext>
            </a:extLst>
          </p:cNvPr>
          <p:cNvCxnSpPr>
            <a:cxnSpLocks/>
          </p:cNvCxnSpPr>
          <p:nvPr/>
        </p:nvCxnSpPr>
        <p:spPr>
          <a:xfrm>
            <a:off x="6358650" y="3819734"/>
            <a:ext cx="106031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208481-EAC3-4862-8D68-C5A08F546178}"/>
              </a:ext>
            </a:extLst>
          </p:cNvPr>
          <p:cNvSpPr txBox="1"/>
          <p:nvPr/>
        </p:nvSpPr>
        <p:spPr>
          <a:xfrm>
            <a:off x="7411282" y="3486213"/>
            <a:ext cx="5186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[1] = Multiplicative </a:t>
            </a:r>
            <a:r>
              <a:rPr lang="en-US" sz="3200" dirty="0">
                <a:solidFill>
                  <a:srgbClr val="3333FF"/>
                </a:solidFill>
                <a:latin typeface="arial" panose="020B0604020202020204" pitchFamily="34" charset="0"/>
              </a:rPr>
              <a:t>Identity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57D97D-42BA-4C0C-B6F2-33D8A354610D}"/>
              </a:ext>
            </a:extLst>
          </p:cNvPr>
          <p:cNvSpPr/>
          <p:nvPr/>
        </p:nvSpPr>
        <p:spPr>
          <a:xfrm>
            <a:off x="3112978" y="6352162"/>
            <a:ext cx="9085502" cy="50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D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A424BBB-C974-4C60-9528-1F1C06B66498}"/>
              </a:ext>
            </a:extLst>
          </p:cNvPr>
          <p:cNvSpPr txBox="1"/>
          <p:nvPr/>
        </p:nvSpPr>
        <p:spPr>
          <a:xfrm>
            <a:off x="0" y="-38100"/>
            <a:ext cx="13042900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Solve for [x] in      :   </a:t>
            </a:r>
            <a:endParaRPr lang="en-US" sz="16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[8][x] = [4]</a:t>
            </a:r>
          </a:p>
          <a:p>
            <a:r>
              <a:rPr lang="en-US" sz="72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16600" dirty="0">
                <a:solidFill>
                  <a:srgbClr val="3333FF"/>
                </a:solidFill>
                <a:latin typeface="arial" panose="020B0604020202020204" pitchFamily="34" charset="0"/>
              </a:rPr>
              <a:t>11y + 8x = 4</a:t>
            </a:r>
            <a:endParaRPr lang="en-US" sz="16600" b="0" i="0" dirty="0">
              <a:solidFill>
                <a:srgbClr val="3333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7F7D3E-304F-44B8-BE50-9026524E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93" y="374650"/>
            <a:ext cx="2236107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A3FF88-8AF5-4BF7-B09E-38FE8E717CC4}"/>
              </a:ext>
            </a:extLst>
          </p:cNvPr>
          <p:cNvSpPr txBox="1"/>
          <p:nvPr/>
        </p:nvSpPr>
        <p:spPr>
          <a:xfrm>
            <a:off x="-896814" y="1549715"/>
            <a:ext cx="141468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I am so proud of you!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98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3AD77-7CD0-4DBD-B157-0587FA89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9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AF1D1-471B-45C7-BC96-077733BC0233}"/>
              </a:ext>
            </a:extLst>
          </p:cNvPr>
          <p:cNvSpPr txBox="1"/>
          <p:nvPr/>
        </p:nvSpPr>
        <p:spPr>
          <a:xfrm>
            <a:off x="366318" y="1832625"/>
            <a:ext cx="1166058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202124"/>
                </a:solidFill>
                <a:latin typeface="arial" panose="020B0604020202020204" pitchFamily="34" charset="0"/>
              </a:rPr>
              <a:t>When does [a] have a multiplicative inverse in </a:t>
            </a:r>
            <a:r>
              <a:rPr lang="en-US" sz="6600" b="0" i="0" dirty="0" err="1">
                <a:solidFill>
                  <a:srgbClr val="404040"/>
                </a:solidFill>
                <a:effectLst/>
                <a:latin typeface="-apple-system"/>
              </a:rPr>
              <a:t>ℤ</a:t>
            </a:r>
            <a:r>
              <a:rPr lang="en-US" sz="7200" b="0" i="0" baseline="-2500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sz="7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endParaRPr lang="en-US" sz="6600" baseline="-25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115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Answer: </a:t>
            </a:r>
            <a:r>
              <a:rPr lang="en-US" sz="11500" b="0" i="0" baseline="-2500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Iff</a:t>
            </a:r>
            <a:r>
              <a:rPr lang="en-US" sz="115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500" b="0" i="0" baseline="-2500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gcd</a:t>
            </a:r>
            <a:r>
              <a:rPr lang="en-US" sz="115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1500" b="0" i="0" baseline="-2500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a,m</a:t>
            </a:r>
            <a:r>
              <a:rPr lang="en-US" sz="11500" b="0" i="0" baseline="-25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= 1</a:t>
            </a:r>
            <a:endParaRPr lang="en-US" sz="16600" b="0" i="0" baseline="-25000" dirty="0">
              <a:solidFill>
                <a:srgbClr val="3333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AF1D1-471B-45C7-BC96-077733BC0233}"/>
                  </a:ext>
                </a:extLst>
              </p:cNvPr>
              <p:cNvSpPr txBox="1"/>
              <p:nvPr/>
            </p:nvSpPr>
            <p:spPr>
              <a:xfrm>
                <a:off x="165100" y="-97775"/>
                <a:ext cx="11660582" cy="8764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When is the multiplicative inverse in </a:t>
                </a:r>
                <a:r>
                  <a:rPr lang="en-US" sz="6600" b="0" i="0" dirty="0" err="1">
                    <a:solidFill>
                      <a:srgbClr val="404040"/>
                    </a:solidFill>
                    <a:effectLst/>
                    <a:latin typeface="-apple-system"/>
                  </a:rPr>
                  <a:t>ℤ</a:t>
                </a:r>
                <a:r>
                  <a:rPr lang="en-US" sz="7200" b="0" i="0" baseline="-25000" dirty="0" err="1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m</a:t>
                </a:r>
                <a:r>
                  <a:rPr lang="en-US" sz="7200" baseline="-25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72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unique?</a:t>
                </a:r>
                <a:endParaRPr lang="en-US" sz="14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11500" b="0" i="0" baseline="-25000" dirty="0">
                    <a:solidFill>
                      <a:srgbClr val="3333FF"/>
                    </a:solidFill>
                    <a:effectLst/>
                    <a:latin typeface="arial" panose="020B0604020202020204" pitchFamily="34" charset="0"/>
                  </a:rPr>
                  <a:t>Answer: Always!</a:t>
                </a:r>
              </a:p>
              <a:p>
                <a:endParaRPr lang="en-US" sz="2000" baseline="-250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endParaRPr lang="en-US" sz="100" baseline="-250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6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as + mt = 1. </a:t>
                </a:r>
              </a:p>
              <a:p>
                <a:r>
                  <a:rPr lang="en-US" sz="6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s = s</a:t>
                </a:r>
                <a:r>
                  <a:rPr lang="en-US" sz="6000" baseline="-25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0</a:t>
                </a:r>
                <a:r>
                  <a:rPr lang="en-US" sz="6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dirty="0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𝑚𝑛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6000" i="1" dirty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sz="6000" i="1" dirty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6000" i="1" dirty="0" err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6000" i="1" dirty="0" err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6000" i="1" dirty="0" err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6000" i="1" dirty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60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6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[s] = { all s }</a:t>
                </a:r>
              </a:p>
              <a:p>
                <a:endParaRPr lang="en-US" sz="16600" b="0" i="0" baseline="-25000" dirty="0">
                  <a:solidFill>
                    <a:srgbClr val="3333FF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AF1D1-471B-45C7-BC96-077733BC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" y="-97775"/>
                <a:ext cx="11660582" cy="8764643"/>
              </a:xfrm>
              <a:prstGeom prst="rect">
                <a:avLst/>
              </a:prstGeom>
              <a:blipFill>
                <a:blip r:embed="rId2"/>
                <a:stretch>
                  <a:fillRect l="-4234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AED0A-34FC-4E4D-BF2A-5F2CAF83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12049125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5D036-8EEE-4E26-97D4-DF4DB0F3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938" y="1926513"/>
            <a:ext cx="12192000" cy="17373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16BEE5-EB47-481D-810C-A4104BE304C5}"/>
              </a:ext>
            </a:extLst>
          </p:cNvPr>
          <p:cNvSpPr/>
          <p:nvPr/>
        </p:nvSpPr>
        <p:spPr>
          <a:xfrm>
            <a:off x="1589246" y="2633763"/>
            <a:ext cx="10602754" cy="1737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AED0A-34FC-4E4D-BF2A-5F2CAF83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12049125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5D036-8EEE-4E26-97D4-DF4DB0F3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938" y="1926513"/>
            <a:ext cx="12192000" cy="17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0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5C77F-5527-4157-B645-0C131DB9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93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6A8A66-D8A7-4374-A749-05BE91B70720}"/>
              </a:ext>
            </a:extLst>
          </p:cNvPr>
          <p:cNvSpPr/>
          <p:nvPr/>
        </p:nvSpPr>
        <p:spPr>
          <a:xfrm>
            <a:off x="1074024" y="754163"/>
            <a:ext cx="11117975" cy="4039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5C77F-5527-4157-B645-0C131DB9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3D4E5-A82A-4503-96E5-4C3CE85A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BE716-8D39-4E6A-984B-D25E903C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-79676"/>
            <a:ext cx="6529018" cy="69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AF1D1-471B-45C7-BC96-077733BC0233}"/>
              </a:ext>
            </a:extLst>
          </p:cNvPr>
          <p:cNvSpPr txBox="1"/>
          <p:nvPr/>
        </p:nvSpPr>
        <p:spPr>
          <a:xfrm>
            <a:off x="0" y="-351775"/>
            <a:ext cx="126238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baseline="-2500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 Homework: </a:t>
            </a:r>
          </a:p>
          <a:p>
            <a:endParaRPr lang="en-US" sz="3200" b="0" i="0" baseline="-25000" dirty="0">
              <a:effectLst/>
              <a:latin typeface="arial" panose="020B0604020202020204" pitchFamily="34" charset="0"/>
            </a:endParaRPr>
          </a:p>
          <a:p>
            <a:endParaRPr lang="en-US" sz="3600" b="0" i="0" baseline="-25000" dirty="0">
              <a:effectLst/>
              <a:latin typeface="arial" panose="020B0604020202020204" pitchFamily="34" charset="0"/>
            </a:endParaRPr>
          </a:p>
          <a:p>
            <a:r>
              <a:rPr lang="en-US" sz="6600" b="0" i="0" baseline="-25000" dirty="0">
                <a:effectLst/>
                <a:latin typeface="arial" panose="020B0604020202020204" pitchFamily="34" charset="0"/>
              </a:rPr>
              <a:t> Read 8.6 (134-138): Thoroughly </a:t>
            </a:r>
            <a:r>
              <a:rPr lang="en-US" sz="6600" b="0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(I’m serious!)</a:t>
            </a:r>
          </a:p>
          <a:p>
            <a:endParaRPr lang="en-US" sz="2400" baseline="-25000" dirty="0">
              <a:latin typeface="arial" panose="020B0604020202020204" pitchFamily="34" charset="0"/>
            </a:endParaRPr>
          </a:p>
          <a:p>
            <a:r>
              <a:rPr lang="en-US" sz="6600" b="0" i="0" baseline="-25000" dirty="0">
                <a:effectLst/>
                <a:latin typeface="arial" panose="020B0604020202020204" pitchFamily="34" charset="0"/>
              </a:rPr>
              <a:t>  - You don’t need 8.1-8.5 (catch up on it later!)</a:t>
            </a:r>
          </a:p>
          <a:p>
            <a:r>
              <a:rPr lang="en-US" sz="6600" baseline="-25000" dirty="0">
                <a:latin typeface="arial" panose="020B0604020202020204" pitchFamily="34" charset="0"/>
              </a:rPr>
              <a:t>  - Most exercises were already done today!</a:t>
            </a:r>
          </a:p>
          <a:p>
            <a:endParaRPr lang="en-US" sz="4800" baseline="-25000" dirty="0">
              <a:latin typeface="arial" panose="020B0604020202020204" pitchFamily="34" charset="0"/>
            </a:endParaRPr>
          </a:p>
          <a:p>
            <a:r>
              <a:rPr lang="en-US" sz="6600" b="0" i="0" baseline="-25000" dirty="0">
                <a:effectLst/>
                <a:latin typeface="arial" panose="020B0604020202020204" pitchFamily="34" charset="0"/>
              </a:rPr>
              <a:t> Friday: </a:t>
            </a:r>
          </a:p>
          <a:p>
            <a:r>
              <a:rPr lang="en-US" sz="6600" b="0" i="0" baseline="-25000" dirty="0">
                <a:effectLst/>
                <a:latin typeface="arial" panose="020B0604020202020204" pitchFamily="34" charset="0"/>
              </a:rPr>
              <a:t> We’ll do Fermat’s Little Theorem </a:t>
            </a:r>
            <a:r>
              <a:rPr lang="en-US" sz="6600" b="1" i="1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6600" b="0" i="0" baseline="-25000" dirty="0">
                <a:effectLst/>
                <a:latin typeface="arial" panose="020B0604020202020204" pitchFamily="34" charset="0"/>
              </a:rPr>
              <a:t> CRT</a:t>
            </a:r>
          </a:p>
        </p:txBody>
      </p:sp>
    </p:spTree>
    <p:extLst>
      <p:ext uri="{BB962C8B-B14F-4D97-AF65-F5344CB8AC3E}">
        <p14:creationId xmlns:p14="http://schemas.microsoft.com/office/powerpoint/2010/main" val="2236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927A-AAFE-4D7D-B4E8-E44B2D22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7435"/>
            <a:ext cx="11290300" cy="5458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0DB0D-720A-458F-A859-330FF20A6B21}"/>
              </a:ext>
            </a:extLst>
          </p:cNvPr>
          <p:cNvSpPr txBox="1"/>
          <p:nvPr/>
        </p:nvSpPr>
        <p:spPr>
          <a:xfrm>
            <a:off x="0" y="-784394"/>
            <a:ext cx="12623800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baseline="-2500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Extra practice:</a:t>
            </a:r>
          </a:p>
        </p:txBody>
      </p:sp>
    </p:spTree>
    <p:extLst>
      <p:ext uri="{BB962C8B-B14F-4D97-AF65-F5344CB8AC3E}">
        <p14:creationId xmlns:p14="http://schemas.microsoft.com/office/powerpoint/2010/main" val="7189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F98D1A-0548-4A0D-8D5B-203962345F48}"/>
              </a:ext>
            </a:extLst>
          </p:cNvPr>
          <p:cNvSpPr txBox="1"/>
          <p:nvPr/>
        </p:nvSpPr>
        <p:spPr>
          <a:xfrm>
            <a:off x="9083804" y="4416765"/>
            <a:ext cx="2969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Ali’s Section 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4775D-7B85-4E46-8154-1DE68C84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987" y="26552"/>
            <a:ext cx="2740269" cy="2501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FB2F0-E61A-44EF-A3A8-08091F049B7E}"/>
              </a:ext>
            </a:extLst>
          </p:cNvPr>
          <p:cNvSpPr txBox="1"/>
          <p:nvPr/>
        </p:nvSpPr>
        <p:spPr>
          <a:xfrm>
            <a:off x="9549796" y="128871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Anton’s Section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D5CE-8AE0-4740-B12C-23DBE9666BC3}"/>
              </a:ext>
            </a:extLst>
          </p:cNvPr>
          <p:cNvSpPr txBox="1"/>
          <p:nvPr/>
        </p:nvSpPr>
        <p:spPr>
          <a:xfrm>
            <a:off x="9597637" y="2250049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Emma’s Section 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422860-1D3E-4F0F-94AD-29FBDC7B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804" y="2525433"/>
            <a:ext cx="2808300" cy="18983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72996A-FA4C-4F3A-B051-9858055B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577" y="4673657"/>
            <a:ext cx="2371087" cy="22195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B01DB1A-29A0-4213-B3B4-0E2883C391B8}"/>
              </a:ext>
            </a:extLst>
          </p:cNvPr>
          <p:cNvSpPr/>
          <p:nvPr/>
        </p:nvSpPr>
        <p:spPr>
          <a:xfrm>
            <a:off x="8585625" y="307732"/>
            <a:ext cx="750800" cy="5697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551D65-91AF-48B1-A39A-5E0B45A7B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71" y="473156"/>
            <a:ext cx="7153990" cy="5932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EEC45-55EF-44D0-8459-4A10D8251E90}"/>
              </a:ext>
            </a:extLst>
          </p:cNvPr>
          <p:cNvSpPr txBox="1"/>
          <p:nvPr/>
        </p:nvSpPr>
        <p:spPr>
          <a:xfrm>
            <a:off x="4337423" y="729035"/>
            <a:ext cx="296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Nike’s Section 19*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EA61C-18BE-4262-914E-2489DE5462B1}"/>
              </a:ext>
            </a:extLst>
          </p:cNvPr>
          <p:cNvSpPr txBox="1"/>
          <p:nvPr/>
        </p:nvSpPr>
        <p:spPr>
          <a:xfrm>
            <a:off x="220354" y="128871"/>
            <a:ext cx="279973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MQ 15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0C4430-13AD-4766-BAC1-2267D1DF8446}"/>
              </a:ext>
            </a:extLst>
          </p:cNvPr>
          <p:cNvSpPr/>
          <p:nvPr/>
        </p:nvSpPr>
        <p:spPr>
          <a:xfrm>
            <a:off x="4333866" y="4480283"/>
            <a:ext cx="3708147" cy="1313847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AE7ADA-B50C-4DAE-B2B9-3C131453ABE5}"/>
              </a:ext>
            </a:extLst>
          </p:cNvPr>
          <p:cNvSpPr/>
          <p:nvPr/>
        </p:nvSpPr>
        <p:spPr>
          <a:xfrm>
            <a:off x="10366131" y="3780692"/>
            <a:ext cx="1686904" cy="651197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4C16A8-D2E1-4873-80A3-281DCE5CE188}"/>
              </a:ext>
            </a:extLst>
          </p:cNvPr>
          <p:cNvCxnSpPr/>
          <p:nvPr/>
        </p:nvCxnSpPr>
        <p:spPr>
          <a:xfrm flipV="1">
            <a:off x="8042013" y="4416765"/>
            <a:ext cx="2332910" cy="63518"/>
          </a:xfrm>
          <a:prstGeom prst="line">
            <a:avLst/>
          </a:prstGeom>
          <a:ln w="127000">
            <a:solidFill>
              <a:srgbClr val="FF7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F8CC59-0988-4DEA-B16B-62B3480B964A}"/>
              </a:ext>
            </a:extLst>
          </p:cNvPr>
          <p:cNvSpPr txBox="1"/>
          <p:nvPr/>
        </p:nvSpPr>
        <p:spPr>
          <a:xfrm>
            <a:off x="3419909" y="2029106"/>
            <a:ext cx="7922762" cy="156966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600" dirty="0"/>
              <a:t>1.1% difference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73D56-6784-42CD-A136-529C6C3EBC11}"/>
              </a:ext>
            </a:extLst>
          </p:cNvPr>
          <p:cNvSpPr txBox="1"/>
          <p:nvPr/>
        </p:nvSpPr>
        <p:spPr>
          <a:xfrm>
            <a:off x="353336" y="6144123"/>
            <a:ext cx="406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*Similar for Section 16</a:t>
            </a:r>
          </a:p>
        </p:txBody>
      </p:sp>
    </p:spTree>
    <p:extLst>
      <p:ext uri="{BB962C8B-B14F-4D97-AF65-F5344CB8AC3E}">
        <p14:creationId xmlns:p14="http://schemas.microsoft.com/office/powerpoint/2010/main" val="35249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9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609509" y="427839"/>
            <a:ext cx="117318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45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419644-6DD8-41BD-8DB3-163358359740}"/>
              </a:ext>
            </a:extLst>
          </p:cNvPr>
          <p:cNvSpPr txBox="1"/>
          <p:nvPr/>
        </p:nvSpPr>
        <p:spPr>
          <a:xfrm>
            <a:off x="158601" y="926660"/>
            <a:ext cx="1239007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Tutor connect, if no one replied, what to do.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Jason D’Souza apology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Laith: EEA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Survey results: overall satisfaction (academia.SE page)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Survey: course notes (add that you can look at Jerry’s)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02124"/>
                </a:solidFill>
                <a:latin typeface="arial" panose="020B0604020202020204" pitchFamily="34" charset="0"/>
              </a:rPr>
              <a:t>Maybe Example 2 of Chapter 8</a:t>
            </a:r>
          </a:p>
        </p:txBody>
      </p:sp>
    </p:spTree>
    <p:extLst>
      <p:ext uri="{BB962C8B-B14F-4D97-AF65-F5344CB8AC3E}">
        <p14:creationId xmlns:p14="http://schemas.microsoft.com/office/powerpoint/2010/main" val="20282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D5889-0476-4623-9563-9A9C80E6FE2D}"/>
              </a:ext>
            </a:extLst>
          </p:cNvPr>
          <p:cNvSpPr txBox="1"/>
          <p:nvPr/>
        </p:nvSpPr>
        <p:spPr>
          <a:xfrm>
            <a:off x="60697" y="128991"/>
            <a:ext cx="12227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>
                <a:solidFill>
                  <a:srgbClr val="202124"/>
                </a:solidFill>
                <a:latin typeface="arial" panose="020B0604020202020204" pitchFamily="34" charset="0"/>
              </a:rPr>
              <a:t>Youtube</a:t>
            </a: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 channel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Q5 of WA08: </a:t>
            </a:r>
            <a:r>
              <a:rPr lang="en-US" sz="3200" dirty="0" err="1">
                <a:solidFill>
                  <a:srgbClr val="202124"/>
                </a:solidFill>
                <a:latin typeface="arial" panose="020B0604020202020204" pitchFamily="34" charset="0"/>
              </a:rPr>
              <a:t>Strawwng</a:t>
            </a: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 Induction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C6AAA-502E-489D-8A1D-2B1F8817EBC3}"/>
              </a:ext>
            </a:extLst>
          </p:cNvPr>
          <p:cNvSpPr/>
          <p:nvPr/>
        </p:nvSpPr>
        <p:spPr>
          <a:xfrm>
            <a:off x="116732" y="5233480"/>
            <a:ext cx="11801475" cy="27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6874C2-0180-4553-A354-488A44F6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1" y="0"/>
            <a:ext cx="5749596" cy="2878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27933-7A43-436C-88F6-D7CEFDD8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039" y="0"/>
            <a:ext cx="6175620" cy="3044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E923C-6C1F-4EC4-A0F0-7710C465D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1" y="3562350"/>
            <a:ext cx="5816937" cy="2878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AE9ACF-171B-44F1-95AF-55B348CD5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939" y="3562350"/>
            <a:ext cx="5583147" cy="2814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31E9-EEB4-410C-9BC4-E93DEA1DD844}"/>
              </a:ext>
            </a:extLst>
          </p:cNvPr>
          <p:cNvSpPr txBox="1"/>
          <p:nvPr/>
        </p:nvSpPr>
        <p:spPr>
          <a:xfrm>
            <a:off x="100341" y="78071"/>
            <a:ext cx="2799734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MQ 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28B3D1-4C9D-475C-9ADE-CE2B4B8952AC}"/>
              </a:ext>
            </a:extLst>
          </p:cNvPr>
          <p:cNvSpPr/>
          <p:nvPr/>
        </p:nvSpPr>
        <p:spPr>
          <a:xfrm>
            <a:off x="4827854" y="1564290"/>
            <a:ext cx="1088186" cy="537779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42933E-3CB7-4493-B9ED-7F90592FE2CB}"/>
              </a:ext>
            </a:extLst>
          </p:cNvPr>
          <p:cNvSpPr/>
          <p:nvPr/>
        </p:nvSpPr>
        <p:spPr>
          <a:xfrm>
            <a:off x="10866047" y="1569545"/>
            <a:ext cx="1088186" cy="537779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30A6B-3A8C-41B5-BF34-F3DAC18ED065}"/>
              </a:ext>
            </a:extLst>
          </p:cNvPr>
          <p:cNvSpPr/>
          <p:nvPr/>
        </p:nvSpPr>
        <p:spPr>
          <a:xfrm>
            <a:off x="4916753" y="5111531"/>
            <a:ext cx="1088186" cy="537779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1C0EB8-3573-484E-A4A9-DFA6A3DCAB3A}"/>
              </a:ext>
            </a:extLst>
          </p:cNvPr>
          <p:cNvSpPr/>
          <p:nvPr/>
        </p:nvSpPr>
        <p:spPr>
          <a:xfrm>
            <a:off x="1598366" y="6011182"/>
            <a:ext cx="1088186" cy="537779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3B8A37A-7D95-42A0-8F84-A77889AA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1" y="196646"/>
            <a:ext cx="11829451" cy="39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F98D1A-0548-4A0D-8D5B-203962345F48}"/>
              </a:ext>
            </a:extLst>
          </p:cNvPr>
          <p:cNvSpPr txBox="1"/>
          <p:nvPr/>
        </p:nvSpPr>
        <p:spPr>
          <a:xfrm>
            <a:off x="9083804" y="4416765"/>
            <a:ext cx="2969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Ali’s Section 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4775D-7B85-4E46-8154-1DE68C84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987" y="26552"/>
            <a:ext cx="2740269" cy="2501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FB2F0-E61A-44EF-A3A8-08091F049B7E}"/>
              </a:ext>
            </a:extLst>
          </p:cNvPr>
          <p:cNvSpPr txBox="1"/>
          <p:nvPr/>
        </p:nvSpPr>
        <p:spPr>
          <a:xfrm>
            <a:off x="9549796" y="128871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Anton’s Section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D5CE-8AE0-4740-B12C-23DBE9666BC3}"/>
              </a:ext>
            </a:extLst>
          </p:cNvPr>
          <p:cNvSpPr txBox="1"/>
          <p:nvPr/>
        </p:nvSpPr>
        <p:spPr>
          <a:xfrm>
            <a:off x="9597637" y="2250049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Emma’s Section 8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72996A-FA4C-4F3A-B051-9858055B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577" y="4722817"/>
            <a:ext cx="2371087" cy="22195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551D65-91AF-48B1-A39A-5E0B45A7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71" y="473156"/>
            <a:ext cx="7153990" cy="5932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EEC45-55EF-44D0-8459-4A10D8251E90}"/>
              </a:ext>
            </a:extLst>
          </p:cNvPr>
          <p:cNvSpPr txBox="1"/>
          <p:nvPr/>
        </p:nvSpPr>
        <p:spPr>
          <a:xfrm>
            <a:off x="4311047" y="737827"/>
            <a:ext cx="296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Nike’s Section 19*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EA61C-18BE-4262-914E-2489DE5462B1}"/>
              </a:ext>
            </a:extLst>
          </p:cNvPr>
          <p:cNvSpPr txBox="1"/>
          <p:nvPr/>
        </p:nvSpPr>
        <p:spPr>
          <a:xfrm>
            <a:off x="220354" y="128871"/>
            <a:ext cx="279973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MQ 15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AE7ADA-B50C-4DAE-B2B9-3C131453ABE5}"/>
              </a:ext>
            </a:extLst>
          </p:cNvPr>
          <p:cNvSpPr/>
          <p:nvPr/>
        </p:nvSpPr>
        <p:spPr>
          <a:xfrm>
            <a:off x="4333866" y="1545171"/>
            <a:ext cx="2627373" cy="983366"/>
          </a:xfrm>
          <a:prstGeom prst="rect">
            <a:avLst/>
          </a:prstGeom>
          <a:noFill/>
          <a:ln w="127000">
            <a:solidFill>
              <a:srgbClr val="FF7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1D8A78-2DAF-438C-AF10-2014E5319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628" y="2525433"/>
            <a:ext cx="2808300" cy="18983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B01DB1A-29A0-4213-B3B4-0E2883C391B8}"/>
              </a:ext>
            </a:extLst>
          </p:cNvPr>
          <p:cNvSpPr/>
          <p:nvPr/>
        </p:nvSpPr>
        <p:spPr>
          <a:xfrm>
            <a:off x="8634785" y="307732"/>
            <a:ext cx="750800" cy="5697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68F25-20E7-4D35-913D-8EC370D253CC}"/>
              </a:ext>
            </a:extLst>
          </p:cNvPr>
          <p:cNvSpPr txBox="1"/>
          <p:nvPr/>
        </p:nvSpPr>
        <p:spPr>
          <a:xfrm>
            <a:off x="135605" y="6230545"/>
            <a:ext cx="399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*Similar for Section 16</a:t>
            </a:r>
          </a:p>
        </p:txBody>
      </p:sp>
    </p:spTree>
    <p:extLst>
      <p:ext uri="{BB962C8B-B14F-4D97-AF65-F5344CB8AC3E}">
        <p14:creationId xmlns:p14="http://schemas.microsoft.com/office/powerpoint/2010/main" val="109601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01DB1A-29A0-4213-B3B4-0E2883C391B8}"/>
              </a:ext>
            </a:extLst>
          </p:cNvPr>
          <p:cNvSpPr/>
          <p:nvPr/>
        </p:nvSpPr>
        <p:spPr>
          <a:xfrm>
            <a:off x="8634785" y="307732"/>
            <a:ext cx="750800" cy="5697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BBB7F-EE45-44DA-9D9E-9447E03E2208}"/>
              </a:ext>
            </a:extLst>
          </p:cNvPr>
          <p:cNvSpPr txBox="1"/>
          <p:nvPr/>
        </p:nvSpPr>
        <p:spPr>
          <a:xfrm>
            <a:off x="614516" y="566678"/>
            <a:ext cx="1096296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3333FF"/>
                </a:solidFill>
              </a:rPr>
              <a:t>This is the best MATH 135 class!</a:t>
            </a:r>
          </a:p>
          <a:p>
            <a:pPr algn="ctr"/>
            <a:endParaRPr lang="en-US" sz="6600" dirty="0">
              <a:solidFill>
                <a:srgbClr val="3333FF"/>
              </a:solidFill>
            </a:endParaRPr>
          </a:p>
          <a:p>
            <a:pPr algn="ctr"/>
            <a:r>
              <a:rPr lang="en-US" sz="9600" dirty="0">
                <a:solidFill>
                  <a:srgbClr val="FF0000"/>
                </a:solidFill>
              </a:rPr>
              <a:t>You are all awesome!</a:t>
            </a:r>
          </a:p>
          <a:p>
            <a:pPr marL="1143000" indent="-1143000">
              <a:buAutoNum type="alphaLcParenBoth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9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11671</TotalTime>
  <Words>906</Words>
  <Application>Microsoft Office PowerPoint</Application>
  <PresentationFormat>Widescreen</PresentationFormat>
  <Paragraphs>176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-apple-system</vt:lpstr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  MATH 135: Lecture 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2474</cp:revision>
  <dcterms:created xsi:type="dcterms:W3CDTF">2021-09-07T23:50:01Z</dcterms:created>
  <dcterms:modified xsi:type="dcterms:W3CDTF">2021-11-11T05:22:45Z</dcterms:modified>
</cp:coreProperties>
</file>