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57" r:id="rId3"/>
    <p:sldId id="340" r:id="rId4"/>
    <p:sldId id="335" r:id="rId5"/>
    <p:sldId id="256" r:id="rId6"/>
    <p:sldId id="330" r:id="rId7"/>
    <p:sldId id="329" r:id="rId8"/>
    <p:sldId id="337" r:id="rId9"/>
    <p:sldId id="339" r:id="rId10"/>
    <p:sldId id="341" r:id="rId11"/>
    <p:sldId id="320" r:id="rId12"/>
    <p:sldId id="312" r:id="rId13"/>
    <p:sldId id="342" r:id="rId14"/>
    <p:sldId id="344" r:id="rId15"/>
    <p:sldId id="343" r:id="rId16"/>
    <p:sldId id="346" r:id="rId17"/>
    <p:sldId id="345" r:id="rId18"/>
    <p:sldId id="347" r:id="rId19"/>
    <p:sldId id="3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1" autoAdjust="0"/>
  </p:normalViewPr>
  <p:slideViewPr>
    <p:cSldViewPr snapToGrid="0">
      <p:cViewPr varScale="1">
        <p:scale>
          <a:sx n="107" d="100"/>
          <a:sy n="107" d="100"/>
        </p:scale>
        <p:origin x="-31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0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Non-classical_logi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51C79-B5D8-4B3A-9E13-C7BB4471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1" y="232732"/>
            <a:ext cx="5502453" cy="474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4489D-6E9D-44F2-9D72-2580A82B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12" y="232732"/>
            <a:ext cx="5502453" cy="47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8D5C0-36E9-4C34-AD4A-C4F4A0C45CA4}"/>
              </a:ext>
            </a:extLst>
          </p:cNvPr>
          <p:cNvSpPr txBox="1"/>
          <p:nvPr/>
        </p:nvSpPr>
        <p:spPr>
          <a:xfrm>
            <a:off x="272045" y="289679"/>
            <a:ext cx="10023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iff</a:t>
            </a:r>
            <a:r>
              <a:rPr lang="en-US" dirty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if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precisely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true whenever B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materially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logically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XNOR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 is necessary and sufficient for B:   A necessary for B (B =&gt; A), A </a:t>
            </a:r>
            <a:r>
              <a:rPr lang="en-US" b="1" dirty="0" err="1">
                <a:solidFill>
                  <a:srgbClr val="FF0000"/>
                </a:solidFill>
              </a:rPr>
              <a:t>sufficent</a:t>
            </a:r>
            <a:r>
              <a:rPr lang="en-US" b="1" dirty="0">
                <a:solidFill>
                  <a:srgbClr val="FF0000"/>
                </a:solidFill>
              </a:rPr>
              <a:t> for B (A =&gt;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72B02-A734-4818-978B-BD902915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5413361"/>
            <a:ext cx="12192000" cy="1402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7ECEE-7CB4-4900-8130-EAFB676D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1" y="4108436"/>
            <a:ext cx="4876800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84D09-7151-4247-9BA0-B2C430D4C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82" y="653195"/>
            <a:ext cx="5838940" cy="17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4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428742" y="1983807"/>
            <a:ext cx="1167764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/>
              <a:t>If the hypothesis A is false, is B true?</a:t>
            </a:r>
          </a:p>
          <a:p>
            <a:endParaRPr lang="en-US" sz="5400" dirty="0"/>
          </a:p>
          <a:p>
            <a:r>
              <a:rPr lang="en-US" sz="5400" dirty="0"/>
              <a:t>-   No!   Only (A =&gt; B) is true!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DB446-9836-4756-A4D2-02278B33BD66}"/>
              </a:ext>
            </a:extLst>
          </p:cNvPr>
          <p:cNvSpPr txBox="1"/>
          <p:nvPr/>
        </p:nvSpPr>
        <p:spPr>
          <a:xfrm>
            <a:off x="-309369" y="237910"/>
            <a:ext cx="12501369" cy="739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More Review</a:t>
            </a:r>
          </a:p>
          <a:p>
            <a:pPr lvl="1" algn="ctr"/>
            <a:endParaRPr lang="en-US" sz="4800" dirty="0"/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86F6C5-E30A-468A-B192-9D976B26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5" y="1918594"/>
            <a:ext cx="10178881" cy="3076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CD62A-DE0C-47A1-BC35-387B62BC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915979"/>
            <a:ext cx="10355496" cy="306890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57175" y="5096591"/>
            <a:ext cx="11677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use the convention that (A =&gt; B) is </a:t>
            </a:r>
            <a:r>
              <a:rPr lang="en-US" sz="2000" b="1" i="1" dirty="0"/>
              <a:t>true </a:t>
            </a:r>
            <a:r>
              <a:rPr lang="en-US" sz="2000" dirty="0"/>
              <a:t>if A is </a:t>
            </a:r>
            <a:r>
              <a:rPr lang="en-US" sz="2000" b="1" i="1" dirty="0"/>
              <a:t>false</a:t>
            </a:r>
            <a:r>
              <a:rPr lang="en-US" sz="2000" dirty="0"/>
              <a:t>.  In this case we say it’s “</a:t>
            </a:r>
            <a:r>
              <a:rPr lang="en-US" sz="2000" b="1" i="1" dirty="0"/>
              <a:t>vacuously true</a:t>
            </a:r>
            <a:r>
              <a:rPr lang="en-US" sz="20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way we don’t have to spend time checking cases that </a:t>
            </a:r>
            <a:r>
              <a:rPr lang="en-US" sz="2000" b="1" i="1" dirty="0"/>
              <a:t>do not impact</a:t>
            </a:r>
            <a:r>
              <a:rPr lang="en-US" sz="2000" dirty="0"/>
              <a:t> the open sentence.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convention </a:t>
            </a:r>
            <a:r>
              <a:rPr lang="en-US" sz="2000" i="1" dirty="0"/>
              <a:t>might </a:t>
            </a:r>
            <a:r>
              <a:rPr lang="en-US" sz="2000" dirty="0"/>
              <a:t>not be followed in some types of </a:t>
            </a:r>
            <a:r>
              <a:rPr lang="en-US" sz="2000" dirty="0">
                <a:hlinkClick r:id="rId4"/>
              </a:rPr>
              <a:t>non-classical logic (click for link to Wikipedia page!)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4E8E5E-413E-48E5-AFCE-C4D842DB7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927" y="483491"/>
            <a:ext cx="6519225" cy="8503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19D2B6-DE5B-44E9-A91F-2E46C0EA38D3}"/>
              </a:ext>
            </a:extLst>
          </p:cNvPr>
          <p:cNvSpPr/>
          <p:nvPr/>
        </p:nvSpPr>
        <p:spPr>
          <a:xfrm>
            <a:off x="4001632" y="3720575"/>
            <a:ext cx="2258009" cy="525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EF83CB-7D19-4698-A8A1-5B54A89D32F1}"/>
              </a:ext>
            </a:extLst>
          </p:cNvPr>
          <p:cNvCxnSpPr>
            <a:cxnSpLocks/>
          </p:cNvCxnSpPr>
          <p:nvPr/>
        </p:nvCxnSpPr>
        <p:spPr>
          <a:xfrm>
            <a:off x="605650" y="651672"/>
            <a:ext cx="4078317" cy="306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6B827C-E728-4ED3-BB95-2D22A6E155E5}"/>
              </a:ext>
            </a:extLst>
          </p:cNvPr>
          <p:cNvSpPr txBox="1"/>
          <p:nvPr/>
        </p:nvSpPr>
        <p:spPr>
          <a:xfrm>
            <a:off x="149053" y="264160"/>
            <a:ext cx="43866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Hypothesis FALSE, but Conclusion also 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4AD71-3E42-4468-AC52-886A1B0990E3}"/>
              </a:ext>
            </a:extLst>
          </p:cNvPr>
          <p:cNvSpPr txBox="1"/>
          <p:nvPr/>
        </p:nvSpPr>
        <p:spPr>
          <a:xfrm>
            <a:off x="7698762" y="249407"/>
            <a:ext cx="162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Hypothesis 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52128-637C-4681-94CB-AAB47900E1D9}"/>
              </a:ext>
            </a:extLst>
          </p:cNvPr>
          <p:cNvSpPr txBox="1"/>
          <p:nvPr/>
        </p:nvSpPr>
        <p:spPr>
          <a:xfrm>
            <a:off x="9962566" y="249407"/>
            <a:ext cx="174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Conclusion 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E1EFA-5673-47B5-81C6-4E0055F123F3}"/>
              </a:ext>
            </a:extLst>
          </p:cNvPr>
          <p:cNvSpPr txBox="1"/>
          <p:nvPr/>
        </p:nvSpPr>
        <p:spPr>
          <a:xfrm>
            <a:off x="7460203" y="1645613"/>
            <a:ext cx="20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Implication (A =&gt; 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61674-6D32-4365-AC1B-E50F9BBBBCAE}"/>
              </a:ext>
            </a:extLst>
          </p:cNvPr>
          <p:cNvSpPr/>
          <p:nvPr/>
        </p:nvSpPr>
        <p:spPr>
          <a:xfrm>
            <a:off x="8311082" y="3193430"/>
            <a:ext cx="814812" cy="1568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CEAB31-909C-455A-A59F-03F2ABAD0BFC}"/>
              </a:ext>
            </a:extLst>
          </p:cNvPr>
          <p:cNvSpPr txBox="1"/>
          <p:nvPr/>
        </p:nvSpPr>
        <p:spPr>
          <a:xfrm>
            <a:off x="2434737" y="1559251"/>
            <a:ext cx="4498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Implication always TRUE if Hypothesis is FALSE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5268C3-FD41-42A2-AE4B-B79E949B8578}"/>
              </a:ext>
            </a:extLst>
          </p:cNvPr>
          <p:cNvCxnSpPr>
            <a:cxnSpLocks/>
          </p:cNvCxnSpPr>
          <p:nvPr/>
        </p:nvCxnSpPr>
        <p:spPr>
          <a:xfrm>
            <a:off x="6050804" y="1937362"/>
            <a:ext cx="2260278" cy="1272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5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806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Contradiction: </a:t>
            </a:r>
            <a:r>
              <a:rPr lang="en-US" sz="5400" dirty="0">
                <a:solidFill>
                  <a:srgbClr val="3333FF"/>
                </a:solidFill>
              </a:rPr>
              <a:t>( A ^ </a:t>
            </a:r>
            <a:r>
              <a:rPr lang="en-US" sz="5400" baseline="30000" dirty="0">
                <a:solidFill>
                  <a:srgbClr val="3333FF"/>
                </a:solidFill>
              </a:rPr>
              <a:t>¬</a:t>
            </a:r>
            <a:r>
              <a:rPr lang="en-US" sz="5400" dirty="0">
                <a:solidFill>
                  <a:srgbClr val="3333FF"/>
                </a:solidFill>
              </a:rPr>
              <a:t>A) is true 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13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Corollary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Conclusion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Combinations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816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B6A3DE-C256-406F-9A13-3A139FEF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54" y="104897"/>
            <a:ext cx="7863567" cy="66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13117-2A48-4385-A34E-9ECD397B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16" y="65945"/>
            <a:ext cx="4290646" cy="36833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CB90E7-565D-45D0-B1FD-7B97E236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5" y="142112"/>
            <a:ext cx="4155548" cy="34979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98D848-8433-415F-8DB1-17525A17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471" y="2848707"/>
            <a:ext cx="4719529" cy="39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8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27A135-7BA2-4942-9BFF-DA0A28E6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49" y="134731"/>
            <a:ext cx="8792309" cy="6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5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5D4027-C099-4FD6-96EE-93CC0AE7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69" y="253938"/>
            <a:ext cx="8018585" cy="62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63319"/>
            <a:ext cx="12261182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should be done </a:t>
            </a:r>
            <a:r>
              <a:rPr lang="en-US" sz="2400" dirty="0">
                <a:solidFill>
                  <a:srgbClr val="7030A0"/>
                </a:solidFill>
              </a:rPr>
              <a:t>reading up to Chapter 3.6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35-57.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5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WA01 results thoroughly! Where did you lose marks?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23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WA02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 before class: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26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0.3 (Polynomials)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27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4.4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00"/>
    </mc:Choice>
    <mc:Fallback>
      <p:transition spd="slow" advTm="30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51C79-B5D8-4B3A-9E13-C7BB4471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1" y="232732"/>
            <a:ext cx="4123653" cy="3555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4489D-6E9D-44F2-9D72-2580A82B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504" y="207947"/>
            <a:ext cx="4123653" cy="3579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0321C-E018-4675-B1B0-08130A22E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023" y="3617888"/>
            <a:ext cx="4445977" cy="32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55ED2-531F-41D7-8B20-3D2A1F40E93C}"/>
              </a:ext>
            </a:extLst>
          </p:cNvPr>
          <p:cNvSpPr txBox="1"/>
          <p:nvPr/>
        </p:nvSpPr>
        <p:spPr>
          <a:xfrm>
            <a:off x="894459" y="882819"/>
            <a:ext cx="1285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Office hours: Mondays and </a:t>
            </a:r>
            <a:r>
              <a:rPr lang="en-US" sz="3600" dirty="0" err="1"/>
              <a:t>Wednesdsays</a:t>
            </a:r>
            <a:r>
              <a:rPr lang="en-US" sz="3600" dirty="0"/>
              <a:t> 5-6pm.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				         MC 4059</a:t>
            </a:r>
          </a:p>
          <a:p>
            <a:pPr lvl="1"/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3600" dirty="0"/>
              <a:t>			Also: online tutorial center</a:t>
            </a:r>
          </a:p>
        </p:txBody>
      </p:sp>
    </p:spTree>
    <p:extLst>
      <p:ext uri="{BB962C8B-B14F-4D97-AF65-F5344CB8AC3E}">
        <p14:creationId xmlns:p14="http://schemas.microsoft.com/office/powerpoint/2010/main" val="14647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22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265714" y="2257348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If A then B.   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if B.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0F63C-F24B-418E-BDFE-97833F294133}"/>
              </a:ext>
            </a:extLst>
          </p:cNvPr>
          <p:cNvSpPr txBox="1"/>
          <p:nvPr/>
        </p:nvSpPr>
        <p:spPr>
          <a:xfrm>
            <a:off x="6096000" y="2257348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(A =&gt; B)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(B =&gt; A)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6DA32-FA4A-468A-A1E7-D2B1F58919E9}"/>
              </a:ext>
            </a:extLst>
          </p:cNvPr>
          <p:cNvSpPr txBox="1"/>
          <p:nvPr/>
        </p:nvSpPr>
        <p:spPr>
          <a:xfrm>
            <a:off x="-309369" y="237910"/>
            <a:ext cx="12501369" cy="739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Quick Review</a:t>
            </a:r>
          </a:p>
          <a:p>
            <a:pPr lvl="1" algn="ctr"/>
            <a:endParaRPr lang="en-US" sz="4800" dirty="0"/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17577" y="325660"/>
            <a:ext cx="12501369" cy="573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“</a:t>
            </a:r>
            <a:r>
              <a:rPr lang="en-US" sz="4800" dirty="0" err="1"/>
              <a:t>Iff</a:t>
            </a:r>
            <a:r>
              <a:rPr lang="en-US" sz="4800" dirty="0"/>
              <a:t>” is short for what?</a:t>
            </a:r>
          </a:p>
          <a:p>
            <a:pPr lvl="1"/>
            <a:endParaRPr lang="en-US" sz="4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then 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-309369" y="237910"/>
            <a:ext cx="12501369" cy="887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Don’t consider </a:t>
            </a:r>
            <a:r>
              <a:rPr lang="en-US" sz="4800" b="1" u="sng" dirty="0" err="1"/>
              <a:t>iff</a:t>
            </a:r>
            <a:r>
              <a:rPr lang="en-US" sz="4800" b="1" dirty="0"/>
              <a:t> </a:t>
            </a:r>
            <a:r>
              <a:rPr lang="en-US" sz="4800" dirty="0"/>
              <a:t>to be an English term </a:t>
            </a:r>
          </a:p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Mathematically: A =&gt; B and B=&gt; A (A </a:t>
            </a:r>
            <a:r>
              <a:rPr lang="en-US" sz="4800" dirty="0">
                <a:sym typeface="Wingdings" panose="05000000000000000000" pitchFamily="2" charset="2"/>
              </a:rPr>
              <a:t>&lt;=&gt; B)</a:t>
            </a: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8D5C0-36E9-4C34-AD4A-C4F4A0C45CA4}"/>
              </a:ext>
            </a:extLst>
          </p:cNvPr>
          <p:cNvSpPr txBox="1"/>
          <p:nvPr/>
        </p:nvSpPr>
        <p:spPr>
          <a:xfrm>
            <a:off x="272045" y="289679"/>
            <a:ext cx="10023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iff</a:t>
            </a:r>
            <a:r>
              <a:rPr lang="en-US" dirty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if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precisely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true whenever B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materially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logically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XNOR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necessary and sufficient for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72B02-A734-4818-978B-BD902915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5413361"/>
            <a:ext cx="12192000" cy="1402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7ECEE-7CB4-4900-8130-EAFB676D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1" y="4108436"/>
            <a:ext cx="4876800" cy="130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B79343-DE8E-42DF-AF61-EAC460E3B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82" y="653195"/>
            <a:ext cx="5838940" cy="17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706</Words>
  <Application>Microsoft Office PowerPoint</Application>
  <PresentationFormat>Widescreen</PresentationFormat>
  <Paragraphs>182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 </vt:lpstr>
      <vt:lpstr>  </vt:lpstr>
      <vt:lpstr>  </vt:lpstr>
      <vt:lpstr>  </vt:lpstr>
      <vt:lpstr>  MATH 135: Lecture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821</cp:revision>
  <dcterms:created xsi:type="dcterms:W3CDTF">2021-09-07T23:50:01Z</dcterms:created>
  <dcterms:modified xsi:type="dcterms:W3CDTF">2021-09-22T18:22:36Z</dcterms:modified>
</cp:coreProperties>
</file>