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6" r:id="rId3"/>
    <p:sldId id="379" r:id="rId4"/>
    <p:sldId id="361" r:id="rId5"/>
    <p:sldId id="425" r:id="rId6"/>
    <p:sldId id="431" r:id="rId7"/>
    <p:sldId id="428" r:id="rId8"/>
    <p:sldId id="440" r:id="rId9"/>
    <p:sldId id="441" r:id="rId10"/>
    <p:sldId id="442" r:id="rId11"/>
    <p:sldId id="438" r:id="rId12"/>
    <p:sldId id="429" r:id="rId13"/>
    <p:sldId id="430" r:id="rId14"/>
    <p:sldId id="43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2" autoAdjust="0"/>
    <p:restoredTop sz="82139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072B-9469-468D-A7B7-ED2DE3498A7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70AD-C141-490C-99B6-D86CEC07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3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23CD-2273-4DC4-8E3F-83883238502A}" type="datetime1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0630" y="6539864"/>
            <a:ext cx="4114800" cy="365125"/>
          </a:xfrm>
        </p:spPr>
        <p:txBody>
          <a:bodyPr/>
          <a:lstStyle/>
          <a:p>
            <a:r>
              <a:rPr lang="en-US" dirty="0"/>
              <a:t>Dr. Nike Dattani, MATH 135, Fall 2021</a:t>
            </a:r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85AA-0DCE-4B51-9123-EC4AC79557F9}" type="datetime1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4FB-A7F6-42FA-8CC6-75C3908C54C0}" type="datetime1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B6DF-C511-453D-80D1-6A936F24DDAD}" type="datetime1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1C4-3072-46BA-82C6-A48724D00CAB}" type="datetime1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5E83-A363-46BB-8E14-19BADAC5D9FE}" type="datetime1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2E9A-7D8A-46F5-9106-F2FD57E08547}" type="datetime1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68F9-25D4-43D1-9D40-3A911DA1FF47}" type="datetime1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1D92-52DE-4FA4-BF89-650DC17B91CE}" type="datetime1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810C-E8AC-4C34-BC13-2B0240CC477A}" type="datetime1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A161-7F83-4796-A0A2-12AE4E5369DE}" type="datetime1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366F-C4C1-4766-8824-82CE78B09586}" type="datetime1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AFD09-8553-42D8-8D45-52E71124C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4037"/>
            <a:ext cx="12231825" cy="4281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DE114E-0E1F-4725-9BC9-E826A08C63B9}"/>
              </a:ext>
            </a:extLst>
          </p:cNvPr>
          <p:cNvSpPr txBox="1"/>
          <p:nvPr/>
        </p:nvSpPr>
        <p:spPr>
          <a:xfrm>
            <a:off x="-177620" y="314135"/>
            <a:ext cx="1226118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lvl="1"/>
            <a:r>
              <a:rPr lang="en-US" sz="2800" b="1" u="sng" dirty="0"/>
              <a:t>Assignment 4:</a:t>
            </a:r>
            <a:endParaRPr lang="en-US" sz="3600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7030A0"/>
              </a:solidFill>
            </a:endParaRPr>
          </a:p>
          <a:p>
            <a:pPr lvl="1"/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78396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132013" y="0"/>
            <a:ext cx="11677649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Q1) We want to prove something fall all integers n.</a:t>
            </a:r>
          </a:p>
          <a:p>
            <a:endParaRPr lang="en-US" sz="1100" dirty="0"/>
          </a:p>
          <a:p>
            <a:r>
              <a:rPr lang="en-US" sz="2800" dirty="0"/>
              <a:t>What method? </a:t>
            </a:r>
          </a:p>
          <a:p>
            <a:br>
              <a:rPr lang="en-US" sz="900" dirty="0"/>
            </a:br>
            <a:r>
              <a:rPr lang="en-US" sz="2800" dirty="0"/>
              <a:t>Induction on n. </a:t>
            </a:r>
          </a:p>
          <a:p>
            <a:endParaRPr lang="en-US" sz="900" dirty="0"/>
          </a:p>
          <a:p>
            <a:r>
              <a:rPr lang="en-US" sz="2800" dirty="0"/>
              <a:t>Inductive step:</a:t>
            </a:r>
          </a:p>
          <a:p>
            <a:r>
              <a:rPr lang="en-US" sz="2800" dirty="0"/>
              <a:t>Case 1: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an integer</a:t>
            </a:r>
          </a:p>
          <a:p>
            <a:r>
              <a:rPr lang="en-US" sz="2800" dirty="0"/>
              <a:t>Case 2: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not an integer </a:t>
            </a:r>
          </a:p>
          <a:p>
            <a:endParaRPr lang="en-US" sz="2800" dirty="0"/>
          </a:p>
          <a:p>
            <a:r>
              <a:rPr lang="en-US" sz="2800" dirty="0"/>
              <a:t>e.g. of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an integer? </a:t>
            </a:r>
            <a:r>
              <a:rPr lang="el-GR" sz="2800" dirty="0"/>
              <a:t>α</a:t>
            </a:r>
            <a:r>
              <a:rPr lang="en-US" sz="2800" dirty="0"/>
              <a:t> = </a:t>
            </a:r>
            <a:r>
              <a:rPr lang="el-GR" sz="2800" dirty="0"/>
              <a:t>π</a:t>
            </a:r>
            <a:endParaRPr lang="en-US" sz="2800" dirty="0"/>
          </a:p>
          <a:p>
            <a:r>
              <a:rPr lang="en-US" sz="2800" dirty="0"/>
              <a:t>e.g. of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not an integer? </a:t>
            </a:r>
            <a:r>
              <a:rPr lang="el-GR" sz="2800" dirty="0"/>
              <a:t>α</a:t>
            </a:r>
            <a:r>
              <a:rPr lang="en-US" sz="2800" dirty="0"/>
              <a:t> = 1</a:t>
            </a:r>
          </a:p>
          <a:p>
            <a:endParaRPr lang="en-US" sz="2800" dirty="0"/>
          </a:p>
          <a:p>
            <a:r>
              <a:rPr lang="en-US" sz="2800" dirty="0"/>
              <a:t>If (k+1)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is not an integer, then is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not an integer?</a:t>
            </a:r>
          </a:p>
          <a:p>
            <a:r>
              <a:rPr lang="en-US" sz="2800" dirty="0"/>
              <a:t>k+1 =17, </a:t>
            </a:r>
            <a:r>
              <a:rPr lang="el-GR" sz="2800" dirty="0"/>
              <a:t>α</a:t>
            </a:r>
            <a:r>
              <a:rPr lang="en-US" sz="2800" dirty="0"/>
              <a:t> = </a:t>
            </a:r>
            <a:r>
              <a:rPr lang="el-GR" sz="2800" dirty="0"/>
              <a:t>π</a:t>
            </a:r>
            <a:r>
              <a:rPr lang="en-US" sz="2800" dirty="0"/>
              <a:t>/16, (k+1)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= 17/16</a:t>
            </a:r>
          </a:p>
          <a:p>
            <a:r>
              <a:rPr lang="en-US" sz="2800" dirty="0"/>
              <a:t>k = 16, </a:t>
            </a:r>
            <a:r>
              <a:rPr lang="el-GR" sz="2800" dirty="0"/>
              <a:t>α</a:t>
            </a:r>
            <a:r>
              <a:rPr lang="en-US" sz="2800" dirty="0"/>
              <a:t> = </a:t>
            </a:r>
            <a:r>
              <a:rPr lang="el-GR" sz="2800" dirty="0"/>
              <a:t>π</a:t>
            </a:r>
            <a:r>
              <a:rPr lang="en-US" sz="2800" dirty="0"/>
              <a:t>/16,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19775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132013" y="0"/>
            <a:ext cx="11677649" cy="6778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Q1) We want to prove something fall all integers n.</a:t>
            </a:r>
          </a:p>
          <a:p>
            <a:endParaRPr lang="en-US" sz="1100" dirty="0"/>
          </a:p>
          <a:p>
            <a:r>
              <a:rPr lang="en-US" sz="2800" dirty="0"/>
              <a:t>What method? </a:t>
            </a:r>
          </a:p>
          <a:p>
            <a:br>
              <a:rPr lang="en-US" sz="900" dirty="0"/>
            </a:br>
            <a:r>
              <a:rPr lang="en-US" sz="2800" dirty="0"/>
              <a:t>Induction on n. </a:t>
            </a:r>
          </a:p>
          <a:p>
            <a:endParaRPr lang="en-US" sz="900" dirty="0"/>
          </a:p>
          <a:p>
            <a:r>
              <a:rPr lang="en-US" sz="2800" dirty="0"/>
              <a:t>Inductive step:</a:t>
            </a:r>
          </a:p>
          <a:p>
            <a:r>
              <a:rPr lang="en-US" sz="2800" dirty="0"/>
              <a:t>Case 1: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an integer</a:t>
            </a:r>
          </a:p>
          <a:p>
            <a:r>
              <a:rPr lang="en-US" sz="2800" dirty="0"/>
              <a:t>Case 2: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not an integer </a:t>
            </a:r>
          </a:p>
          <a:p>
            <a:endParaRPr lang="en-US" sz="1050" dirty="0"/>
          </a:p>
          <a:p>
            <a:r>
              <a:rPr lang="en-US" sz="2800" dirty="0">
                <a:solidFill>
                  <a:srgbClr val="3333FF"/>
                </a:solidFill>
              </a:rPr>
              <a:t>Case 2 is the harder one (need to use the hint).</a:t>
            </a:r>
          </a:p>
          <a:p>
            <a:endParaRPr lang="en-US" sz="1000" dirty="0"/>
          </a:p>
          <a:p>
            <a:r>
              <a:rPr lang="en-US" sz="2400" dirty="0"/>
              <a:t>Another hint:  can denominator be 0?</a:t>
            </a:r>
          </a:p>
          <a:p>
            <a:endParaRPr lang="en-US" sz="1000" dirty="0"/>
          </a:p>
          <a:p>
            <a:r>
              <a:rPr lang="en-US" sz="2400" dirty="0"/>
              <a:t>Can this happen when (k+1)</a:t>
            </a:r>
            <a:r>
              <a:rPr lang="el-GR" sz="2400" dirty="0"/>
              <a:t>α</a:t>
            </a:r>
            <a:r>
              <a:rPr lang="en-US" sz="2400" dirty="0"/>
              <a:t>/</a:t>
            </a:r>
            <a:r>
              <a:rPr lang="el-GR" sz="2400" dirty="0"/>
              <a:t>π</a:t>
            </a:r>
            <a:r>
              <a:rPr lang="en-US" sz="2400" dirty="0"/>
              <a:t> is not an integer?</a:t>
            </a:r>
          </a:p>
          <a:p>
            <a:endParaRPr lang="en-US" sz="1100" dirty="0"/>
          </a:p>
          <a:p>
            <a:r>
              <a:rPr lang="en-US" sz="2400" dirty="0"/>
              <a:t>b) What type of proof?</a:t>
            </a:r>
          </a:p>
          <a:p>
            <a:r>
              <a:rPr lang="en-US" sz="2400" dirty="0"/>
              <a:t>Contradiction! Assume cot(1⁰) is rational! </a:t>
            </a:r>
          </a:p>
          <a:p>
            <a:r>
              <a:rPr lang="en-US" sz="2400" dirty="0"/>
              <a:t>Try some values of n.  If cot(1 ⁰) is rational and n</a:t>
            </a:r>
            <a:r>
              <a:rPr lang="el-GR" sz="2400" dirty="0"/>
              <a:t>α</a:t>
            </a:r>
            <a:r>
              <a:rPr lang="en-US" sz="2400" dirty="0"/>
              <a:t>/</a:t>
            </a:r>
            <a:r>
              <a:rPr lang="el-GR" sz="2400" dirty="0"/>
              <a:t>π</a:t>
            </a:r>
            <a:r>
              <a:rPr lang="en-US" sz="2400" dirty="0"/>
              <a:t> is non-integer, then cot(n</a:t>
            </a:r>
            <a:r>
              <a:rPr lang="el-GR" sz="2400" dirty="0"/>
              <a:t>α</a:t>
            </a:r>
            <a:r>
              <a:rPr lang="en-US" sz="2400" dirty="0"/>
              <a:t>) must be rational (because of part a). </a:t>
            </a:r>
          </a:p>
          <a:p>
            <a:r>
              <a:rPr lang="en-US" sz="2400" dirty="0"/>
              <a:t>If we violate what we proved in part (a), then cot(1 ⁰) is not rational.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57175" y="141757"/>
            <a:ext cx="11677649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Q2) </a:t>
            </a:r>
          </a:p>
          <a:p>
            <a:r>
              <a:rPr lang="en-US" sz="3600" dirty="0"/>
              <a:t>First show that m exists.</a:t>
            </a:r>
          </a:p>
          <a:p>
            <a:r>
              <a:rPr lang="en-US" sz="3600" u="sng" dirty="0"/>
              <a:t>Marks lost if you assume it exists!</a:t>
            </a:r>
          </a:p>
          <a:p>
            <a:endParaRPr lang="en-US" sz="3600" u="sng" dirty="0"/>
          </a:p>
          <a:p>
            <a:r>
              <a:rPr lang="en-US" sz="3600" dirty="0"/>
              <a:t>Figure out an m that works, then plug it into n</a:t>
            </a:r>
            <a:r>
              <a:rPr lang="en-US" sz="3600" baseline="30000" dirty="0"/>
              <a:t>2</a:t>
            </a:r>
            <a:r>
              <a:rPr lang="en-US" sz="3600" dirty="0"/>
              <a:t> = 8m +1.</a:t>
            </a:r>
          </a:p>
          <a:p>
            <a:endParaRPr lang="en-US" sz="3600" dirty="0"/>
          </a:p>
          <a:p>
            <a:r>
              <a:rPr lang="en-US" sz="2800" dirty="0"/>
              <a:t>Then show it’s unique!! </a:t>
            </a:r>
          </a:p>
          <a:p>
            <a:endParaRPr lang="en-US" sz="2800" dirty="0"/>
          </a:p>
          <a:p>
            <a:r>
              <a:rPr lang="en-US" sz="2800" dirty="0"/>
              <a:t>Example of proving uniqueness. If we have:</a:t>
            </a:r>
          </a:p>
          <a:p>
            <a:r>
              <a:rPr lang="en-US" sz="2800" dirty="0"/>
              <a:t>(n</a:t>
            </a:r>
            <a:r>
              <a:rPr lang="en-US" sz="2800" baseline="30000" dirty="0"/>
              <a:t>4</a:t>
            </a:r>
            <a:r>
              <a:rPr lang="en-US" sz="2800" dirty="0"/>
              <a:t> = 9m</a:t>
            </a:r>
            <a:r>
              <a:rPr lang="en-US" sz="2800" baseline="-25000" dirty="0"/>
              <a:t>1</a:t>
            </a:r>
            <a:r>
              <a:rPr lang="en-US" sz="2800" dirty="0"/>
              <a:t>) ^ (n</a:t>
            </a:r>
            <a:r>
              <a:rPr lang="en-US" sz="2800" baseline="30000" dirty="0"/>
              <a:t>4 </a:t>
            </a:r>
            <a:r>
              <a:rPr lang="en-US" sz="2800" b="1" dirty="0"/>
              <a:t>=</a:t>
            </a:r>
            <a:r>
              <a:rPr lang="en-US" sz="2800" dirty="0"/>
              <a:t> 9m</a:t>
            </a:r>
            <a:r>
              <a:rPr lang="en-US" sz="2800" baseline="-25000" dirty="0"/>
              <a:t>2</a:t>
            </a:r>
            <a:r>
              <a:rPr lang="en-US" sz="2800" dirty="0"/>
              <a:t>), then:</a:t>
            </a:r>
          </a:p>
          <a:p>
            <a:endParaRPr lang="en-US" sz="2800" dirty="0"/>
          </a:p>
          <a:p>
            <a:r>
              <a:rPr lang="en-US" sz="2800" dirty="0"/>
              <a:t>9m</a:t>
            </a:r>
            <a:r>
              <a:rPr lang="en-US" sz="2800" baseline="-25000" dirty="0"/>
              <a:t>1</a:t>
            </a:r>
            <a:r>
              <a:rPr lang="en-US" sz="2800" dirty="0"/>
              <a:t> = n</a:t>
            </a:r>
            <a:r>
              <a:rPr lang="en-US" sz="2800" baseline="30000" dirty="0"/>
              <a:t>4</a:t>
            </a:r>
            <a:r>
              <a:rPr lang="en-US" sz="2800" dirty="0"/>
              <a:t> = 9m</a:t>
            </a:r>
            <a:r>
              <a:rPr lang="en-US" sz="2800" baseline="-25000" dirty="0"/>
              <a:t>2</a:t>
            </a:r>
            <a:endParaRPr lang="en-US" sz="2800" dirty="0"/>
          </a:p>
          <a:p>
            <a:r>
              <a:rPr lang="en-US" sz="2800" dirty="0"/>
              <a:t>m</a:t>
            </a:r>
            <a:r>
              <a:rPr lang="en-US" sz="2800" baseline="-25000" dirty="0"/>
              <a:t>1</a:t>
            </a:r>
            <a:r>
              <a:rPr lang="en-US" sz="2800" dirty="0"/>
              <a:t> = m</a:t>
            </a:r>
            <a:r>
              <a:rPr lang="en-US" sz="2800" baseline="-25000" dirty="0"/>
              <a:t>2      </a:t>
            </a:r>
            <a:r>
              <a:rPr lang="en-US" sz="2800" dirty="0"/>
              <a:t>(So they are the same. You can also try with m</a:t>
            </a:r>
            <a:r>
              <a:rPr lang="en-US" sz="2800" baseline="-25000" dirty="0"/>
              <a:t>3</a:t>
            </a:r>
            <a:r>
              <a:rPr lang="en-US" sz="2800" dirty="0"/>
              <a:t>, m</a:t>
            </a:r>
            <a:r>
              <a:rPr lang="en-US" sz="2800" baseline="-25000" dirty="0"/>
              <a:t>4</a:t>
            </a:r>
            <a:r>
              <a:rPr lang="en-US" sz="2800" dirty="0"/>
              <a:t>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660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328773" y="357514"/>
            <a:ext cx="1191441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Q3) Strong induction. </a:t>
            </a:r>
          </a:p>
          <a:p>
            <a:endParaRPr lang="en-US" sz="3600" dirty="0"/>
          </a:p>
          <a:p>
            <a:r>
              <a:rPr lang="en-US" sz="3600" dirty="0"/>
              <a:t>Induction hypothesis:</a:t>
            </a:r>
          </a:p>
          <a:p>
            <a:r>
              <a:rPr lang="en-US" sz="3600" dirty="0"/>
              <a:t>Make sure you give the correct range for k.</a:t>
            </a:r>
          </a:p>
          <a:p>
            <a:r>
              <a:rPr lang="en-US" sz="3600" dirty="0"/>
              <a:t>Make sure induction hypothesis is not “for all k”.</a:t>
            </a:r>
          </a:p>
          <a:p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Assume  </a:t>
            </a:r>
            <a:r>
              <a:rPr lang="en-US" sz="3600" b="1" i="1" dirty="0">
                <a:solidFill>
                  <a:srgbClr val="FF0000"/>
                </a:solidFill>
              </a:rPr>
              <a:t>P(r)</a:t>
            </a:r>
            <a:r>
              <a:rPr lang="en-US" sz="3600" dirty="0">
                <a:solidFill>
                  <a:srgbClr val="FF0000"/>
                </a:solidFill>
              </a:rPr>
              <a:t>   is true for    </a:t>
            </a:r>
            <a:r>
              <a:rPr lang="en-US" sz="3600" b="1" i="1" dirty="0">
                <a:solidFill>
                  <a:srgbClr val="FF0000"/>
                </a:solidFill>
              </a:rPr>
              <a:t>r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b="1" i="1" dirty="0">
                <a:solidFill>
                  <a:srgbClr val="FF0000"/>
                </a:solidFill>
              </a:rPr>
              <a:t>= 1,2,…,k</a:t>
            </a:r>
            <a:r>
              <a:rPr lang="en-US" sz="3600" dirty="0">
                <a:solidFill>
                  <a:srgbClr val="FF0000"/>
                </a:solidFill>
              </a:rPr>
              <a:t>     and   </a:t>
            </a:r>
            <a:r>
              <a:rPr lang="en-US" sz="3600" b="1" i="1" dirty="0">
                <a:solidFill>
                  <a:srgbClr val="FF0000"/>
                </a:solidFill>
              </a:rPr>
              <a:t>k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≥</a:t>
            </a:r>
            <a:r>
              <a:rPr lang="en-US" sz="3600" dirty="0">
                <a:solidFill>
                  <a:srgbClr val="FF0000"/>
                </a:solidFill>
              </a:rPr>
              <a:t> last base case.</a:t>
            </a:r>
            <a:endParaRPr lang="en-US" sz="28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Inductive step begins with the definition of the sequence,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then you use the induction hypothesis to prove that the definition of the sequence gives you what you want to prove, for the k+1 case.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941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565539" y="357514"/>
            <a:ext cx="11677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Q5) </a:t>
            </a:r>
          </a:p>
          <a:p>
            <a:endParaRPr lang="en-US" sz="3600" dirty="0"/>
          </a:p>
          <a:p>
            <a:r>
              <a:rPr lang="en-US" sz="3600" dirty="0"/>
              <a:t>Use induction</a:t>
            </a:r>
          </a:p>
        </p:txBody>
      </p:sp>
    </p:spTree>
    <p:extLst>
      <p:ext uri="{BB962C8B-B14F-4D97-AF65-F5344CB8AC3E}">
        <p14:creationId xmlns:p14="http://schemas.microsoft.com/office/powerpoint/2010/main" val="166798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1 October 2021</a:t>
            </a:r>
          </a:p>
        </p:txBody>
      </p:sp>
    </p:spTree>
    <p:extLst>
      <p:ext uri="{BB962C8B-B14F-4D97-AF65-F5344CB8AC3E}">
        <p14:creationId xmlns:p14="http://schemas.microsoft.com/office/powerpoint/2010/main" val="248545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241480" y="0"/>
            <a:ext cx="12261182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Thursday 30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FF"/>
                </a:solidFill>
                <a:highlight>
                  <a:srgbClr val="FFFF00"/>
                </a:highlight>
              </a:rPr>
              <a:t>Look at WA4</a:t>
            </a:r>
            <a:r>
              <a:rPr lang="en-US" sz="2400" b="1" dirty="0">
                <a:solidFill>
                  <a:srgbClr val="3333FF"/>
                </a:solidFill>
                <a:highlight>
                  <a:srgbClr val="FFFF00"/>
                </a:highlight>
              </a:rPr>
              <a:t> !!!</a:t>
            </a:r>
            <a:endParaRPr lang="en-US" sz="2400" u="sng" dirty="0">
              <a:solidFill>
                <a:srgbClr val="3333FF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Thursday 30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WA03 solutions will be posted, hopefully before 12pm: </a:t>
            </a:r>
            <a:r>
              <a:rPr lang="en-US" sz="2400" dirty="0">
                <a:solidFill>
                  <a:srgbClr val="FF0000"/>
                </a:solidFill>
              </a:rPr>
              <a:t>Check the solutions in detail!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Thursday 30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7030A0"/>
                </a:solidFill>
              </a:rPr>
              <a:t>reading from Chapter 3.6 up to 5 </a:t>
            </a:r>
            <a:r>
              <a:rPr lang="en-US" sz="2400" dirty="0"/>
              <a:t>of the course notes. </a:t>
            </a:r>
            <a:r>
              <a:rPr lang="en-US" sz="2400" b="1" dirty="0">
                <a:solidFill>
                  <a:srgbClr val="7030A0"/>
                </a:solidFill>
              </a:rPr>
              <a:t>Pages 55-81.</a:t>
            </a:r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Friday 1 October: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Sunday 3 October: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You’ll need to know more before 0.4 (Polynomials), so use this time to review </a:t>
            </a:r>
            <a:r>
              <a:rPr lang="en-US" b="1" dirty="0">
                <a:solidFill>
                  <a:srgbClr val="7030A0"/>
                </a:solidFill>
              </a:rPr>
              <a:t>Pages 55-81</a:t>
            </a:r>
            <a:r>
              <a:rPr lang="en-US" dirty="0"/>
              <a:t>, and do </a:t>
            </a:r>
            <a:r>
              <a:rPr lang="en-US" b="1" u="sng" dirty="0">
                <a:solidFill>
                  <a:srgbClr val="7030A0"/>
                </a:solidFill>
              </a:rPr>
              <a:t>practice problems!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Monday 4 October: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Tuesday 28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Look at your WA02 results thoroughly! Where did you lose marks?</a:t>
            </a:r>
            <a:endParaRPr lang="en-US" sz="2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</a:rPr>
              <a:t>Wednesday 29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Complete Written Assignment 3: WA3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Wednesday 29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F0"/>
              </a:solidFill>
            </a:endParaRPr>
          </a:p>
          <a:p>
            <a:pPr lvl="1"/>
            <a:endParaRPr lang="en-US" dirty="0"/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7030A0"/>
              </a:solidFill>
            </a:endParaRPr>
          </a:p>
          <a:p>
            <a:pPr lvl="1"/>
            <a:endParaRPr lang="en-US" sz="2400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F65B78-EF8A-40FC-9484-C703FBED6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544" y="0"/>
            <a:ext cx="4411236" cy="3960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06648-352E-4E6F-8522-71960AB96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47" y="1"/>
            <a:ext cx="4411236" cy="39088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1B41AD-2676-48F4-964B-B52CC8469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7407" y="3221532"/>
            <a:ext cx="4094593" cy="3601092"/>
          </a:xfrm>
          <a:prstGeom prst="rect">
            <a:avLst/>
          </a:prstGeom>
          <a:ln w="635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4025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41576-BE7D-4B9E-9426-A90E70BB4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1" y="-1"/>
            <a:ext cx="4516480" cy="3960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30ED03-5186-4077-8B52-F80D91A67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982" y="-12844"/>
            <a:ext cx="4620400" cy="4062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7ABFC8-8994-4EF8-ABEB-0E9D7C1AA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004" y="3075529"/>
            <a:ext cx="4321996" cy="3782472"/>
          </a:xfrm>
          <a:prstGeom prst="rect">
            <a:avLst/>
          </a:prstGeom>
          <a:ln w="635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871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475AC-87AC-4B69-8A21-CCC703D66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68" y="38528"/>
            <a:ext cx="7744731" cy="656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6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132013" y="0"/>
            <a:ext cx="11677649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Q1) We want to prove something fall all integers n.</a:t>
            </a:r>
          </a:p>
          <a:p>
            <a:endParaRPr lang="en-US" sz="1100" dirty="0"/>
          </a:p>
          <a:p>
            <a:r>
              <a:rPr lang="en-US" sz="2800" dirty="0"/>
              <a:t>What method? </a:t>
            </a:r>
          </a:p>
          <a:p>
            <a:br>
              <a:rPr lang="en-US" sz="900" dirty="0"/>
            </a:br>
            <a:r>
              <a:rPr lang="en-US" sz="2800" dirty="0"/>
              <a:t>Induction on n. </a:t>
            </a:r>
          </a:p>
          <a:p>
            <a:endParaRPr lang="en-US" sz="900" dirty="0"/>
          </a:p>
          <a:p>
            <a:r>
              <a:rPr lang="en-US" sz="2800" dirty="0"/>
              <a:t>Inductive step:</a:t>
            </a:r>
          </a:p>
          <a:p>
            <a:r>
              <a:rPr lang="en-US" sz="2800" dirty="0"/>
              <a:t>Case 1: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an integer</a:t>
            </a:r>
          </a:p>
          <a:p>
            <a:r>
              <a:rPr lang="en-US" sz="2800" dirty="0"/>
              <a:t>Case 2: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not an integer </a:t>
            </a:r>
          </a:p>
          <a:p>
            <a:endParaRPr lang="en-US" sz="2800" dirty="0"/>
          </a:p>
          <a:p>
            <a:r>
              <a:rPr lang="en-US" sz="2800" dirty="0"/>
              <a:t>e.g. of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an integer? 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647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132013" y="0"/>
            <a:ext cx="11677649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Q1) We want to prove something fall all integers n.</a:t>
            </a:r>
          </a:p>
          <a:p>
            <a:endParaRPr lang="en-US" sz="1100" dirty="0"/>
          </a:p>
          <a:p>
            <a:r>
              <a:rPr lang="en-US" sz="2800" dirty="0"/>
              <a:t>What method? </a:t>
            </a:r>
          </a:p>
          <a:p>
            <a:br>
              <a:rPr lang="en-US" sz="900" dirty="0"/>
            </a:br>
            <a:r>
              <a:rPr lang="en-US" sz="2800" dirty="0"/>
              <a:t>Induction on n. </a:t>
            </a:r>
          </a:p>
          <a:p>
            <a:endParaRPr lang="en-US" sz="900" dirty="0"/>
          </a:p>
          <a:p>
            <a:r>
              <a:rPr lang="en-US" sz="2800" dirty="0"/>
              <a:t>Inductive step:</a:t>
            </a:r>
          </a:p>
          <a:p>
            <a:r>
              <a:rPr lang="en-US" sz="2800" dirty="0"/>
              <a:t>Case 1: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an integer</a:t>
            </a:r>
          </a:p>
          <a:p>
            <a:r>
              <a:rPr lang="en-US" sz="2800" dirty="0"/>
              <a:t>Case 2: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not an integer </a:t>
            </a:r>
          </a:p>
          <a:p>
            <a:endParaRPr lang="en-US" sz="2800" dirty="0"/>
          </a:p>
          <a:p>
            <a:r>
              <a:rPr lang="en-US" sz="2800" dirty="0"/>
              <a:t>e.g. of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an integer? </a:t>
            </a:r>
            <a:r>
              <a:rPr lang="el-GR" sz="2800" dirty="0"/>
              <a:t>α</a:t>
            </a:r>
            <a:r>
              <a:rPr lang="en-US" sz="2800" dirty="0"/>
              <a:t> = </a:t>
            </a:r>
            <a:r>
              <a:rPr lang="el-GR" sz="2800" dirty="0"/>
              <a:t>π</a:t>
            </a:r>
            <a:endParaRPr lang="en-US" sz="2800" dirty="0"/>
          </a:p>
          <a:p>
            <a:r>
              <a:rPr lang="en-US" sz="2800" dirty="0"/>
              <a:t>e.g. of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not an integer?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827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132013" y="0"/>
            <a:ext cx="11677649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Q1) We want to prove something fall all integers n.</a:t>
            </a:r>
          </a:p>
          <a:p>
            <a:endParaRPr lang="en-US" sz="1100" dirty="0"/>
          </a:p>
          <a:p>
            <a:r>
              <a:rPr lang="en-US" sz="2800" dirty="0"/>
              <a:t>What method? </a:t>
            </a:r>
          </a:p>
          <a:p>
            <a:br>
              <a:rPr lang="en-US" sz="900" dirty="0"/>
            </a:br>
            <a:r>
              <a:rPr lang="en-US" sz="2800" dirty="0"/>
              <a:t>Induction on n. </a:t>
            </a:r>
          </a:p>
          <a:p>
            <a:endParaRPr lang="en-US" sz="900" dirty="0"/>
          </a:p>
          <a:p>
            <a:r>
              <a:rPr lang="en-US" sz="2800" dirty="0"/>
              <a:t>Inductive step:</a:t>
            </a:r>
          </a:p>
          <a:p>
            <a:r>
              <a:rPr lang="en-US" sz="2800" dirty="0"/>
              <a:t>Case 1: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an integer</a:t>
            </a:r>
          </a:p>
          <a:p>
            <a:r>
              <a:rPr lang="en-US" sz="2800" dirty="0"/>
              <a:t>Case 2: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not an integer </a:t>
            </a:r>
          </a:p>
          <a:p>
            <a:endParaRPr lang="en-US" sz="2800" dirty="0"/>
          </a:p>
          <a:p>
            <a:r>
              <a:rPr lang="en-US" sz="2800" dirty="0"/>
              <a:t>e.g. of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an integer? </a:t>
            </a:r>
            <a:r>
              <a:rPr lang="el-GR" sz="2800" dirty="0"/>
              <a:t>α</a:t>
            </a:r>
            <a:r>
              <a:rPr lang="en-US" sz="2800" dirty="0"/>
              <a:t> = </a:t>
            </a:r>
            <a:r>
              <a:rPr lang="el-GR" sz="2800" dirty="0"/>
              <a:t>π</a:t>
            </a:r>
            <a:endParaRPr lang="en-US" sz="2800" dirty="0"/>
          </a:p>
          <a:p>
            <a:r>
              <a:rPr lang="en-US" sz="2800" dirty="0"/>
              <a:t>e.g. of k</a:t>
            </a:r>
            <a:r>
              <a:rPr lang="el-GR" sz="2800" dirty="0"/>
              <a:t>α</a:t>
            </a:r>
            <a:r>
              <a:rPr lang="en-US" sz="2800" dirty="0"/>
              <a:t>/</a:t>
            </a:r>
            <a:r>
              <a:rPr lang="el-GR" sz="2800" dirty="0"/>
              <a:t>π</a:t>
            </a:r>
            <a:r>
              <a:rPr lang="en-US" sz="2800" dirty="0"/>
              <a:t> not an integer? </a:t>
            </a:r>
            <a:r>
              <a:rPr lang="el-GR" sz="2800" dirty="0"/>
              <a:t>α</a:t>
            </a:r>
            <a:r>
              <a:rPr lang="en-US" sz="2800" dirty="0"/>
              <a:t> = 1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472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949</Words>
  <Application>Microsoft Office PowerPoint</Application>
  <PresentationFormat>Widescreen</PresentationFormat>
  <Paragraphs>155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Office Theme</vt:lpstr>
      <vt:lpstr>  </vt:lpstr>
      <vt:lpstr>  MATH 135: Lecture 11</vt:lpstr>
      <vt:lpstr>  </vt:lpstr>
      <vt:lpstr>  </vt:lpstr>
      <vt:lpstr>  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135 Introduction to proofs, number theory, and cryptography for Honors Mathematics</dc:title>
  <dc:creator>Nike Dattani</dc:creator>
  <cp:lastModifiedBy>Nike Dattani</cp:lastModifiedBy>
  <cp:revision>1211</cp:revision>
  <dcterms:created xsi:type="dcterms:W3CDTF">2021-09-07T23:50:01Z</dcterms:created>
  <dcterms:modified xsi:type="dcterms:W3CDTF">2021-10-02T03:52:04Z</dcterms:modified>
</cp:coreProperties>
</file>