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9" r:id="rId2"/>
    <p:sldId id="606" r:id="rId3"/>
    <p:sldId id="623" r:id="rId4"/>
    <p:sldId id="624" r:id="rId5"/>
    <p:sldId id="607" r:id="rId6"/>
    <p:sldId id="582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5" r:id="rId15"/>
    <p:sldId id="609" r:id="rId16"/>
    <p:sldId id="603" r:id="rId17"/>
    <p:sldId id="615" r:id="rId18"/>
    <p:sldId id="604" r:id="rId19"/>
    <p:sldId id="610" r:id="rId20"/>
    <p:sldId id="611" r:id="rId21"/>
    <p:sldId id="612" r:id="rId22"/>
    <p:sldId id="613" r:id="rId23"/>
    <p:sldId id="614" r:id="rId24"/>
    <p:sldId id="627" r:id="rId25"/>
    <p:sldId id="622" r:id="rId26"/>
    <p:sldId id="616" r:id="rId27"/>
    <p:sldId id="617" r:id="rId28"/>
    <p:sldId id="621" r:id="rId29"/>
    <p:sldId id="618" r:id="rId30"/>
    <p:sldId id="619" r:id="rId31"/>
    <p:sldId id="620" r:id="rId32"/>
    <p:sldId id="625" r:id="rId33"/>
    <p:sldId id="626" r:id="rId34"/>
    <p:sldId id="584" r:id="rId35"/>
    <p:sldId id="578" r:id="rId36"/>
    <p:sldId id="5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C1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82139" autoAdjust="0"/>
  </p:normalViewPr>
  <p:slideViewPr>
    <p:cSldViewPr snapToGrid="0">
      <p:cViewPr varScale="1">
        <p:scale>
          <a:sx n="98" d="100"/>
          <a:sy n="98" d="100"/>
        </p:scale>
        <p:origin x="4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-dh7COSiB7g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dh7COSiB7g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426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pPr marL="1143000" indent="-1143000">
              <a:buAutoNum type="alphaLcParenBoth"/>
            </a:pPr>
            <a:endParaRPr lang="en-US" sz="1400" dirty="0"/>
          </a:p>
          <a:p>
            <a:pPr marL="1143000" indent="-1143000">
              <a:buAutoNum type="alphaLcParenBoth"/>
            </a:pPr>
            <a:r>
              <a:rPr lang="en-US" sz="6000" dirty="0"/>
              <a:t>Prove </a:t>
            </a:r>
            <a:r>
              <a:rPr lang="en-US" sz="6000" dirty="0">
                <a:solidFill>
                  <a:srgbClr val="FF0000"/>
                </a:solidFill>
              </a:rPr>
              <a:t>n! + 3 </a:t>
            </a:r>
            <a:r>
              <a:rPr lang="en-US" sz="6000" dirty="0"/>
              <a:t>is not prime (n </a:t>
            </a:r>
            <a:r>
              <a:rPr lang="en-US" sz="6000" b="0" i="0" dirty="0">
                <a:solidFill>
                  <a:srgbClr val="202124"/>
                </a:solidFill>
                <a:effectLst/>
              </a:rPr>
              <a:t>≥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3).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r>
              <a:rPr lang="en-US" sz="6000" dirty="0"/>
              <a:t>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dirty="0">
                <a:solidFill>
                  <a:srgbClr val="202124"/>
                </a:solidFill>
              </a:rPr>
              <a:t>We can find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>
                <a:solidFill>
                  <a:srgbClr val="202124"/>
                </a:solidFill>
              </a:rPr>
              <a:t> consecutive non-primes.</a:t>
            </a:r>
          </a:p>
          <a:p>
            <a:pPr marL="1143000" indent="-1143000">
              <a:buAutoNum type="alphaLcParenBoth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/>
              <p:nvPr/>
            </p:nvSpPr>
            <p:spPr>
              <a:xfrm>
                <a:off x="0" y="-191136"/>
                <a:ext cx="12390075" cy="1729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0" indent="-1143000">
                  <a:buAutoNum type="alphaLcParenBoth"/>
                </a:pPr>
                <a:endParaRPr lang="en-US" sz="1400" dirty="0"/>
              </a:p>
              <a:p>
                <a:r>
                  <a:rPr lang="en-US" sz="6000" dirty="0"/>
                  <a:t>       Prove that for every prime </a:t>
                </a:r>
                <a:r>
                  <a:rPr lang="en-US" sz="6000" dirty="0">
                    <a:solidFill>
                      <a:srgbClr val="FF0000"/>
                    </a:solidFill>
                  </a:rPr>
                  <a:t>k</a:t>
                </a:r>
                <a:r>
                  <a:rPr lang="en-US" sz="6000" dirty="0"/>
                  <a:t>, </a:t>
                </a:r>
              </a:p>
              <a:p>
                <a:r>
                  <a:rPr lang="en-US" sz="6000" u="sng" dirty="0">
                    <a:solidFill>
                      <a:srgbClr val="202124"/>
                    </a:solidFill>
                  </a:rPr>
                  <a:t>We can find </a:t>
                </a:r>
                <a:r>
                  <a:rPr lang="en-US" sz="6000" u="sng" dirty="0">
                    <a:solidFill>
                      <a:srgbClr val="FF0000"/>
                    </a:solidFill>
                  </a:rPr>
                  <a:t>k</a:t>
                </a:r>
                <a:r>
                  <a:rPr lang="en-US" sz="6000" u="sng" dirty="0">
                    <a:solidFill>
                      <a:srgbClr val="202124"/>
                    </a:solidFill>
                  </a:rPr>
                  <a:t> consecutive non-primes.</a:t>
                </a:r>
              </a:p>
              <a:p>
                <a:pPr marL="1143000" indent="-1143000">
                  <a:buAutoNum type="alphaLcParenBoth"/>
                </a:pPr>
                <a:endParaRPr lang="en-US" sz="28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4800" dirty="0"/>
                  <a:t> 	</a:t>
                </a:r>
                <a:r>
                  <a:rPr lang="en-US" sz="4800" dirty="0">
                    <a:solidFill>
                      <a:srgbClr val="00B050"/>
                    </a:solidFill>
                  </a:rPr>
                  <a:t>3 | n! + 3 </a:t>
                </a:r>
                <a:r>
                  <a:rPr lang="en-US" sz="4800" dirty="0"/>
                  <a:t> </a:t>
                </a:r>
                <a:r>
                  <a:rPr lang="en-US" sz="4800" b="1" dirty="0">
                    <a:solidFill>
                      <a:srgbClr val="FF0000"/>
                    </a:solidFill>
                    <a:latin typeface="HelveticaNeue-CondensedBold"/>
                  </a:rPr>
                  <a:t>  </a:t>
                </a:r>
              </a:p>
              <a:p>
                <a:r>
                  <a:rPr lang="en-US" sz="4800" dirty="0">
                    <a:solidFill>
                      <a:srgbClr val="00B05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4800" dirty="0">
                    <a:solidFill>
                      <a:srgbClr val="00B050"/>
                    </a:solidFill>
                  </a:rPr>
                  <a:t>r</a:t>
                </a:r>
                <a:r>
                  <a:rPr lang="en-US" sz="6000" dirty="0">
                    <a:solidFill>
                      <a:srgbClr val="00B050"/>
                    </a:solidFill>
                  </a:rPr>
                  <a:t> </a:t>
                </a:r>
                <a:r>
                  <a:rPr lang="en-US" sz="4800" dirty="0">
                    <a:solidFill>
                      <a:srgbClr val="00B050"/>
                    </a:solidFill>
                  </a:rPr>
                  <a:t>| n! + r</a:t>
                </a:r>
                <a:endParaRPr lang="en-US" sz="4800" dirty="0">
                  <a:solidFill>
                    <a:srgbClr val="3333FF"/>
                  </a:solidFill>
                </a:endParaRPr>
              </a:p>
              <a:p>
                <a:r>
                  <a:rPr lang="en-US" sz="4800" dirty="0"/>
                  <a:t> </a:t>
                </a:r>
              </a:p>
              <a:p>
                <a:endParaRPr lang="en-US" sz="4800" dirty="0"/>
              </a:p>
              <a:p>
                <a:r>
                  <a:rPr lang="en-US" sz="48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∴  n! + 3 = 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	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≥ 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+ 1 ≥ 3</a:t>
                </a:r>
                <a:r>
                  <a:rPr lang="en-US" sz="4800" dirty="0">
                    <a:solidFill>
                      <a:srgbClr val="202124"/>
                    </a:solidFill>
                  </a:rPr>
                  <a:t> </a:t>
                </a:r>
                <a:endParaRPr lang="en-US" sz="4800" dirty="0"/>
              </a:p>
              <a:p>
                <a:endParaRPr lang="en-US" sz="4800" dirty="0"/>
              </a:p>
              <a:p>
                <a:endParaRPr lang="en-US" sz="4800" dirty="0"/>
              </a:p>
              <a:p>
                <a:endParaRPr lang="en-US" sz="6000" dirty="0"/>
              </a:p>
              <a:p>
                <a:pPr marL="1143000" indent="-1143000">
                  <a:buAutoNum type="alphaLcParenBoth"/>
                </a:pPr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4400" dirty="0"/>
              </a:p>
              <a:p>
                <a:r>
                  <a:rPr lang="en-US" sz="6000" dirty="0"/>
                  <a:t>What do you notice?</a:t>
                </a:r>
              </a:p>
              <a:p>
                <a:endParaRPr lang="en-US" sz="6000" dirty="0"/>
              </a:p>
              <a:p>
                <a:endParaRPr lang="en-US" sz="6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91136"/>
                <a:ext cx="12390075" cy="17294478"/>
              </a:xfrm>
              <a:prstGeom prst="rect">
                <a:avLst/>
              </a:prstGeom>
              <a:blipFill>
                <a:blip r:embed="rId2"/>
                <a:stretch>
                  <a:fillRect l="-2953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4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9728" y="-181408"/>
            <a:ext cx="12390075" cy="1785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/>
              <a:t>       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u="sng" dirty="0">
                <a:solidFill>
                  <a:srgbClr val="202124"/>
                </a:solidFill>
              </a:rPr>
              <a:t>We can find </a:t>
            </a:r>
            <a:r>
              <a:rPr lang="en-US" sz="6000" u="sng" dirty="0">
                <a:solidFill>
                  <a:srgbClr val="FF0000"/>
                </a:solidFill>
              </a:rPr>
              <a:t>k</a:t>
            </a:r>
            <a:r>
              <a:rPr lang="en-US" sz="6000" u="sng" dirty="0">
                <a:solidFill>
                  <a:srgbClr val="202124"/>
                </a:solidFill>
              </a:rPr>
              <a:t> consecutive non-primes.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800" dirty="0"/>
              <a:t> 	</a:t>
            </a:r>
            <a:r>
              <a:rPr lang="en-US" sz="4800" dirty="0">
                <a:solidFill>
                  <a:srgbClr val="00B050"/>
                </a:solidFill>
              </a:rPr>
              <a:t>3 | n! + 3 </a:t>
            </a:r>
            <a:r>
              <a:rPr lang="en-US" sz="4800" dirty="0"/>
              <a:t> </a:t>
            </a:r>
            <a:r>
              <a:rPr lang="en-US" sz="4800" b="1" dirty="0">
                <a:solidFill>
                  <a:srgbClr val="FF0000"/>
                </a:solidFill>
                <a:latin typeface="HelveticaNeue-CondensedBold"/>
              </a:rPr>
              <a:t>  </a:t>
            </a:r>
            <a:r>
              <a:rPr lang="en-US" sz="4800" dirty="0">
                <a:solidFill>
                  <a:srgbClr val="3333FF"/>
                </a:solidFill>
              </a:rPr>
              <a:t>3 | n!</a:t>
            </a:r>
            <a:r>
              <a:rPr lang="en-US" sz="4800" dirty="0"/>
              <a:t> AND </a:t>
            </a:r>
            <a:r>
              <a:rPr lang="en-US" sz="4800" dirty="0">
                <a:solidFill>
                  <a:srgbClr val="3333FF"/>
                </a:solidFill>
              </a:rPr>
              <a:t>3 | 3</a:t>
            </a:r>
            <a:r>
              <a:rPr lang="en-US" sz="4800" dirty="0"/>
              <a:t> =&gt; </a:t>
            </a:r>
            <a:r>
              <a:rPr lang="en-US" sz="4800" dirty="0">
                <a:solidFill>
                  <a:srgbClr val="3333FF"/>
                </a:solidFill>
              </a:rPr>
              <a:t>3 | n! + 3</a:t>
            </a:r>
            <a:r>
              <a:rPr lang="en-US" sz="4800" dirty="0"/>
              <a:t> </a:t>
            </a:r>
          </a:p>
          <a:p>
            <a:r>
              <a:rPr lang="en-US" sz="4800" dirty="0">
                <a:solidFill>
                  <a:srgbClr val="00B050"/>
                </a:solidFill>
              </a:rPr>
              <a:t> 	r</a:t>
            </a:r>
            <a:r>
              <a:rPr lang="en-US" sz="60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rgbClr val="00B050"/>
                </a:solidFill>
              </a:rPr>
              <a:t>| n! + r    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r | n!</a:t>
            </a:r>
            <a:r>
              <a:rPr lang="en-US" sz="4800" dirty="0"/>
              <a:t> AND </a:t>
            </a:r>
            <a:r>
              <a:rPr lang="en-US" sz="2400" dirty="0"/>
              <a:t> </a:t>
            </a:r>
            <a:r>
              <a:rPr lang="en-US" sz="4800" dirty="0">
                <a:solidFill>
                  <a:srgbClr val="3333FF"/>
                </a:solidFill>
              </a:rPr>
              <a:t>r </a:t>
            </a:r>
            <a:r>
              <a:rPr lang="en-US" sz="1200" dirty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| r</a:t>
            </a:r>
            <a:r>
              <a:rPr lang="en-US" sz="4800" dirty="0"/>
              <a:t> =&gt;  </a:t>
            </a:r>
            <a:r>
              <a:rPr lang="en-US" sz="1200" dirty="0"/>
              <a:t> </a:t>
            </a:r>
            <a:r>
              <a:rPr lang="en-US" sz="4800" dirty="0">
                <a:solidFill>
                  <a:srgbClr val="3333FF"/>
                </a:solidFill>
              </a:rPr>
              <a:t>r | n! + r</a:t>
            </a:r>
          </a:p>
          <a:p>
            <a:endParaRPr lang="en-US" sz="1600" dirty="0"/>
          </a:p>
          <a:p>
            <a:r>
              <a:rPr lang="en-US" sz="4800" dirty="0"/>
              <a:t>k consecutive non-primes (n = k+1): </a:t>
            </a:r>
          </a:p>
          <a:p>
            <a:r>
              <a:rPr lang="en-US" sz="4400" dirty="0">
                <a:solidFill>
                  <a:srgbClr val="3333FF"/>
                </a:solidFill>
              </a:rPr>
              <a:t>  (k+1)! + 2</a:t>
            </a:r>
            <a:r>
              <a:rPr lang="en-US" sz="4400" dirty="0"/>
              <a:t>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+ 3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+ 4 </a:t>
            </a:r>
            <a:r>
              <a:rPr lang="en-US" sz="4400" b="1" dirty="0"/>
              <a:t>, </a:t>
            </a:r>
            <a:r>
              <a:rPr lang="en-US" sz="4400" dirty="0"/>
              <a:t>…</a:t>
            </a:r>
            <a:r>
              <a:rPr lang="en-US" sz="4400" b="1" dirty="0"/>
              <a:t> 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k+1</a:t>
            </a:r>
          </a:p>
          <a:p>
            <a:endParaRPr lang="en-US" sz="4800" dirty="0"/>
          </a:p>
          <a:p>
            <a:r>
              <a:rPr lang="en-US" sz="4800" dirty="0">
                <a:solidFill>
                  <a:srgbClr val="202124"/>
                </a:solidFill>
              </a:rPr>
              <a:t> </a:t>
            </a:r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6000" dirty="0"/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882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9728" y="-181408"/>
            <a:ext cx="1239007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/>
              <a:t>       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u="sng" dirty="0">
                <a:solidFill>
                  <a:srgbClr val="202124"/>
                </a:solidFill>
              </a:rPr>
              <a:t>We can find </a:t>
            </a:r>
            <a:r>
              <a:rPr lang="en-US" sz="6000" u="sng" dirty="0">
                <a:solidFill>
                  <a:srgbClr val="FF0000"/>
                </a:solidFill>
              </a:rPr>
              <a:t>k</a:t>
            </a:r>
            <a:r>
              <a:rPr lang="en-US" sz="6000" u="sng" dirty="0">
                <a:solidFill>
                  <a:srgbClr val="202124"/>
                </a:solidFill>
              </a:rPr>
              <a:t> consecutive non-primes.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800" dirty="0"/>
              <a:t> 	</a:t>
            </a:r>
            <a:r>
              <a:rPr lang="en-US" sz="4800" dirty="0">
                <a:solidFill>
                  <a:srgbClr val="00B050"/>
                </a:solidFill>
              </a:rPr>
              <a:t>3 | n! + 3 </a:t>
            </a:r>
            <a:r>
              <a:rPr lang="en-US" sz="4800" dirty="0"/>
              <a:t> </a:t>
            </a:r>
            <a:r>
              <a:rPr lang="en-US" sz="4800" b="1" dirty="0">
                <a:solidFill>
                  <a:srgbClr val="FF0000"/>
                </a:solidFill>
                <a:latin typeface="HelveticaNeue-CondensedBold"/>
              </a:rPr>
              <a:t>  </a:t>
            </a:r>
            <a:r>
              <a:rPr lang="en-US" sz="4800" dirty="0">
                <a:solidFill>
                  <a:srgbClr val="3333FF"/>
                </a:solidFill>
              </a:rPr>
              <a:t>3 | n!</a:t>
            </a:r>
            <a:r>
              <a:rPr lang="en-US" sz="4800" dirty="0"/>
              <a:t> AND </a:t>
            </a:r>
            <a:r>
              <a:rPr lang="en-US" sz="4800" dirty="0">
                <a:solidFill>
                  <a:srgbClr val="3333FF"/>
                </a:solidFill>
              </a:rPr>
              <a:t>3 | 3</a:t>
            </a:r>
            <a:r>
              <a:rPr lang="en-US" sz="4800" dirty="0"/>
              <a:t> =&gt; </a:t>
            </a:r>
            <a:r>
              <a:rPr lang="en-US" sz="4800" dirty="0">
                <a:solidFill>
                  <a:srgbClr val="3333FF"/>
                </a:solidFill>
              </a:rPr>
              <a:t>3 | n! + 3</a:t>
            </a:r>
            <a:r>
              <a:rPr lang="en-US" sz="4800" dirty="0"/>
              <a:t> </a:t>
            </a:r>
          </a:p>
          <a:p>
            <a:r>
              <a:rPr lang="en-US" sz="4800" dirty="0">
                <a:solidFill>
                  <a:srgbClr val="00B050"/>
                </a:solidFill>
              </a:rPr>
              <a:t> 	r</a:t>
            </a:r>
            <a:r>
              <a:rPr lang="en-US" sz="60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rgbClr val="00B050"/>
                </a:solidFill>
              </a:rPr>
              <a:t>| n! + r      </a:t>
            </a:r>
            <a:r>
              <a:rPr lang="en-US" sz="4800" dirty="0">
                <a:solidFill>
                  <a:srgbClr val="3333FF"/>
                </a:solidFill>
              </a:rPr>
              <a:t>r | n!</a:t>
            </a:r>
            <a:r>
              <a:rPr lang="en-US" sz="4800" dirty="0"/>
              <a:t> AND </a:t>
            </a:r>
            <a:r>
              <a:rPr lang="en-US" sz="2400" dirty="0"/>
              <a:t> </a:t>
            </a:r>
            <a:r>
              <a:rPr lang="en-US" sz="4800" dirty="0">
                <a:solidFill>
                  <a:srgbClr val="3333FF"/>
                </a:solidFill>
              </a:rPr>
              <a:t>r </a:t>
            </a:r>
            <a:r>
              <a:rPr lang="en-US" sz="1200" dirty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| r</a:t>
            </a:r>
            <a:r>
              <a:rPr lang="en-US" sz="4800" dirty="0"/>
              <a:t> =&gt;  </a:t>
            </a:r>
            <a:r>
              <a:rPr lang="en-US" sz="1200" dirty="0"/>
              <a:t> </a:t>
            </a:r>
            <a:r>
              <a:rPr lang="en-US" sz="4800" dirty="0">
                <a:solidFill>
                  <a:srgbClr val="3333FF"/>
                </a:solidFill>
              </a:rPr>
              <a:t>r | r! + r</a:t>
            </a:r>
          </a:p>
          <a:p>
            <a:r>
              <a:rPr lang="en-US" sz="4800" dirty="0"/>
              <a:t>k consecutive </a:t>
            </a:r>
            <a:r>
              <a:rPr lang="en-US" sz="7200" dirty="0">
                <a:solidFill>
                  <a:srgbClr val="FF0000"/>
                </a:solidFill>
              </a:rPr>
              <a:t>non-primes:</a:t>
            </a:r>
            <a:r>
              <a:rPr lang="en-US" sz="4800" dirty="0"/>
              <a:t> </a:t>
            </a:r>
          </a:p>
          <a:p>
            <a:r>
              <a:rPr lang="en-US" sz="4400" dirty="0">
                <a:solidFill>
                  <a:srgbClr val="3333FF"/>
                </a:solidFill>
              </a:rPr>
              <a:t>  (k+1)! + 2</a:t>
            </a:r>
            <a:r>
              <a:rPr lang="en-US" sz="4400" dirty="0"/>
              <a:t>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+ 3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+ 4 </a:t>
            </a:r>
            <a:r>
              <a:rPr lang="en-US" sz="4400" b="1" dirty="0"/>
              <a:t>, </a:t>
            </a:r>
            <a:r>
              <a:rPr lang="en-US" sz="4400" dirty="0"/>
              <a:t>…</a:t>
            </a:r>
            <a:r>
              <a:rPr lang="en-US" sz="4400" b="1" dirty="0"/>
              <a:t> 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k+1</a:t>
            </a:r>
          </a:p>
          <a:p>
            <a:endParaRPr lang="en-US" sz="4800" dirty="0"/>
          </a:p>
          <a:p>
            <a:r>
              <a:rPr lang="en-US" sz="4800" dirty="0">
                <a:solidFill>
                  <a:srgbClr val="202124"/>
                </a:solidFill>
              </a:rPr>
              <a:t> </a:t>
            </a:r>
            <a:endParaRPr lang="en-US" sz="6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45736-A1CA-4536-94C5-4843439ECB55}"/>
              </a:ext>
            </a:extLst>
          </p:cNvPr>
          <p:cNvCxnSpPr>
            <a:cxnSpLocks/>
          </p:cNvCxnSpPr>
          <p:nvPr/>
        </p:nvCxnSpPr>
        <p:spPr>
          <a:xfrm flipV="1">
            <a:off x="904673" y="5836601"/>
            <a:ext cx="466927" cy="340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55810-CA1A-4A73-8D0E-F280C1C23F89}"/>
              </a:ext>
            </a:extLst>
          </p:cNvPr>
          <p:cNvSpPr txBox="1"/>
          <p:nvPr/>
        </p:nvSpPr>
        <p:spPr>
          <a:xfrm>
            <a:off x="239858" y="6177068"/>
            <a:ext cx="2976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Divisible by r=2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411150-C50C-4426-9531-BEF9B0CE7461}"/>
              </a:ext>
            </a:extLst>
          </p:cNvPr>
          <p:cNvCxnSpPr>
            <a:cxnSpLocks/>
          </p:cNvCxnSpPr>
          <p:nvPr/>
        </p:nvCxnSpPr>
        <p:spPr>
          <a:xfrm flipV="1">
            <a:off x="3555459" y="5843084"/>
            <a:ext cx="466927" cy="340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F7E5E6-99B7-4DA0-B44C-5A05CEA88302}"/>
              </a:ext>
            </a:extLst>
          </p:cNvPr>
          <p:cNvSpPr txBox="1"/>
          <p:nvPr/>
        </p:nvSpPr>
        <p:spPr>
          <a:xfrm>
            <a:off x="3165371" y="6183551"/>
            <a:ext cx="297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Divisible by r=3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F5CD1-2041-4AC8-9283-51D64EC25D0D}"/>
              </a:ext>
            </a:extLst>
          </p:cNvPr>
          <p:cNvSpPr txBox="1"/>
          <p:nvPr/>
        </p:nvSpPr>
        <p:spPr>
          <a:xfrm>
            <a:off x="8268442" y="6218085"/>
            <a:ext cx="343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Divisible by r=k+1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E79498-0E49-4DC6-9CC7-A36DFCFD0F73}"/>
              </a:ext>
            </a:extLst>
          </p:cNvPr>
          <p:cNvCxnSpPr>
            <a:cxnSpLocks/>
          </p:cNvCxnSpPr>
          <p:nvPr/>
        </p:nvCxnSpPr>
        <p:spPr>
          <a:xfrm flipV="1">
            <a:off x="9174804" y="5846328"/>
            <a:ext cx="466927" cy="340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9728" y="-181408"/>
            <a:ext cx="1239007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/>
              <a:t>       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u="sng" dirty="0">
                <a:solidFill>
                  <a:srgbClr val="202124"/>
                </a:solidFill>
              </a:rPr>
              <a:t>We can find </a:t>
            </a:r>
            <a:r>
              <a:rPr lang="en-US" sz="6000" u="sng" dirty="0">
                <a:solidFill>
                  <a:srgbClr val="FF0000"/>
                </a:solidFill>
              </a:rPr>
              <a:t>k</a:t>
            </a:r>
            <a:r>
              <a:rPr lang="en-US" sz="6000" u="sng" dirty="0">
                <a:solidFill>
                  <a:srgbClr val="202124"/>
                </a:solidFill>
              </a:rPr>
              <a:t> consecutive non-primes.</a:t>
            </a:r>
          </a:p>
          <a:p>
            <a:r>
              <a:rPr lang="en-US" sz="4800" dirty="0"/>
              <a:t>k consecutive </a:t>
            </a:r>
            <a:r>
              <a:rPr lang="en-US" sz="7200" dirty="0">
                <a:solidFill>
                  <a:srgbClr val="FF0000"/>
                </a:solidFill>
              </a:rPr>
              <a:t>non-primes:</a:t>
            </a:r>
            <a:r>
              <a:rPr lang="en-US" sz="4800" dirty="0"/>
              <a:t> </a:t>
            </a:r>
          </a:p>
          <a:p>
            <a:r>
              <a:rPr lang="en-US" sz="4400" dirty="0">
                <a:solidFill>
                  <a:srgbClr val="3333FF"/>
                </a:solidFill>
              </a:rPr>
              <a:t>  (k+1)! + 2</a:t>
            </a:r>
            <a:r>
              <a:rPr lang="en-US" sz="4400" dirty="0"/>
              <a:t>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+ 3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+ 4 </a:t>
            </a:r>
            <a:r>
              <a:rPr lang="en-US" sz="4400" b="1" dirty="0"/>
              <a:t>, </a:t>
            </a:r>
            <a:r>
              <a:rPr lang="en-US" sz="4400" dirty="0"/>
              <a:t>…</a:t>
            </a:r>
            <a:r>
              <a:rPr lang="en-US" sz="4400" b="1" dirty="0"/>
              <a:t> 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k+1</a:t>
            </a:r>
          </a:p>
          <a:p>
            <a:endParaRPr lang="en-US" sz="4400" dirty="0">
              <a:solidFill>
                <a:srgbClr val="3333FF"/>
              </a:solidFill>
            </a:endParaRPr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k = 2</a:t>
            </a:r>
            <a:r>
              <a:rPr lang="en-US" sz="2800" dirty="0"/>
              <a:t>. Consecutive nonprimes: 3! + 2, 3! + 3                         (</a:t>
            </a:r>
            <a:r>
              <a:rPr lang="en-US" sz="2800" b="1" dirty="0">
                <a:solidFill>
                  <a:srgbClr val="00B050"/>
                </a:solidFill>
              </a:rPr>
              <a:t>8,9</a:t>
            </a:r>
            <a:r>
              <a:rPr lang="en-US" sz="2800" dirty="0"/>
              <a:t>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k = 3</a:t>
            </a:r>
            <a:r>
              <a:rPr lang="en-US" sz="2800" dirty="0"/>
              <a:t>. Consecutive nonprimes: 4! + 2, 4! + 3, 4! + 4             (</a:t>
            </a:r>
            <a:r>
              <a:rPr lang="en-US" sz="2800" b="1" dirty="0">
                <a:solidFill>
                  <a:srgbClr val="00B050"/>
                </a:solidFill>
              </a:rPr>
              <a:t>26,27,28</a:t>
            </a:r>
            <a:r>
              <a:rPr lang="en-US" sz="2800" dirty="0"/>
              <a:t>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k = 5</a:t>
            </a:r>
            <a:r>
              <a:rPr lang="en-US" sz="2800" dirty="0"/>
              <a:t>. Consecutive nonprimes: 6! + 2, 6! + 3, …, 6! + 6        (</a:t>
            </a:r>
            <a:r>
              <a:rPr lang="en-US" sz="2800" b="1" dirty="0">
                <a:solidFill>
                  <a:srgbClr val="00B050"/>
                </a:solidFill>
              </a:rPr>
              <a:t>722, 723, 724, 725, 726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 723 = 3 x 241</a:t>
            </a:r>
          </a:p>
          <a:p>
            <a:endParaRPr lang="en-US" sz="4400" dirty="0">
              <a:solidFill>
                <a:srgbClr val="3333FF"/>
              </a:solidFill>
            </a:endParaRPr>
          </a:p>
          <a:p>
            <a:endParaRPr lang="en-US" sz="4800" dirty="0"/>
          </a:p>
          <a:p>
            <a:r>
              <a:rPr lang="en-US" sz="4800" dirty="0">
                <a:solidFill>
                  <a:srgbClr val="202124"/>
                </a:solidFill>
              </a:rPr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74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8096" y="-487902"/>
            <a:ext cx="1239007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endParaRPr lang="en-US" dirty="0"/>
          </a:p>
          <a:p>
            <a:r>
              <a:rPr lang="en-US" sz="5400" dirty="0"/>
              <a:t>For number theory </a:t>
            </a:r>
            <a:r>
              <a:rPr lang="en-US" sz="5400" b="1" u="sng" dirty="0"/>
              <a:t>proofs</a:t>
            </a:r>
            <a:r>
              <a:rPr lang="en-US" sz="5400" dirty="0"/>
              <a:t>:</a:t>
            </a:r>
            <a:r>
              <a:rPr lang="en-US" sz="5400" b="1" u="sng" dirty="0"/>
              <a:t> </a:t>
            </a:r>
            <a:endParaRPr lang="en-US" dirty="0"/>
          </a:p>
          <a:p>
            <a:r>
              <a:rPr lang="en-US" sz="4400" dirty="0"/>
              <a:t>there’s no step-by-step procedure that always works, </a:t>
            </a:r>
          </a:p>
          <a:p>
            <a:r>
              <a:rPr lang="en-US" sz="4400" dirty="0"/>
              <a:t>like “product rule” in calculus</a:t>
            </a:r>
          </a:p>
          <a:p>
            <a:endParaRPr lang="en-US" sz="1100" dirty="0"/>
          </a:p>
          <a:p>
            <a:endParaRPr lang="en-US" dirty="0"/>
          </a:p>
          <a:p>
            <a:pPr algn="ctr"/>
            <a:r>
              <a:rPr lang="en-US" sz="3200" dirty="0">
                <a:solidFill>
                  <a:srgbClr val="3333FF"/>
                </a:solidFill>
              </a:rPr>
              <a:t>“O King, for traveling over the country there are royal roads and roads for common citizens; but in geometry there is one road for all”</a:t>
            </a:r>
          </a:p>
          <a:p>
            <a:pPr algn="ctr"/>
            <a:endParaRPr lang="en-US" sz="1600" dirty="0"/>
          </a:p>
          <a:p>
            <a:r>
              <a:rPr lang="en-US" sz="3600" dirty="0">
                <a:solidFill>
                  <a:srgbClr val="FF0000"/>
                </a:solidFill>
              </a:rPr>
              <a:t> Alexander the Great was told this when he asked </a:t>
            </a:r>
            <a:r>
              <a:rPr lang="en-US" sz="3600" dirty="0" err="1">
                <a:solidFill>
                  <a:srgbClr val="FF0000"/>
                </a:solidFill>
              </a:rPr>
              <a:t>Menaechmus</a:t>
            </a:r>
            <a:r>
              <a:rPr lang="en-US" sz="3600" dirty="0">
                <a:solidFill>
                  <a:srgbClr val="FF0000"/>
                </a:solidFill>
              </a:rPr>
              <a:t> 	for a shortcut to learning geometry </a:t>
            </a:r>
            <a:r>
              <a:rPr lang="en-US" sz="3600" i="1" dirty="0">
                <a:solidFill>
                  <a:srgbClr val="FF0000"/>
                </a:solidFill>
              </a:rPr>
              <a:t>(circa 330 BC).</a:t>
            </a:r>
          </a:p>
          <a:p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4400" dirty="0"/>
              <a:t>No short-cut: practice proofs and you will get better!</a:t>
            </a:r>
          </a:p>
        </p:txBody>
      </p:sp>
    </p:spTree>
    <p:extLst>
      <p:ext uri="{BB962C8B-B14F-4D97-AF65-F5344CB8AC3E}">
        <p14:creationId xmlns:p14="http://schemas.microsoft.com/office/powerpoint/2010/main" val="25007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084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A2D4-56B2-4DA4-BEFE-A5509AA3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39" y="1534386"/>
            <a:ext cx="10354984" cy="53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324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r>
              <a:rPr lang="en-US" sz="6000" u="sng" dirty="0"/>
              <a:t>Prove:</a:t>
            </a:r>
          </a:p>
          <a:p>
            <a:endParaRPr lang="en-US" u="sng" dirty="0"/>
          </a:p>
          <a:p>
            <a:r>
              <a:rPr lang="en-US" sz="6000" dirty="0"/>
              <a:t>   If </a:t>
            </a:r>
            <a:r>
              <a:rPr lang="en-US" sz="6000" dirty="0" err="1">
                <a:solidFill>
                  <a:srgbClr val="FF0000"/>
                </a:solidFill>
              </a:rPr>
              <a:t>gcd</a:t>
            </a:r>
            <a:r>
              <a:rPr lang="en-US" sz="6000" dirty="0">
                <a:solidFill>
                  <a:srgbClr val="FF0000"/>
                </a:solidFill>
              </a:rPr>
              <a:t>(</a:t>
            </a:r>
            <a:r>
              <a:rPr lang="en-US" sz="6000" dirty="0" err="1">
                <a:solidFill>
                  <a:srgbClr val="FF0000"/>
                </a:solidFill>
              </a:rPr>
              <a:t>a,b</a:t>
            </a:r>
            <a:r>
              <a:rPr lang="en-US" sz="6000" dirty="0">
                <a:solidFill>
                  <a:srgbClr val="FF0000"/>
                </a:solidFill>
              </a:rPr>
              <a:t>)=1</a:t>
            </a:r>
            <a:r>
              <a:rPr lang="en-US" sz="6000" dirty="0"/>
              <a:t> then </a:t>
            </a:r>
            <a:r>
              <a:rPr lang="en-US" sz="6000" dirty="0" err="1">
                <a:solidFill>
                  <a:srgbClr val="FF0000"/>
                </a:solidFill>
              </a:rPr>
              <a:t>gcd</a:t>
            </a:r>
            <a:r>
              <a:rPr lang="en-US" sz="6000" dirty="0">
                <a:solidFill>
                  <a:srgbClr val="FF0000"/>
                </a:solidFill>
              </a:rPr>
              <a:t>(</a:t>
            </a:r>
            <a:r>
              <a:rPr lang="en-US" sz="6000" dirty="0" err="1">
                <a:solidFill>
                  <a:srgbClr val="FF0000"/>
                </a:solidFill>
              </a:rPr>
              <a:t>a+b,ab</a:t>
            </a:r>
            <a:r>
              <a:rPr lang="en-US" sz="6000" dirty="0">
                <a:solidFill>
                  <a:srgbClr val="FF0000"/>
                </a:solidFill>
              </a:rPr>
              <a:t>) = 1</a:t>
            </a:r>
            <a:endParaRPr lang="en-US" sz="6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2631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5137" y="-132770"/>
            <a:ext cx="12390075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Strategy</a:t>
            </a:r>
          </a:p>
          <a:p>
            <a:endParaRPr lang="en-US" sz="4000" dirty="0"/>
          </a:p>
          <a:p>
            <a:r>
              <a:rPr lang="en-US" sz="4000" b="1" dirty="0" err="1">
                <a:solidFill>
                  <a:srgbClr val="FF0000"/>
                </a:solidFill>
              </a:rPr>
              <a:t>Bézout</a:t>
            </a:r>
            <a:r>
              <a:rPr lang="en-US" sz="4000" b="1" dirty="0">
                <a:solidFill>
                  <a:srgbClr val="FF0000"/>
                </a:solidFill>
              </a:rPr>
              <a:t> Identity:</a:t>
            </a:r>
            <a:r>
              <a:rPr lang="en-US" sz="4000" dirty="0"/>
              <a:t> Good when GCD is in hypothesis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GCD WR: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Good when terms in GCD depend on each other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GCD CT: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Good when GCD is in conclusion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Definition of GCD:</a:t>
            </a:r>
            <a:r>
              <a:rPr lang="en-US" sz="4000" dirty="0"/>
              <a:t> Good when nothing else seems to work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GCDPF: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  <a:highlight>
                  <a:srgbClr val="FFFF00"/>
                </a:highlight>
              </a:rPr>
              <a:t>Good when you’re desperate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159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600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sz="6000" dirty="0"/>
              <a:t>   If </a:t>
            </a:r>
            <a:r>
              <a:rPr lang="en-US" sz="6000" dirty="0" err="1">
                <a:solidFill>
                  <a:srgbClr val="FF0000"/>
                </a:solidFill>
              </a:rPr>
              <a:t>gcd</a:t>
            </a:r>
            <a:r>
              <a:rPr lang="en-US" sz="6000" dirty="0">
                <a:solidFill>
                  <a:srgbClr val="FF0000"/>
                </a:solidFill>
              </a:rPr>
              <a:t>(</a:t>
            </a:r>
            <a:r>
              <a:rPr lang="en-US" sz="6000" dirty="0" err="1">
                <a:solidFill>
                  <a:srgbClr val="FF0000"/>
                </a:solidFill>
              </a:rPr>
              <a:t>a,b</a:t>
            </a:r>
            <a:r>
              <a:rPr lang="en-US" sz="6000" dirty="0">
                <a:solidFill>
                  <a:srgbClr val="FF0000"/>
                </a:solidFill>
              </a:rPr>
              <a:t>)=1</a:t>
            </a:r>
            <a:r>
              <a:rPr lang="en-US" sz="6000" dirty="0"/>
              <a:t> then:</a:t>
            </a:r>
          </a:p>
          <a:p>
            <a:endParaRPr lang="en-US" sz="3200" dirty="0"/>
          </a:p>
          <a:p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a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x +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b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y = 1 			                           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Bézout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Identity)</a:t>
            </a:r>
          </a:p>
          <a:p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(ax)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 + (by)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+ 2abxy = 1                        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(square both sides)</a:t>
            </a:r>
          </a:p>
          <a:p>
            <a:endParaRPr lang="en-US" sz="3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	</a:t>
            </a:r>
            <a:r>
              <a:rPr lang="en-US" sz="3600" dirty="0">
                <a:latin typeface="arial" panose="020B0604020202020204" pitchFamily="34" charset="0"/>
              </a:rPr>
              <a:t>What do we need, to prove that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gcd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ab,a+b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)=1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?</a:t>
            </a:r>
          </a:p>
          <a:p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	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</a:rPr>
              <a:t>CCT: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</a:rPr>
              <a:t>gcd</a:t>
            </a:r>
            <a:r>
              <a:rPr lang="en-US" sz="3600" dirty="0">
                <a:latin typeface="arial" panose="020B0604020202020204" pitchFamily="34" charset="0"/>
              </a:rPr>
              <a:t>(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a+b</a:t>
            </a:r>
            <a:r>
              <a:rPr lang="en-US" sz="3600" dirty="0" err="1">
                <a:latin typeface="arial" panose="020B0604020202020204" pitchFamily="34" charset="0"/>
              </a:rPr>
              <a:t>,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ab</a:t>
            </a:r>
            <a:r>
              <a:rPr lang="en-US" sz="3600" dirty="0">
                <a:latin typeface="arial" panose="020B0604020202020204" pitchFamily="34" charset="0"/>
              </a:rPr>
              <a:t>)=1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b="1" i="1" dirty="0" err="1">
                <a:solidFill>
                  <a:srgbClr val="3333FF"/>
                </a:solidFill>
                <a:latin typeface="arial" panose="020B0604020202020204" pitchFamily="34" charset="0"/>
              </a:rPr>
              <a:t>iff</a:t>
            </a:r>
            <a:r>
              <a:rPr lang="en-US" sz="3600" b="1" i="1" dirty="0">
                <a:solidFill>
                  <a:srgbClr val="3333FF"/>
                </a:solidFill>
                <a:latin typeface="arial" panose="020B0604020202020204" pitchFamily="34" charset="0"/>
              </a:rPr>
              <a:t> 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a+b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)</a:t>
            </a:r>
            <a:r>
              <a:rPr lang="en-US" sz="3600" dirty="0">
                <a:latin typeface="arial" panose="020B0604020202020204" pitchFamily="34" charset="0"/>
              </a:rPr>
              <a:t>p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</a:rPr>
              <a:t>+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(ab)</a:t>
            </a:r>
            <a:r>
              <a:rPr lang="en-US" sz="3600" dirty="0">
                <a:latin typeface="arial" panose="020B0604020202020204" pitchFamily="34" charset="0"/>
              </a:rPr>
              <a:t>q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= 1</a:t>
            </a:r>
            <a:r>
              <a:rPr lang="en-US" sz="3600" b="1" i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endParaRPr lang="en-US" sz="3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endParaRPr lang="en-US" sz="3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(a + b)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(x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a + y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b) +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ab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(2xy – x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 –y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) = 1</a:t>
            </a: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	</a:t>
            </a: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715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1454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Motivation!</a:t>
            </a:r>
          </a:p>
          <a:p>
            <a:r>
              <a:rPr lang="en-US" sz="6000" dirty="0">
                <a:solidFill>
                  <a:srgbClr val="FF0000"/>
                </a:solidFill>
              </a:rPr>
              <a:t>We have proven:</a:t>
            </a:r>
          </a:p>
          <a:p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</a:t>
            </a:r>
            <a:r>
              <a:rPr lang="en-US" sz="6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cd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(22a + 7,3a +1) = 1</a:t>
            </a:r>
          </a:p>
          <a:p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a,b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) = 1 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Google Sans"/>
              </a:rPr>
              <a:t>⇒ 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ab,a+b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) = 1</a:t>
            </a:r>
          </a:p>
          <a:p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a,b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) = 1 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Google Sans"/>
              </a:rPr>
              <a:t>⇒ 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an+u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bn+v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) = 1</a:t>
            </a:r>
          </a:p>
          <a:p>
            <a:r>
              <a:rPr lang="en-US" sz="6000" dirty="0">
                <a:solidFill>
                  <a:srgbClr val="202124"/>
                </a:solidFill>
              </a:rPr>
              <a:t>a | 2b + c </a:t>
            </a:r>
            <a:r>
              <a:rPr lang="en-US" sz="6000" b="0" i="0" dirty="0">
                <a:solidFill>
                  <a:srgbClr val="202124"/>
                </a:solidFill>
                <a:effectLst/>
              </a:rPr>
              <a:t>⇒ (a ∤ b -2d) 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Google Sans"/>
              </a:rPr>
              <a:t>∨</a:t>
            </a:r>
            <a:r>
              <a:rPr lang="en-US" sz="6000" b="0" i="0" dirty="0">
                <a:solidFill>
                  <a:srgbClr val="202124"/>
                </a:solidFill>
                <a:effectLst/>
              </a:rPr>
              <a:t> (a | c + 4d)</a:t>
            </a:r>
            <a:endParaRPr lang="en-US" sz="6000" dirty="0">
              <a:solidFill>
                <a:srgbClr val="202124"/>
              </a:solidFill>
            </a:endParaRPr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59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583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Objectives</a:t>
            </a:r>
          </a:p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FontTx/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Results from Monday’s survey</a:t>
            </a:r>
          </a:p>
          <a:p>
            <a:pPr marL="1143000" indent="-1143000"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Warm-up (number theory proof)</a:t>
            </a:r>
          </a:p>
          <a:p>
            <a:pPr marL="1143000" indent="-1143000"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Warm-up (GCD proof)</a:t>
            </a:r>
          </a:p>
          <a:p>
            <a:pPr marL="1143000" indent="-1143000"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Motivation</a:t>
            </a:r>
          </a:p>
          <a:p>
            <a:pPr marL="1143000" indent="-1143000"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Very fun modular arithmetic proof</a:t>
            </a: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 calculus the motivation is clear:</a:t>
            </a:r>
          </a:p>
          <a:p>
            <a:endParaRPr lang="en-US" sz="4000" dirty="0"/>
          </a:p>
          <a:p>
            <a:r>
              <a:rPr lang="en-US" sz="4000" dirty="0"/>
              <a:t>Optimize profit based on revenue and cost functions</a:t>
            </a:r>
          </a:p>
          <a:p>
            <a:endParaRPr lang="en-US" sz="4000" dirty="0"/>
          </a:p>
          <a:p>
            <a:r>
              <a:rPr lang="en-US" sz="4000" dirty="0"/>
              <a:t>Rate of change: </a:t>
            </a:r>
          </a:p>
          <a:p>
            <a:r>
              <a:rPr lang="en-US" sz="4000" dirty="0"/>
              <a:t>  How much deceleration, </a:t>
            </a:r>
          </a:p>
          <a:p>
            <a:r>
              <a:rPr lang="en-US" sz="4000" dirty="0"/>
              <a:t>  does the self-driving car need, to stop before stop sign</a:t>
            </a:r>
          </a:p>
          <a:p>
            <a:endParaRPr lang="en-US" sz="4000" dirty="0"/>
          </a:p>
          <a:p>
            <a:r>
              <a:rPr lang="en-US" sz="4000" dirty="0"/>
              <a:t>Rate of change of COVID growth</a:t>
            </a:r>
          </a:p>
          <a:p>
            <a:r>
              <a:rPr lang="en-US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56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Can you see why we care about whether or not:</a:t>
            </a:r>
            <a:r>
              <a:rPr lang="en-US" sz="6000" dirty="0"/>
              <a:t> </a:t>
            </a:r>
          </a:p>
          <a:p>
            <a:endParaRPr lang="en-US" sz="4000" dirty="0"/>
          </a:p>
          <a:p>
            <a:r>
              <a:rPr lang="en-US" sz="3600" dirty="0">
                <a:solidFill>
                  <a:srgbClr val="202124"/>
                </a:solidFill>
              </a:rPr>
              <a:t>   a|2b+gcd(</a:t>
            </a:r>
            <a:r>
              <a:rPr lang="en-US" sz="3600" dirty="0" err="1">
                <a:solidFill>
                  <a:srgbClr val="202124"/>
                </a:solidFill>
              </a:rPr>
              <a:t>u,v</a:t>
            </a:r>
            <a:r>
              <a:rPr lang="en-US" sz="3600" dirty="0">
                <a:solidFill>
                  <a:srgbClr val="202124"/>
                </a:solidFill>
              </a:rPr>
              <a:t>)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⇒ 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a∤b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 -2 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gcd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e,f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)) 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∨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 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a|gcd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u,v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) + 4gcd(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e,f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)) ?</a:t>
            </a:r>
          </a:p>
          <a:p>
            <a:endParaRPr lang="en-US" sz="3600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When I was an undergrad, </a:t>
            </a:r>
          </a:p>
          <a:p>
            <a:r>
              <a:rPr lang="en-US" sz="4800" dirty="0"/>
              <a:t>a friend was doing a research project with title: </a:t>
            </a:r>
          </a:p>
          <a:p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>
                <a:solidFill>
                  <a:srgbClr val="FF0000"/>
                </a:solidFill>
              </a:rPr>
              <a:t>     “Are there any odd </a:t>
            </a:r>
            <a:r>
              <a:rPr lang="en-US" sz="4800" dirty="0" err="1">
                <a:solidFill>
                  <a:srgbClr val="FF0000"/>
                </a:solidFill>
              </a:rPr>
              <a:t>triperfect</a:t>
            </a:r>
            <a:r>
              <a:rPr lang="en-US" sz="4800" dirty="0">
                <a:solidFill>
                  <a:srgbClr val="FF0000"/>
                </a:solidFill>
              </a:rPr>
              <a:t> numbers?”</a:t>
            </a:r>
            <a:endParaRPr lang="en-US" sz="60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202124"/>
              </a:solidFill>
            </a:endParaRPr>
          </a:p>
          <a:p>
            <a:r>
              <a:rPr lang="en-US" sz="4800" dirty="0">
                <a:solidFill>
                  <a:srgbClr val="3333FF"/>
                </a:solidFill>
              </a:rPr>
              <a:t>      </a:t>
            </a:r>
            <a:r>
              <a:rPr lang="en-US" sz="4800" dirty="0" err="1">
                <a:solidFill>
                  <a:srgbClr val="3333FF"/>
                </a:solidFill>
              </a:rPr>
              <a:t>Triperfect</a:t>
            </a:r>
            <a:r>
              <a:rPr lang="en-US" sz="4800" dirty="0">
                <a:solidFill>
                  <a:srgbClr val="3333FF"/>
                </a:solidFill>
              </a:rPr>
              <a:t>: Sum of all divisors of N is 3N.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AA2F-0295-485C-8B95-67AF79A3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4405"/>
            <a:ext cx="12192000" cy="20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48640" y="-19455"/>
            <a:ext cx="12390075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Why do we care whether or not n! +3 is prime?</a:t>
            </a:r>
          </a:p>
          <a:p>
            <a:endParaRPr lang="en-US" sz="1200" dirty="0"/>
          </a:p>
          <a:p>
            <a:r>
              <a:rPr lang="en-US" sz="4800" b="1" dirty="0">
                <a:solidFill>
                  <a:srgbClr val="3333FF"/>
                </a:solidFill>
              </a:rPr>
              <a:t>Whether or not numbers with certain </a:t>
            </a:r>
          </a:p>
          <a:p>
            <a:r>
              <a:rPr lang="en-US" sz="4800" b="1" dirty="0">
                <a:solidFill>
                  <a:srgbClr val="3333FF"/>
                </a:solidFill>
              </a:rPr>
              <a:t>properties exist, is at the heart of cryptography!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4400" dirty="0"/>
              <a:t>If I have pictures of me that I don’t want you to see,</a:t>
            </a:r>
          </a:p>
          <a:p>
            <a:r>
              <a:rPr lang="en-US" sz="4400" dirty="0"/>
              <a:t>or I’m sending a private message to a family member: </a:t>
            </a:r>
          </a:p>
          <a:p>
            <a:r>
              <a:rPr lang="en-US" sz="4400" dirty="0">
                <a:solidFill>
                  <a:srgbClr val="00B050"/>
                </a:solidFill>
              </a:rPr>
              <a:t>I encode it with secret code, </a:t>
            </a:r>
          </a:p>
          <a:p>
            <a:r>
              <a:rPr lang="en-US" sz="4400" dirty="0">
                <a:solidFill>
                  <a:srgbClr val="00B050"/>
                </a:solidFill>
              </a:rPr>
              <a:t>so you have to solve a puzzle to read the message.</a:t>
            </a:r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r>
              <a:rPr lang="en-US" sz="4400" dirty="0">
                <a:solidFill>
                  <a:srgbClr val="FF0000"/>
                </a:solidFill>
              </a:rPr>
              <a:t>My computers have the puzzle pieces, yours don’t!</a:t>
            </a:r>
          </a:p>
        </p:txBody>
      </p:sp>
    </p:spTree>
    <p:extLst>
      <p:ext uri="{BB962C8B-B14F-4D97-AF65-F5344CB8AC3E}">
        <p14:creationId xmlns:p14="http://schemas.microsoft.com/office/powerpoint/2010/main" val="19716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47421" y="1550281"/>
            <a:ext cx="141222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         Chapter 9 will be about </a:t>
            </a:r>
            <a:r>
              <a:rPr lang="en-US" sz="5000" dirty="0">
                <a:solidFill>
                  <a:srgbClr val="FF0000"/>
                </a:solidFill>
              </a:rPr>
              <a:t>RSA cryptography</a:t>
            </a:r>
          </a:p>
          <a:p>
            <a:endParaRPr lang="en-US" sz="5000" dirty="0"/>
          </a:p>
          <a:p>
            <a:r>
              <a:rPr lang="en-US" sz="5000" dirty="0"/>
              <a:t>          But we have to teach you Chapter 8 first</a:t>
            </a:r>
          </a:p>
        </p:txBody>
      </p:sp>
    </p:spTree>
    <p:extLst>
      <p:ext uri="{BB962C8B-B14F-4D97-AF65-F5344CB8AC3E}">
        <p14:creationId xmlns:p14="http://schemas.microsoft.com/office/powerpoint/2010/main" val="27526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8704E-740E-403B-95B6-7FC687C642F4}"/>
              </a:ext>
            </a:extLst>
          </p:cNvPr>
          <p:cNvSpPr txBox="1"/>
          <p:nvPr/>
        </p:nvSpPr>
        <p:spPr>
          <a:xfrm>
            <a:off x="1587082" y="1409543"/>
            <a:ext cx="1094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For example, </a:t>
            </a:r>
            <a:r>
              <a:rPr lang="en-US" sz="4000" dirty="0" err="1">
                <a:hlinkClick r:id="rId2"/>
              </a:rPr>
              <a:t>everytime</a:t>
            </a:r>
            <a:r>
              <a:rPr lang="en-US" sz="4000" dirty="0">
                <a:hlinkClick r:id="rId2"/>
              </a:rPr>
              <a:t> you visit </a:t>
            </a:r>
            <a:r>
              <a:rPr lang="en-US" sz="4000" dirty="0" err="1">
                <a:hlinkClick r:id="rId2"/>
              </a:rPr>
              <a:t>Youtube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7FB8D-4770-421F-A85F-C9664A99D71D}"/>
              </a:ext>
            </a:extLst>
          </p:cNvPr>
          <p:cNvSpPr txBox="1"/>
          <p:nvPr/>
        </p:nvSpPr>
        <p:spPr>
          <a:xfrm>
            <a:off x="-79988" y="-74404"/>
            <a:ext cx="1239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3333FF"/>
                </a:solidFill>
              </a:rPr>
              <a:t>RSA cryptography is everywhere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97F951-8DAE-4DBC-B3EC-99E4D035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62" y="2321690"/>
            <a:ext cx="6798767" cy="4536310"/>
          </a:xfrm>
          <a:prstGeom prst="rect">
            <a:avLst/>
          </a:prstGeom>
          <a:ln w="9525"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282552-D52E-4652-B75A-C0285902CA8F}"/>
              </a:ext>
            </a:extLst>
          </p:cNvPr>
          <p:cNvSpPr/>
          <p:nvPr/>
        </p:nvSpPr>
        <p:spPr>
          <a:xfrm>
            <a:off x="2843684" y="2773345"/>
            <a:ext cx="2019718" cy="2713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33FF"/>
                </a:solidFill>
              </a:rPr>
              <a:t>CO 485: Mathematics of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</a:t>
            </a:r>
            <a:r>
              <a:rPr lang="en-US" sz="4800" dirty="0"/>
              <a:t>Requires: PMATH 334, 336, 346, or 347</a:t>
            </a:r>
          </a:p>
          <a:p>
            <a:r>
              <a:rPr lang="en-US" sz="4800" dirty="0"/>
              <a:t>	Requires: MATH 235</a:t>
            </a:r>
          </a:p>
          <a:p>
            <a:r>
              <a:rPr lang="en-US" sz="4800" dirty="0"/>
              <a:t>	Requires: MATH 136</a:t>
            </a:r>
          </a:p>
          <a:p>
            <a:r>
              <a:rPr lang="en-US" sz="4800" dirty="0"/>
              <a:t>	Requires: </a:t>
            </a:r>
            <a:r>
              <a:rPr lang="en-US" sz="4800" dirty="0">
                <a:solidFill>
                  <a:srgbClr val="FF0000"/>
                </a:solidFill>
              </a:rPr>
              <a:t>MATH 135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r>
              <a:rPr lang="en-US" sz="4800" dirty="0">
                <a:solidFill>
                  <a:srgbClr val="3333FF"/>
                </a:solidFill>
              </a:rPr>
              <a:t>CO 487: Applied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</a:t>
            </a:r>
            <a:r>
              <a:rPr lang="en-US" sz="4800" dirty="0"/>
              <a:t>Requires: </a:t>
            </a:r>
            <a:r>
              <a:rPr lang="en-US" sz="4800" dirty="0">
                <a:solidFill>
                  <a:srgbClr val="FF0000"/>
                </a:solidFill>
              </a:rPr>
              <a:t>MATH 135 </a:t>
            </a:r>
            <a:r>
              <a:rPr lang="en-US" sz="4800" dirty="0"/>
              <a:t>+ STAT 230 or 240</a:t>
            </a:r>
          </a:p>
          <a:p>
            <a:endParaRPr lang="en-US" sz="4800" dirty="0"/>
          </a:p>
          <a:p>
            <a:endParaRPr lang="en-US" sz="4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 485: Mathematics of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PMATH 334, 336, 346, or 347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235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136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135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r>
              <a:rPr lang="en-US" sz="4800" dirty="0">
                <a:solidFill>
                  <a:srgbClr val="3333FF"/>
                </a:solidFill>
              </a:rPr>
              <a:t>CO 487: Applied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</a:t>
            </a:r>
            <a:r>
              <a:rPr lang="en-US" sz="4800" dirty="0"/>
              <a:t>Requires: </a:t>
            </a:r>
            <a:r>
              <a:rPr lang="en-US" sz="4800" dirty="0">
                <a:solidFill>
                  <a:srgbClr val="FF0000"/>
                </a:solidFill>
              </a:rPr>
              <a:t>MATH 135 </a:t>
            </a:r>
            <a:r>
              <a:rPr lang="en-US" sz="4800" dirty="0"/>
              <a:t>+ STAT 230 or 240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endParaRPr lang="en-US" sz="4800" dirty="0">
              <a:solidFill>
                <a:srgbClr val="3333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049AA-53E1-4371-8107-D328753A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545"/>
            <a:ext cx="12192000" cy="30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 485: Mathematics of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PMATH 334, 336, 346, or 347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235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136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135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r>
              <a:rPr lang="en-US" sz="4800" dirty="0">
                <a:solidFill>
                  <a:srgbClr val="3333FF"/>
                </a:solidFill>
              </a:rPr>
              <a:t>CO 487: Applied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135 + STAT 230 or 240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endParaRPr lang="en-US" sz="4800" dirty="0">
              <a:solidFill>
                <a:srgbClr val="3333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049AA-53E1-4371-8107-D328753A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545"/>
            <a:ext cx="12192000" cy="3038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0507C-A5F2-4798-80C6-29E1F2AE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537"/>
            <a:ext cx="12192000" cy="57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0" y="-66973"/>
            <a:ext cx="1239007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Also, something that the course notes won’t tell you,</a:t>
            </a:r>
          </a:p>
          <a:p>
            <a:endParaRPr lang="en-US" sz="4400" dirty="0"/>
          </a:p>
          <a:p>
            <a:r>
              <a:rPr lang="en-US" sz="4400" dirty="0">
                <a:solidFill>
                  <a:srgbClr val="FF0000"/>
                </a:solidFill>
              </a:rPr>
              <a:t>These </a:t>
            </a:r>
            <a:r>
              <a:rPr lang="en-US" sz="4400" dirty="0" err="1">
                <a:solidFill>
                  <a:srgbClr val="FF0000"/>
                </a:solidFill>
              </a:rPr>
              <a:t>gcd</a:t>
            </a:r>
            <a:r>
              <a:rPr lang="en-US" sz="4400" dirty="0">
                <a:solidFill>
                  <a:srgbClr val="FF0000"/>
                </a:solidFill>
              </a:rPr>
              <a:t> theorems are at the heart of algorithms that allow computers to do </a:t>
            </a:r>
            <a:r>
              <a:rPr lang="en-US" sz="4400" b="1" i="1" dirty="0">
                <a:solidFill>
                  <a:srgbClr val="FF0000"/>
                </a:solidFill>
              </a:rPr>
              <a:t>FAST </a:t>
            </a:r>
            <a:r>
              <a:rPr lang="en-US" sz="4400" dirty="0">
                <a:solidFill>
                  <a:srgbClr val="FF0000"/>
                </a:solidFill>
              </a:rPr>
              <a:t>computations.</a:t>
            </a:r>
            <a:br>
              <a:rPr lang="en-US" sz="4400" dirty="0">
                <a:solidFill>
                  <a:srgbClr val="FF0000"/>
                </a:solidFill>
              </a:rPr>
            </a:b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>
                <a:solidFill>
                  <a:srgbClr val="3333FF"/>
                </a:solidFill>
              </a:rPr>
              <a:t>CS 487: Introduction to symbolic computation</a:t>
            </a:r>
          </a:p>
          <a:p>
            <a:r>
              <a:rPr lang="en-US" sz="4400" dirty="0">
                <a:solidFill>
                  <a:srgbClr val="3333FF"/>
                </a:solidFill>
              </a:rPr>
              <a:t>	</a:t>
            </a:r>
            <a:r>
              <a:rPr lang="en-US" sz="4400" dirty="0"/>
              <a:t>Requires: CS 234 or CS 240</a:t>
            </a:r>
          </a:p>
          <a:p>
            <a:r>
              <a:rPr lang="en-US" sz="4400" dirty="0">
                <a:solidFill>
                  <a:srgbClr val="3333FF"/>
                </a:solidFill>
              </a:rPr>
              <a:t>	</a:t>
            </a:r>
            <a:r>
              <a:rPr lang="en-US" sz="4400" dirty="0"/>
              <a:t>Requires: MATH 136</a:t>
            </a:r>
          </a:p>
          <a:p>
            <a:r>
              <a:rPr lang="en-US" sz="4400" dirty="0"/>
              <a:t>	Requires: </a:t>
            </a:r>
            <a:r>
              <a:rPr lang="en-US" sz="4400" dirty="0">
                <a:solidFill>
                  <a:srgbClr val="FF0000"/>
                </a:solidFill>
              </a:rPr>
              <a:t>MATH 135</a:t>
            </a:r>
          </a:p>
          <a:p>
            <a:endParaRPr lang="en-US" sz="4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Results from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1FC54-31E3-444A-916B-3969D22E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987"/>
            <a:ext cx="12192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366319" y="323801"/>
            <a:ext cx="11731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hlinkClick r:id="rId2"/>
              </a:rPr>
              <a:t>18 second video:</a:t>
            </a:r>
            <a:r>
              <a:rPr lang="en-US" sz="7200" dirty="0"/>
              <a:t> </a:t>
            </a:r>
          </a:p>
          <a:p>
            <a:r>
              <a:rPr lang="en-US" sz="7200" dirty="0"/>
              <a:t>Former student of mine I taught at Oxford University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6000" dirty="0">
                <a:solidFill>
                  <a:srgbClr val="FF0000"/>
                </a:solidFill>
              </a:rPr>
              <a:t>Host:</a:t>
            </a:r>
            <a:r>
              <a:rPr lang="en-US" sz="6000" dirty="0"/>
              <a:t> How did you know that?</a:t>
            </a:r>
          </a:p>
          <a:p>
            <a:r>
              <a:rPr lang="en-US" sz="6000" dirty="0">
                <a:solidFill>
                  <a:srgbClr val="FF0000"/>
                </a:solidFill>
              </a:rPr>
              <a:t>Hugh Binnie: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3333FF"/>
                </a:solidFill>
              </a:rPr>
              <a:t>“Modular arithmetic”</a:t>
            </a:r>
          </a:p>
        </p:txBody>
      </p:sp>
    </p:spTree>
    <p:extLst>
      <p:ext uri="{BB962C8B-B14F-4D97-AF65-F5344CB8AC3E}">
        <p14:creationId xmlns:p14="http://schemas.microsoft.com/office/powerpoint/2010/main" val="379122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1AA82D-9CA2-41A0-9861-BE3C44A88966}"/>
                  </a:ext>
                </a:extLst>
              </p:cNvPr>
              <p:cNvSpPr txBox="1"/>
              <p:nvPr/>
            </p:nvSpPr>
            <p:spPr>
              <a:xfrm>
                <a:off x="366319" y="323801"/>
                <a:ext cx="11731896" cy="10153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 </a:t>
                </a:r>
                <a:r>
                  <a:rPr lang="en-US" sz="4000" dirty="0">
                    <a:solidFill>
                      <a:srgbClr val="FF0000"/>
                    </a:solidFill>
                  </a:rPr>
                  <a:t>      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 0          </a:t>
                </a:r>
                <a:r>
                  <a:rPr lang="en-US" sz="3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28 -1</a:t>
                </a:r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-1    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27   </a:t>
                </a:r>
                <a:r>
                  <a:rPr lang="en-US" sz="14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sz="3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-1    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endParaRPr lang="en-US" sz="12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lang="en-US" sz="4000" b="0" i="0" baseline="3000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47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?           </a:t>
                </a:r>
                <a:r>
                  <a:rPr lang="en-US" sz="3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     </a:t>
                </a:r>
                <a:r>
                  <a:rPr lang="en-US" sz="7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1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1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≡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sz="4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   ≡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   </a:t>
                </a:r>
                <a:r>
                  <a:rPr lang="en-US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dirty="0">
                    <a:solidFill>
                      <a:srgbClr val="FF0000"/>
                    </a:solidFill>
                  </a:rPr>
                  <a:t>3</a:t>
                </a:r>
                <a:r>
                  <a:rPr lang="en-US" sz="4000" baseline="30000" dirty="0">
                    <a:solidFill>
                      <a:srgbClr val="FF0000"/>
                    </a:solidFill>
                  </a:rPr>
                  <a:t>47</a:t>
                </a:r>
                <a:r>
                  <a:rPr lang="en-US" sz="4000" dirty="0">
                    <a:solidFill>
                      <a:srgbClr val="FF0000"/>
                    </a:solidFill>
                  </a:rPr>
                  <a:t> + 2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≡ 0           </a:t>
                </a:r>
                <a:r>
                  <a:rPr lang="en-US" sz="2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(mod 7).      7 | </a:t>
                </a:r>
                <a:r>
                  <a:rPr lang="en-US" sz="4000" dirty="0">
                    <a:solidFill>
                      <a:srgbClr val="FF0000"/>
                    </a:solidFill>
                  </a:rPr>
                  <a:t>3</a:t>
                </a:r>
                <a:r>
                  <a:rPr lang="en-US" sz="4000" baseline="30000" dirty="0">
                    <a:solidFill>
                      <a:srgbClr val="FF0000"/>
                    </a:solidFill>
                  </a:rPr>
                  <a:t>47</a:t>
                </a:r>
                <a:r>
                  <a:rPr lang="en-US" sz="4000" dirty="0">
                    <a:solidFill>
                      <a:srgbClr val="FF0000"/>
                    </a:solidFill>
                  </a:rPr>
                  <a:t> + 2</a:t>
                </a:r>
                <a:endParaRPr lang="en-US" sz="4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endParaRPr lang="en-US" sz="40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1AA82D-9CA2-41A0-9861-BE3C44A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9" y="323801"/>
                <a:ext cx="11731896" cy="10153805"/>
              </a:xfrm>
              <a:prstGeom prst="rect">
                <a:avLst/>
              </a:prstGeom>
              <a:blipFill>
                <a:blip r:embed="rId2"/>
                <a:stretch>
                  <a:fillRect l="-181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8F7C80-1A94-4D4D-B8EA-7ABE7642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801"/>
            <a:ext cx="12581596" cy="490087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EE3A5-1298-4F5F-B951-78A1A90319B1}"/>
              </a:ext>
            </a:extLst>
          </p:cNvPr>
          <p:cNvCxnSpPr/>
          <p:nvPr/>
        </p:nvCxnSpPr>
        <p:spPr>
          <a:xfrm>
            <a:off x="20096" y="2301073"/>
            <a:ext cx="609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Wednesday 3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Regrade requests for midterm (due 3 Nov)</a:t>
            </a:r>
            <a:endParaRPr lang="en-US" sz="3200" u="sng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3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6: WA6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Thursday 4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Read Chapters 6.7 – 7.2 (pg. 110 – 121) and 0.5 of Polynomials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7030A0"/>
                </a:solidFill>
              </a:rPr>
              <a:t>Chapter 8 (hardest chapter in MATH 135, relies on pgs. 110-121)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Thursday 4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Start WA07 (covers Pages </a:t>
            </a:r>
            <a:r>
              <a:rPr lang="en-US" sz="3200" b="1" dirty="0">
                <a:solidFill>
                  <a:srgbClr val="7030A0"/>
                </a:solidFill>
              </a:rPr>
              <a:t>110-121</a:t>
            </a:r>
            <a:r>
              <a:rPr lang="en-US" sz="3200" dirty="0">
                <a:solidFill>
                  <a:srgbClr val="FF0000"/>
                </a:solidFill>
              </a:rPr>
              <a:t>).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3 November 2021</a:t>
            </a:r>
          </a:p>
        </p:txBody>
      </p:sp>
    </p:spTree>
    <p:extLst>
      <p:ext uri="{BB962C8B-B14F-4D97-AF65-F5344CB8AC3E}">
        <p14:creationId xmlns:p14="http://schemas.microsoft.com/office/powerpoint/2010/main" val="2057658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C9D80-BF37-43ED-815E-E2F6A6C00976}"/>
              </a:ext>
            </a:extLst>
          </p:cNvPr>
          <p:cNvSpPr txBox="1"/>
          <p:nvPr/>
        </p:nvSpPr>
        <p:spPr>
          <a:xfrm>
            <a:off x="389106" y="325239"/>
            <a:ext cx="122600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/>
              <a:t>Less time on MATH 137 (60% needed in 135)</a:t>
            </a:r>
          </a:p>
          <a:p>
            <a:endParaRPr lang="en-US" sz="4000" b="1" u="sng" dirty="0"/>
          </a:p>
          <a:p>
            <a:r>
              <a:rPr lang="en-US" sz="4000" b="1" u="sng" dirty="0" err="1"/>
              <a:t>TutorConnect</a:t>
            </a:r>
            <a:r>
              <a:rPr lang="en-US" sz="4000" b="1" u="sng" dirty="0"/>
              <a:t>: if no one replied, what to do </a:t>
            </a:r>
          </a:p>
          <a:p>
            <a:endParaRPr lang="en-US" sz="4000" b="1" u="sng" dirty="0"/>
          </a:p>
          <a:p>
            <a:r>
              <a:rPr lang="en-US" sz="4000" b="1" u="sng" dirty="0"/>
              <a:t>Jason D’Souza apology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303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CCC51-0B86-476F-85C6-7A69477D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3A06A-2CFD-4ADA-AF62-9B857DD2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15231"/>
            <a:ext cx="8839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426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pPr marL="1143000" indent="-1143000">
              <a:buAutoNum type="alphaLcParenBoth"/>
            </a:pPr>
            <a:endParaRPr lang="en-US" sz="1400" dirty="0"/>
          </a:p>
          <a:p>
            <a:pPr marL="1143000" indent="-1143000">
              <a:buAutoNum type="alphaLcParenBoth"/>
            </a:pPr>
            <a:r>
              <a:rPr lang="en-US" sz="6000" dirty="0"/>
              <a:t>Prove </a:t>
            </a:r>
            <a:r>
              <a:rPr lang="en-US" sz="6000" dirty="0">
                <a:solidFill>
                  <a:srgbClr val="FF0000"/>
                </a:solidFill>
              </a:rPr>
              <a:t>n! + 3 </a:t>
            </a:r>
            <a:r>
              <a:rPr lang="en-US" sz="6000" dirty="0"/>
              <a:t>is not prime (n </a:t>
            </a:r>
            <a:r>
              <a:rPr lang="en-US" sz="6000" b="0" i="0" dirty="0">
                <a:solidFill>
                  <a:srgbClr val="202124"/>
                </a:solidFill>
                <a:effectLst/>
              </a:rPr>
              <a:t>≥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3).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r>
              <a:rPr lang="en-US" sz="6000" dirty="0"/>
              <a:t>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dirty="0">
                <a:solidFill>
                  <a:srgbClr val="202124"/>
                </a:solidFill>
              </a:rPr>
              <a:t>We can find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>
                <a:solidFill>
                  <a:srgbClr val="202124"/>
                </a:solidFill>
              </a:rPr>
              <a:t> consecutive non-primes.</a:t>
            </a:r>
          </a:p>
          <a:p>
            <a:pPr marL="1143000" indent="-1143000">
              <a:buAutoNum type="alphaLcParenBoth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492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79BB4-573F-461D-A396-2F7D3EB1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9" y="1459597"/>
            <a:ext cx="12192000" cy="3014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65989-4A8D-4FF4-A212-71E7F69A67F5}"/>
              </a:ext>
            </a:extLst>
          </p:cNvPr>
          <p:cNvSpPr txBox="1"/>
          <p:nvPr/>
        </p:nvSpPr>
        <p:spPr>
          <a:xfrm>
            <a:off x="-6769" y="-132770"/>
            <a:ext cx="12390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4800" dirty="0"/>
              <a:t> This was a MATH 135 question, from Fall 2007:</a:t>
            </a:r>
          </a:p>
        </p:txBody>
      </p:sp>
    </p:spTree>
    <p:extLst>
      <p:ext uri="{BB962C8B-B14F-4D97-AF65-F5344CB8AC3E}">
        <p14:creationId xmlns:p14="http://schemas.microsoft.com/office/powerpoint/2010/main" val="332209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149437" y="-161953"/>
            <a:ext cx="12390075" cy="1477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/>
              <a:t>	</a:t>
            </a:r>
            <a:r>
              <a:rPr lang="en-US" sz="6000" u="sng" dirty="0"/>
              <a:t>Prove </a:t>
            </a:r>
            <a:r>
              <a:rPr lang="en-US" sz="6000" u="sng" dirty="0">
                <a:solidFill>
                  <a:srgbClr val="FF0000"/>
                </a:solidFill>
              </a:rPr>
              <a:t>n! + 3</a:t>
            </a:r>
            <a:r>
              <a:rPr lang="en-US" sz="6000" u="sng" dirty="0"/>
              <a:t> is not prime (n </a:t>
            </a:r>
            <a:r>
              <a:rPr lang="en-US" sz="6000" b="0" i="0" u="sng" dirty="0">
                <a:solidFill>
                  <a:srgbClr val="202124"/>
                </a:solidFill>
                <a:effectLst/>
              </a:rPr>
              <a:t>≥</a:t>
            </a:r>
            <a:r>
              <a:rPr lang="en-US" sz="6000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3).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200" dirty="0"/>
              <a:t>    </a:t>
            </a:r>
            <a:r>
              <a:rPr lang="en-US" sz="4800" dirty="0"/>
              <a:t>If n! + 3 is not prime, </a:t>
            </a:r>
          </a:p>
          <a:p>
            <a:r>
              <a:rPr lang="en-US" sz="4800" dirty="0"/>
              <a:t>   can you tell me a factor apart from 1 or itself ?</a:t>
            </a:r>
          </a:p>
          <a:p>
            <a:endParaRPr lang="en-US" sz="2800" dirty="0"/>
          </a:p>
          <a:p>
            <a:r>
              <a:rPr lang="en-US" sz="4800" dirty="0"/>
              <a:t>   </a:t>
            </a:r>
            <a:r>
              <a:rPr lang="en-US" sz="4800" dirty="0">
                <a:solidFill>
                  <a:srgbClr val="3333FF"/>
                </a:solidFill>
              </a:rPr>
              <a:t>Try the smallest possible prime factor: </a:t>
            </a:r>
          </a:p>
          <a:p>
            <a:r>
              <a:rPr lang="en-US" sz="4800" dirty="0"/>
              <a:t>	Does  </a:t>
            </a:r>
            <a:r>
              <a:rPr lang="en-US" sz="4800" dirty="0">
                <a:solidFill>
                  <a:srgbClr val="00B050"/>
                </a:solidFill>
              </a:rPr>
              <a:t>2 | n! + 3 </a:t>
            </a:r>
            <a:r>
              <a:rPr lang="en-US" sz="4800" dirty="0"/>
              <a:t>?  </a:t>
            </a:r>
          </a:p>
          <a:p>
            <a:endParaRPr lang="en-US" sz="4800" dirty="0"/>
          </a:p>
          <a:p>
            <a:endParaRPr lang="en-US" sz="6000" dirty="0"/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94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/>
              <p:nvPr/>
            </p:nvSpPr>
            <p:spPr>
              <a:xfrm>
                <a:off x="-149437" y="-161953"/>
                <a:ext cx="12390075" cy="17633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0" indent="-1143000">
                  <a:buAutoNum type="alphaLcParenBoth"/>
                </a:pPr>
                <a:endParaRPr lang="en-US" sz="1400" dirty="0"/>
              </a:p>
              <a:p>
                <a:r>
                  <a:rPr lang="en-US" sz="6000" dirty="0"/>
                  <a:t>	</a:t>
                </a:r>
                <a:r>
                  <a:rPr lang="en-US" sz="6000" u="sng" dirty="0"/>
                  <a:t>Prove </a:t>
                </a:r>
                <a:r>
                  <a:rPr lang="en-US" sz="6000" u="sng" dirty="0">
                    <a:solidFill>
                      <a:srgbClr val="FF0000"/>
                    </a:solidFill>
                  </a:rPr>
                  <a:t>n! + 3</a:t>
                </a:r>
                <a:r>
                  <a:rPr lang="en-US" sz="6000" u="sng" dirty="0"/>
                  <a:t> is not prime (n </a:t>
                </a:r>
                <a:r>
                  <a:rPr lang="en-US" sz="6000" b="0" i="0" u="sng" dirty="0">
                    <a:solidFill>
                      <a:srgbClr val="202124"/>
                    </a:solidFill>
                    <a:effectLst/>
                  </a:rPr>
                  <a:t>≥</a:t>
                </a:r>
                <a:r>
                  <a:rPr lang="en-US" sz="6000" b="0" i="0" u="sng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3).</a:t>
                </a:r>
              </a:p>
              <a:p>
                <a:pPr marL="1143000" indent="-1143000">
                  <a:buAutoNum type="alphaLcParenBoth"/>
                </a:pPr>
                <a:endParaRPr lang="en-US" sz="28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3200" dirty="0"/>
                  <a:t>    </a:t>
                </a:r>
                <a:r>
                  <a:rPr lang="en-US" sz="4800" dirty="0"/>
                  <a:t>If n! + 3 is not prime, </a:t>
                </a:r>
              </a:p>
              <a:p>
                <a:r>
                  <a:rPr lang="en-US" sz="4800" dirty="0"/>
                  <a:t>   can you tell me a factor apart from 1 or itself ?</a:t>
                </a:r>
              </a:p>
              <a:p>
                <a:endParaRPr lang="en-US" sz="2800" dirty="0"/>
              </a:p>
              <a:p>
                <a:r>
                  <a:rPr lang="en-US" sz="4800" dirty="0"/>
                  <a:t>   </a:t>
                </a:r>
                <a:r>
                  <a:rPr lang="en-US" sz="4800" dirty="0">
                    <a:solidFill>
                      <a:srgbClr val="3333FF"/>
                    </a:solidFill>
                  </a:rPr>
                  <a:t>Try the smallest possible prime factor: </a:t>
                </a:r>
              </a:p>
              <a:p>
                <a:r>
                  <a:rPr lang="en-US" sz="4800" dirty="0"/>
                  <a:t>     Does  </a:t>
                </a:r>
                <a:r>
                  <a:rPr lang="en-US" sz="4800" dirty="0">
                    <a:solidFill>
                      <a:srgbClr val="00B050"/>
                    </a:solidFill>
                  </a:rPr>
                  <a:t>2 | n! + 3 </a:t>
                </a:r>
                <a:r>
                  <a:rPr lang="en-US" sz="4800" dirty="0"/>
                  <a:t>?  </a:t>
                </a:r>
                <a:r>
                  <a:rPr lang="en-US" sz="4800" b="1" i="0" dirty="0">
                    <a:solidFill>
                      <a:srgbClr val="FF0000"/>
                    </a:solidFill>
                    <a:effectLst/>
                    <a:latin typeface="HelveticaNeue-CondensedBold"/>
                  </a:rPr>
                  <a:t>✘ </a:t>
                </a:r>
                <a:r>
                  <a:rPr lang="en-US" sz="4800" dirty="0"/>
                  <a:t> n! is even, n! +3 is odd!</a:t>
                </a:r>
              </a:p>
              <a:p>
                <a:r>
                  <a:rPr lang="en-US" sz="4800" dirty="0"/>
                  <a:t>     Does  </a:t>
                </a:r>
                <a:r>
                  <a:rPr lang="en-US" sz="4800" dirty="0">
                    <a:solidFill>
                      <a:srgbClr val="00B050"/>
                    </a:solidFill>
                  </a:rPr>
                  <a:t>3 | n! + 3 </a:t>
                </a:r>
                <a:r>
                  <a:rPr lang="en-US" sz="4800" dirty="0"/>
                  <a:t>?  </a:t>
                </a:r>
                <a:endParaRPr lang="en-US" b="0" i="0" dirty="0">
                  <a:solidFill>
                    <a:srgbClr val="202124"/>
                  </a:solidFill>
                  <a:effectLst/>
                  <a:latin typeface="Google Sans"/>
                </a:endParaRPr>
              </a:p>
              <a:p>
                <a:r>
                  <a:rPr lang="en-US" sz="48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   ∴  n! + 3 = 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	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≥ 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+ 1 ≥ 3</a:t>
                </a:r>
                <a:r>
                  <a:rPr lang="en-US" sz="4800" dirty="0">
                    <a:solidFill>
                      <a:srgbClr val="202124"/>
                    </a:solidFill>
                  </a:rPr>
                  <a:t> </a:t>
                </a:r>
                <a:endParaRPr lang="en-US" sz="4800" dirty="0"/>
              </a:p>
              <a:p>
                <a:endParaRPr lang="en-US" sz="4800" dirty="0"/>
              </a:p>
              <a:p>
                <a:endParaRPr lang="en-US" sz="4800" dirty="0"/>
              </a:p>
              <a:p>
                <a:endParaRPr lang="en-US" sz="6000" dirty="0"/>
              </a:p>
              <a:p>
                <a:pPr marL="1143000" indent="-1143000">
                  <a:buAutoNum type="alphaLcParenBoth"/>
                </a:pPr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4400" dirty="0"/>
              </a:p>
              <a:p>
                <a:r>
                  <a:rPr lang="en-US" sz="6000" dirty="0"/>
                  <a:t>What do you notice?</a:t>
                </a:r>
              </a:p>
              <a:p>
                <a:endParaRPr lang="en-US" sz="6000" dirty="0"/>
              </a:p>
              <a:p>
                <a:endParaRPr lang="en-US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437" y="-161953"/>
                <a:ext cx="12390075" cy="17633032"/>
              </a:xfrm>
              <a:prstGeom prst="rect">
                <a:avLst/>
              </a:prstGeom>
              <a:blipFill>
                <a:blip r:embed="rId2"/>
                <a:stretch>
                  <a:fillRect l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6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/>
              <p:nvPr/>
            </p:nvSpPr>
            <p:spPr>
              <a:xfrm>
                <a:off x="-149437" y="-161953"/>
                <a:ext cx="12390075" cy="17633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0" indent="-1143000">
                  <a:buAutoNum type="alphaLcParenBoth"/>
                </a:pPr>
                <a:endParaRPr lang="en-US" sz="1400" dirty="0"/>
              </a:p>
              <a:p>
                <a:r>
                  <a:rPr lang="en-US" sz="6000" dirty="0"/>
                  <a:t>	</a:t>
                </a:r>
                <a:r>
                  <a:rPr lang="en-US" sz="6000" u="sng" dirty="0"/>
                  <a:t>Prove </a:t>
                </a:r>
                <a:r>
                  <a:rPr lang="en-US" sz="6000" u="sng" dirty="0">
                    <a:solidFill>
                      <a:srgbClr val="FF0000"/>
                    </a:solidFill>
                  </a:rPr>
                  <a:t>n! + 3</a:t>
                </a:r>
                <a:r>
                  <a:rPr lang="en-US" sz="6000" u="sng" dirty="0"/>
                  <a:t> is not prime (n </a:t>
                </a:r>
                <a:r>
                  <a:rPr lang="en-US" sz="6000" b="0" i="0" u="sng" dirty="0">
                    <a:solidFill>
                      <a:srgbClr val="202124"/>
                    </a:solidFill>
                    <a:effectLst/>
                  </a:rPr>
                  <a:t>≥</a:t>
                </a:r>
                <a:r>
                  <a:rPr lang="en-US" sz="6000" b="0" i="0" u="sng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3).</a:t>
                </a:r>
              </a:p>
              <a:p>
                <a:pPr marL="1143000" indent="-1143000">
                  <a:buAutoNum type="alphaLcParenBoth"/>
                </a:pPr>
                <a:endParaRPr lang="en-US" sz="28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3200" dirty="0"/>
                  <a:t>    </a:t>
                </a:r>
                <a:r>
                  <a:rPr lang="en-US" sz="4800" dirty="0"/>
                  <a:t>If n! + 3 is not prime, </a:t>
                </a:r>
              </a:p>
              <a:p>
                <a:r>
                  <a:rPr lang="en-US" sz="4800" dirty="0"/>
                  <a:t>   can you tell me a factor apart from 1 or itself ?</a:t>
                </a:r>
              </a:p>
              <a:p>
                <a:endParaRPr lang="en-US" sz="2800" dirty="0"/>
              </a:p>
              <a:p>
                <a:r>
                  <a:rPr lang="en-US" sz="4800" dirty="0"/>
                  <a:t>   </a:t>
                </a:r>
                <a:r>
                  <a:rPr lang="en-US" sz="4800" dirty="0">
                    <a:solidFill>
                      <a:srgbClr val="3333FF"/>
                    </a:solidFill>
                  </a:rPr>
                  <a:t>Try the smallest possible prime factor: </a:t>
                </a:r>
              </a:p>
              <a:p>
                <a:r>
                  <a:rPr lang="en-US" sz="4800" dirty="0"/>
                  <a:t>     Does  </a:t>
                </a:r>
                <a:r>
                  <a:rPr lang="en-US" sz="4800" dirty="0">
                    <a:solidFill>
                      <a:srgbClr val="00B050"/>
                    </a:solidFill>
                  </a:rPr>
                  <a:t>2 | n! + 3 </a:t>
                </a:r>
                <a:r>
                  <a:rPr lang="en-US" sz="4800" dirty="0"/>
                  <a:t>?  </a:t>
                </a:r>
                <a:r>
                  <a:rPr lang="en-US" sz="4800" b="1" i="0" dirty="0">
                    <a:solidFill>
                      <a:srgbClr val="FF0000"/>
                    </a:solidFill>
                    <a:effectLst/>
                    <a:latin typeface="HelveticaNeue-CondensedBold"/>
                  </a:rPr>
                  <a:t>✘ </a:t>
                </a:r>
                <a:r>
                  <a:rPr lang="en-US" sz="4800" dirty="0"/>
                  <a:t> n! is even, n! +3 is odd!</a:t>
                </a:r>
              </a:p>
              <a:p>
                <a:r>
                  <a:rPr lang="en-US" sz="4800" dirty="0"/>
                  <a:t>     Does  </a:t>
                </a:r>
                <a:r>
                  <a:rPr lang="en-US" sz="4800" dirty="0">
                    <a:solidFill>
                      <a:srgbClr val="00B050"/>
                    </a:solidFill>
                  </a:rPr>
                  <a:t>3 | n! + 3 </a:t>
                </a:r>
                <a:r>
                  <a:rPr lang="en-US" sz="4800" dirty="0"/>
                  <a:t>?  </a:t>
                </a:r>
                <a:r>
                  <a:rPr lang="en-US" sz="4800" b="1" i="0" dirty="0">
                    <a:solidFill>
                      <a:srgbClr val="FF0000"/>
                    </a:solidFill>
                    <a:effectLst/>
                    <a:latin typeface="HelveticaNeue-CondensedBold"/>
                  </a:rPr>
                  <a:t>✓  </a:t>
                </a:r>
                <a:r>
                  <a:rPr lang="en-US" sz="4000" dirty="0">
                    <a:solidFill>
                      <a:srgbClr val="3333FF"/>
                    </a:solidFill>
                  </a:rPr>
                  <a:t>3 | n!</a:t>
                </a:r>
                <a:r>
                  <a:rPr lang="en-US" sz="4000" dirty="0"/>
                  <a:t> AND </a:t>
                </a:r>
                <a:r>
                  <a:rPr lang="en-US" sz="4000" dirty="0">
                    <a:solidFill>
                      <a:srgbClr val="3333FF"/>
                    </a:solidFill>
                  </a:rPr>
                  <a:t>3 | 3</a:t>
                </a:r>
                <a:r>
                  <a:rPr lang="en-US" sz="4000" dirty="0"/>
                  <a:t> =&gt; </a:t>
                </a:r>
                <a:r>
                  <a:rPr lang="en-US" sz="4000" dirty="0">
                    <a:solidFill>
                      <a:srgbClr val="3333FF"/>
                    </a:solidFill>
                  </a:rPr>
                  <a:t>3 | n! + 3</a:t>
                </a:r>
                <a:r>
                  <a:rPr lang="en-US" sz="4800" dirty="0"/>
                  <a:t> </a:t>
                </a:r>
              </a:p>
              <a:p>
                <a:endParaRPr lang="en-US" b="0" i="0" dirty="0">
                  <a:solidFill>
                    <a:srgbClr val="202124"/>
                  </a:solidFill>
                  <a:effectLst/>
                  <a:latin typeface="Google Sans"/>
                </a:endParaRPr>
              </a:p>
              <a:p>
                <a:r>
                  <a:rPr lang="en-US" sz="48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   ∴  n! + 3 = 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	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≥ 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+ 1 ≥ 3</a:t>
                </a:r>
                <a:r>
                  <a:rPr lang="en-US" sz="4800" dirty="0">
                    <a:solidFill>
                      <a:srgbClr val="202124"/>
                    </a:solidFill>
                  </a:rPr>
                  <a:t> </a:t>
                </a:r>
                <a:endParaRPr lang="en-US" sz="4800" dirty="0"/>
              </a:p>
              <a:p>
                <a:endParaRPr lang="en-US" sz="4800" dirty="0"/>
              </a:p>
              <a:p>
                <a:endParaRPr lang="en-US" sz="4800" dirty="0"/>
              </a:p>
              <a:p>
                <a:endParaRPr lang="en-US" sz="6000" dirty="0"/>
              </a:p>
              <a:p>
                <a:pPr marL="1143000" indent="-1143000">
                  <a:buAutoNum type="alphaLcParenBoth"/>
                </a:pPr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4400" dirty="0"/>
              </a:p>
              <a:p>
                <a:r>
                  <a:rPr lang="en-US" sz="6000" dirty="0"/>
                  <a:t>What do you notice?</a:t>
                </a:r>
              </a:p>
              <a:p>
                <a:endParaRPr lang="en-US" sz="6000" dirty="0"/>
              </a:p>
              <a:p>
                <a:endParaRPr lang="en-US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437" y="-161953"/>
                <a:ext cx="12390075" cy="17633032"/>
              </a:xfrm>
              <a:prstGeom prst="rect">
                <a:avLst/>
              </a:prstGeom>
              <a:blipFill>
                <a:blip r:embed="rId2"/>
                <a:stretch>
                  <a:fillRect l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2207</Words>
  <Application>Microsoft Office PowerPoint</Application>
  <PresentationFormat>Widescreen</PresentationFormat>
  <Paragraphs>440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</vt:lpstr>
      <vt:lpstr>Calibri</vt:lpstr>
      <vt:lpstr>Calibri Light</vt:lpstr>
      <vt:lpstr>Cambria Math</vt:lpstr>
      <vt:lpstr>Google Sans</vt:lpstr>
      <vt:lpstr>HelveticaNeue-CondensedBold</vt:lpstr>
      <vt:lpstr>Office Theme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MATH 135: Lecture 23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2100</cp:revision>
  <dcterms:created xsi:type="dcterms:W3CDTF">2021-09-07T23:50:01Z</dcterms:created>
  <dcterms:modified xsi:type="dcterms:W3CDTF">2021-11-04T03:33:14Z</dcterms:modified>
</cp:coreProperties>
</file>