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645" r:id="rId2"/>
    <p:sldId id="699" r:id="rId3"/>
    <p:sldId id="578" r:id="rId4"/>
    <p:sldId id="584" r:id="rId5"/>
    <p:sldId id="689" r:id="rId6"/>
    <p:sldId id="700" r:id="rId7"/>
    <p:sldId id="701" r:id="rId8"/>
    <p:sldId id="702" r:id="rId9"/>
    <p:sldId id="703" r:id="rId10"/>
    <p:sldId id="705" r:id="rId11"/>
    <p:sldId id="706" r:id="rId12"/>
    <p:sldId id="707" r:id="rId13"/>
    <p:sldId id="708" r:id="rId14"/>
    <p:sldId id="709" r:id="rId15"/>
    <p:sldId id="710" r:id="rId16"/>
    <p:sldId id="711" r:id="rId17"/>
    <p:sldId id="712" r:id="rId18"/>
    <p:sldId id="630" r:id="rId19"/>
    <p:sldId id="713" r:id="rId20"/>
    <p:sldId id="714" r:id="rId21"/>
    <p:sldId id="715" r:id="rId22"/>
    <p:sldId id="716" r:id="rId23"/>
    <p:sldId id="717" r:id="rId24"/>
    <p:sldId id="626" r:id="rId25"/>
    <p:sldId id="651" r:id="rId26"/>
    <p:sldId id="719" r:id="rId27"/>
    <p:sldId id="668" r:id="rId28"/>
    <p:sldId id="718" r:id="rId29"/>
    <p:sldId id="650" r:id="rId30"/>
    <p:sldId id="720" r:id="rId31"/>
    <p:sldId id="721" r:id="rId32"/>
    <p:sldId id="722" r:id="rId33"/>
    <p:sldId id="723" r:id="rId34"/>
    <p:sldId id="724" r:id="rId35"/>
    <p:sldId id="725" r:id="rId36"/>
    <p:sldId id="726" r:id="rId37"/>
    <p:sldId id="727" r:id="rId38"/>
    <p:sldId id="728" r:id="rId39"/>
    <p:sldId id="729" r:id="rId40"/>
    <p:sldId id="730" r:id="rId41"/>
    <p:sldId id="731" r:id="rId42"/>
    <p:sldId id="732" r:id="rId43"/>
    <p:sldId id="733" r:id="rId44"/>
    <p:sldId id="734" r:id="rId45"/>
    <p:sldId id="735" r:id="rId46"/>
    <p:sldId id="736" r:id="rId47"/>
    <p:sldId id="737" r:id="rId48"/>
    <p:sldId id="738" r:id="rId49"/>
    <p:sldId id="739" r:id="rId50"/>
    <p:sldId id="740" r:id="rId51"/>
    <p:sldId id="741" r:id="rId52"/>
    <p:sldId id="742" r:id="rId53"/>
    <p:sldId id="743" r:id="rId54"/>
    <p:sldId id="744" r:id="rId55"/>
    <p:sldId id="74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71F8"/>
    <a:srgbClr val="C7FDD1"/>
    <a:srgbClr val="CEF6EC"/>
    <a:srgbClr val="DFEED6"/>
    <a:srgbClr val="FC1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70" autoAdjust="0"/>
    <p:restoredTop sz="96517" autoAdjust="0"/>
  </p:normalViewPr>
  <p:slideViewPr>
    <p:cSldViewPr snapToGrid="0">
      <p:cViewPr>
        <p:scale>
          <a:sx n="100" d="100"/>
          <a:sy n="100" d="100"/>
        </p:scale>
        <p:origin x="462" y="4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072B-9469-468D-A7B7-ED2DE3498A7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70AD-C141-490C-99B6-D86CEC07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23CD-2273-4DC4-8E3F-83883238502A}" type="datetime1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0630" y="6539864"/>
            <a:ext cx="4114800" cy="365125"/>
          </a:xfrm>
        </p:spPr>
        <p:txBody>
          <a:bodyPr/>
          <a:lstStyle/>
          <a:p>
            <a:r>
              <a:rPr lang="en-US" dirty="0"/>
              <a:t>Dr. Nike Dattani, MATH 135, Fall 2021</a:t>
            </a:r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85AA-0DCE-4B51-9123-EC4AC79557F9}" type="datetime1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4FB-A7F6-42FA-8CC6-75C3908C54C0}" type="datetime1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B6DF-C511-453D-80D1-6A936F24DDAD}" type="datetime1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1C4-3072-46BA-82C6-A48724D00CAB}" type="datetime1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5E83-A363-46BB-8E14-19BADAC5D9FE}" type="datetime1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2E9A-7D8A-46F5-9106-F2FD57E08547}" type="datetime1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68F9-25D4-43D1-9D40-3A911DA1FF47}" type="datetime1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1D92-52DE-4FA4-BF89-650DC17B91CE}" type="datetime1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810C-E8AC-4C34-BC13-2B0240CC477A}" type="datetime1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A161-7F83-4796-A0A2-12AE4E5369DE}" type="datetime1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366F-C4C1-4766-8824-82CE78B09586}" type="datetime1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52360E6-8679-4A1E-9960-B5E343074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5451679"/>
            <a:ext cx="11239500" cy="7810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F66DFC-E92A-4833-855F-03ECB7FD623D}"/>
              </a:ext>
            </a:extLst>
          </p:cNvPr>
          <p:cNvSpPr txBox="1"/>
          <p:nvPr/>
        </p:nvSpPr>
        <p:spPr>
          <a:xfrm>
            <a:off x="-1230921" y="-191472"/>
            <a:ext cx="141468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</a:rPr>
              <a:t>Warm up!</a:t>
            </a:r>
          </a:p>
          <a:p>
            <a:pPr marL="1143000" indent="-1143000">
              <a:buAutoNum type="alphaLcParenBoth"/>
            </a:pP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D477D-7ADB-49E7-8B6B-43FE26070B25}"/>
              </a:ext>
            </a:extLst>
          </p:cNvPr>
          <p:cNvSpPr txBox="1"/>
          <p:nvPr/>
        </p:nvSpPr>
        <p:spPr>
          <a:xfrm>
            <a:off x="192574" y="1189358"/>
            <a:ext cx="1239007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Let </a:t>
            </a:r>
            <a:r>
              <a:rPr lang="en-US" sz="3600" b="1" i="1" dirty="0"/>
              <a:t>m</a:t>
            </a:r>
            <a:r>
              <a:rPr lang="en-US" sz="3600" dirty="0"/>
              <a:t> = 3 be a modulus. </a:t>
            </a:r>
          </a:p>
          <a:p>
            <a:endParaRPr lang="en-US" sz="3600" dirty="0"/>
          </a:p>
          <a:p>
            <a:r>
              <a:rPr lang="en-US" sz="3600" dirty="0"/>
              <a:t>B</a:t>
            </a:r>
            <a:r>
              <a:rPr lang="en-US" sz="3600" b="0" i="0" dirty="0">
                <a:effectLst/>
              </a:rPr>
              <a:t>y combining set notation and congruence classes,  </a:t>
            </a:r>
            <a:r>
              <a:rPr lang="en-US" sz="3600" dirty="0"/>
              <a:t>  </a:t>
            </a:r>
          </a:p>
          <a:p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Express the set of all integers, </a:t>
            </a:r>
            <a:r>
              <a:rPr lang="en-US" sz="3600" b="0" i="0" dirty="0">
                <a:effectLst/>
              </a:rPr>
              <a:t>ℤ.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Express the empty set </a:t>
            </a:r>
            <a:r>
              <a:rPr lang="en-US" sz="3600" b="0" i="0" dirty="0">
                <a:effectLst/>
              </a:rPr>
              <a:t>∅</a:t>
            </a:r>
            <a:r>
              <a:rPr lang="en-US" sz="3600" dirty="0"/>
              <a:t>.</a:t>
            </a:r>
            <a:endParaRPr lang="en-US" sz="3600" b="0" i="0" dirty="0">
              <a:effectLst/>
            </a:endParaRPr>
          </a:p>
          <a:p>
            <a:endParaRPr lang="en-US" sz="1600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69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E4A46-D56D-4BF3-83CE-217C173BE9A5}"/>
              </a:ext>
            </a:extLst>
          </p:cNvPr>
          <p:cNvSpPr txBox="1"/>
          <p:nvPr/>
        </p:nvSpPr>
        <p:spPr>
          <a:xfrm>
            <a:off x="-2932" y="-416004"/>
            <a:ext cx="12182364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  <a:latin typeface="arial" panose="020B0604020202020204" pitchFamily="34" charset="0"/>
              </a:rPr>
              <a:t>F</a:t>
            </a:r>
            <a:r>
              <a:rPr lang="en-US" sz="9600" dirty="0">
                <a:solidFill>
                  <a:srgbClr val="3333FF"/>
                </a:solidFill>
                <a:latin typeface="STXingkai" panose="020B0503020204020204" pitchFamily="2" charset="-122"/>
                <a:ea typeface="STXingkai" panose="020B0503020204020204" pitchFamily="2" charset="-122"/>
              </a:rPr>
              <a:t> </a:t>
            </a:r>
            <a:r>
              <a:rPr lang="en-US" sz="13800" dirty="0">
                <a:solidFill>
                  <a:srgbClr val="3333FF"/>
                </a:solidFill>
                <a:latin typeface="STXingkai" panose="020B0503020204020204" pitchFamily="2" charset="-122"/>
                <a:ea typeface="STXingkai" panose="020B0503020204020204" pitchFamily="2" charset="-122"/>
              </a:rPr>
              <a:t>l </a:t>
            </a:r>
            <a:r>
              <a:rPr lang="en-US" sz="9600" dirty="0">
                <a:solidFill>
                  <a:srgbClr val="3333FF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02DE2-BA00-4A44-BE2A-053E1527776F}"/>
              </a:ext>
            </a:extLst>
          </p:cNvPr>
          <p:cNvSpPr txBox="1"/>
          <p:nvPr/>
        </p:nvSpPr>
        <p:spPr>
          <a:xfrm>
            <a:off x="-68688" y="691991"/>
            <a:ext cx="1239007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5400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sz="5700" b="0" i="0" dirty="0">
                <a:solidFill>
                  <a:srgbClr val="404040"/>
                </a:solidFill>
                <a:effectLst/>
                <a:latin typeface="-apple-system"/>
              </a:rPr>
              <a:t>∀</a:t>
            </a:r>
            <a:r>
              <a:rPr lang="en-US" sz="57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5700" b="1" i="1" dirty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sz="5700" dirty="0">
                <a:solidFill>
                  <a:srgbClr val="FF0000"/>
                </a:solidFill>
                <a:latin typeface="arial" panose="020B0604020202020204" pitchFamily="34" charset="0"/>
              </a:rPr>
              <a:t> ∈ </a:t>
            </a:r>
            <a:r>
              <a:rPr lang="en-US" sz="57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ℙ</a:t>
            </a:r>
            <a:r>
              <a:rPr lang="en-US" sz="57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if </a:t>
            </a:r>
            <a:r>
              <a:rPr lang="en-US" sz="57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 </a:t>
            </a:r>
            <a:r>
              <a:rPr lang="en-US" sz="57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∤ </a:t>
            </a:r>
            <a:r>
              <a:rPr lang="en-US" sz="57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57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sz="5700" b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57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then </a:t>
            </a:r>
            <a:r>
              <a:rPr lang="en-US" sz="570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57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5700" b="1" i="1" baseline="30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sz="5700" b="1" baseline="30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-1</a:t>
            </a:r>
            <a:r>
              <a:rPr lang="en-US" sz="570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5700" dirty="0">
                <a:solidFill>
                  <a:srgbClr val="FF0000"/>
                </a:solidFill>
              </a:rPr>
              <a:t>≡ 1 (mod </a:t>
            </a:r>
            <a:r>
              <a:rPr lang="en-US" sz="5700" b="1" i="1" dirty="0">
                <a:solidFill>
                  <a:srgbClr val="FF0000"/>
                </a:solidFill>
              </a:rPr>
              <a:t>p</a:t>
            </a:r>
            <a:r>
              <a:rPr lang="en-US" sz="5700" dirty="0">
                <a:solidFill>
                  <a:srgbClr val="FF0000"/>
                </a:solidFill>
              </a:rPr>
              <a:t>)</a:t>
            </a:r>
          </a:p>
          <a:p>
            <a:endParaRPr lang="en-US" sz="1000" b="1" i="1" dirty="0"/>
          </a:p>
          <a:p>
            <a:r>
              <a:rPr lang="en-US" sz="5700" b="1" i="1" dirty="0"/>
              <a:t>				  </a:t>
            </a:r>
            <a:r>
              <a:rPr lang="en-US" sz="6000" b="1" i="1" dirty="0">
                <a:solidFill>
                  <a:srgbClr val="3333FF"/>
                </a:solidFill>
                <a:latin typeface="arial" panose="020B0604020202020204" pitchFamily="34" charset="0"/>
              </a:rPr>
              <a:t>Corollaries</a:t>
            </a:r>
            <a:endParaRPr lang="en-US" sz="60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r>
              <a:rPr lang="en-US" sz="5400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sz="5700" b="0" i="0" dirty="0">
                <a:solidFill>
                  <a:srgbClr val="404040"/>
                </a:solidFill>
                <a:effectLst/>
                <a:latin typeface="-apple-system"/>
              </a:rPr>
              <a:t>∀</a:t>
            </a:r>
            <a:r>
              <a:rPr lang="en-US" sz="57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5700" b="1" i="1" dirty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sz="5700" dirty="0">
                <a:solidFill>
                  <a:srgbClr val="FF0000"/>
                </a:solidFill>
                <a:latin typeface="arial" panose="020B0604020202020204" pitchFamily="34" charset="0"/>
              </a:rPr>
              <a:t> ∈ </a:t>
            </a:r>
            <a:r>
              <a:rPr lang="en-US" sz="57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ℙ</a:t>
            </a:r>
            <a:r>
              <a:rPr lang="en-US" sz="57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5700" b="0" i="0" strike="sng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if </a:t>
            </a:r>
            <a:r>
              <a:rPr lang="en-US" sz="5700" b="1" i="1" strike="sng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 </a:t>
            </a:r>
            <a:r>
              <a:rPr lang="en-US" sz="5700" b="0" i="0" strike="sng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∤ </a:t>
            </a:r>
            <a:r>
              <a:rPr lang="en-US" sz="5700" b="1" i="1" strike="sng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5700" strike="sng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sz="5700" b="1" strike="sng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5700" strike="sng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lang="en-US" sz="57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570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57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5700" b="1" i="1" baseline="30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sz="570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en-US" sz="5700" dirty="0">
                <a:solidFill>
                  <a:srgbClr val="FF0000"/>
                </a:solidFill>
              </a:rPr>
              <a:t>≡ </a:t>
            </a:r>
            <a:r>
              <a:rPr lang="en-US" sz="5700" b="1" i="1" dirty="0">
                <a:solidFill>
                  <a:srgbClr val="FF0000"/>
                </a:solidFill>
              </a:rPr>
              <a:t>a</a:t>
            </a:r>
            <a:r>
              <a:rPr lang="en-US" sz="5700" dirty="0">
                <a:solidFill>
                  <a:srgbClr val="FF0000"/>
                </a:solidFill>
              </a:rPr>
              <a:t> (mod </a:t>
            </a:r>
            <a:r>
              <a:rPr lang="en-US" sz="5700" b="1" i="1" dirty="0">
                <a:solidFill>
                  <a:srgbClr val="FF0000"/>
                </a:solidFill>
              </a:rPr>
              <a:t>p</a:t>
            </a:r>
            <a:r>
              <a:rPr lang="en-US" sz="5700" dirty="0">
                <a:solidFill>
                  <a:srgbClr val="FF0000"/>
                </a:solidFill>
              </a:rPr>
              <a:t>)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5700" dirty="0">
                <a:solidFill>
                  <a:srgbClr val="FF0000"/>
                </a:solidFill>
              </a:rPr>
              <a:t>	 </a:t>
            </a:r>
            <a:r>
              <a:rPr lang="en-US" sz="4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If </a:t>
            </a:r>
            <a:r>
              <a:rPr lang="en-US" sz="48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 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∤ </a:t>
            </a:r>
            <a:r>
              <a:rPr lang="en-US" sz="48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4800" i="1" dirty="0">
                <a:effectLst/>
                <a:latin typeface="arial" panose="020B0604020202020204" pitchFamily="34" charset="0"/>
              </a:rPr>
              <a:t>, </a:t>
            </a:r>
            <a:r>
              <a:rPr lang="en-US" sz="4800" dirty="0">
                <a:effectLst/>
                <a:latin typeface="arial" panose="020B0604020202020204" pitchFamily="34" charset="0"/>
              </a:rPr>
              <a:t>multiply both sides of F</a:t>
            </a:r>
            <a:r>
              <a:rPr lang="en-US" sz="4800" dirty="0">
                <a:effectLst/>
                <a:latin typeface="STXingkai" panose="02010800040101010101" pitchFamily="2" charset="-122"/>
                <a:ea typeface="STXingkai" panose="02010800040101010101" pitchFamily="2" charset="-122"/>
              </a:rPr>
              <a:t>l </a:t>
            </a:r>
            <a:r>
              <a:rPr lang="en-US" sz="4800" dirty="0">
                <a:effectLst/>
                <a:latin typeface="arial" panose="020B0604020202020204" pitchFamily="34" charset="0"/>
              </a:rPr>
              <a:t>T by </a:t>
            </a:r>
            <a:r>
              <a:rPr lang="en-US" sz="4800" b="1" i="1" dirty="0">
                <a:effectLst/>
                <a:latin typeface="arial" panose="020B0604020202020204" pitchFamily="34" charset="0"/>
              </a:rPr>
              <a:t>a.</a:t>
            </a:r>
          </a:p>
          <a:p>
            <a:r>
              <a:rPr lang="en-US" sz="4800" b="1" i="1" dirty="0">
                <a:latin typeface="arial" panose="020B0604020202020204" pitchFamily="34" charset="0"/>
              </a:rPr>
              <a:t>	 </a:t>
            </a:r>
            <a:r>
              <a:rPr lang="en-US" sz="4800" dirty="0">
                <a:latin typeface="arial" panose="020B0604020202020204" pitchFamily="34" charset="0"/>
              </a:rPr>
              <a:t>If </a:t>
            </a:r>
            <a:r>
              <a:rPr lang="en-US" sz="48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 </a:t>
            </a:r>
            <a:r>
              <a:rPr lang="en-US" sz="4800" dirty="0">
                <a:solidFill>
                  <a:srgbClr val="FF0000"/>
                </a:solidFill>
                <a:latin typeface="arial" panose="020B0604020202020204" pitchFamily="34" charset="0"/>
              </a:rPr>
              <a:t>|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48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4800" i="1" dirty="0">
                <a:effectLst/>
                <a:latin typeface="arial" panose="020B0604020202020204" pitchFamily="34" charset="0"/>
              </a:rPr>
              <a:t>, </a:t>
            </a:r>
            <a:r>
              <a:rPr lang="en-US" sz="48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4800" b="1" i="1" baseline="30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sz="480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4800" dirty="0">
                <a:solidFill>
                  <a:srgbClr val="FF0000"/>
                </a:solidFill>
              </a:rPr>
              <a:t>≡ </a:t>
            </a:r>
            <a:r>
              <a:rPr lang="en-US" sz="4800" b="1" i="1" dirty="0">
                <a:solidFill>
                  <a:srgbClr val="FF0000"/>
                </a:solidFill>
              </a:rPr>
              <a:t>a </a:t>
            </a:r>
            <a:r>
              <a:rPr lang="en-US" sz="4800" dirty="0">
                <a:solidFill>
                  <a:srgbClr val="FF0000"/>
                </a:solidFill>
              </a:rPr>
              <a:t>≡ </a:t>
            </a:r>
            <a:r>
              <a:rPr lang="en-US" sz="4800" b="1" i="1" dirty="0">
                <a:solidFill>
                  <a:srgbClr val="FF0000"/>
                </a:solidFill>
              </a:rPr>
              <a:t>0</a:t>
            </a:r>
            <a:r>
              <a:rPr lang="en-US" sz="4800" dirty="0">
                <a:solidFill>
                  <a:srgbClr val="FF0000"/>
                </a:solidFill>
              </a:rPr>
              <a:t> (mod </a:t>
            </a:r>
            <a:r>
              <a:rPr lang="en-US" sz="4800" b="1" i="1" dirty="0">
                <a:solidFill>
                  <a:srgbClr val="FF0000"/>
                </a:solidFill>
              </a:rPr>
              <a:t>p</a:t>
            </a:r>
            <a:r>
              <a:rPr lang="en-US" sz="4800" dirty="0">
                <a:solidFill>
                  <a:srgbClr val="FF0000"/>
                </a:solidFill>
              </a:rPr>
              <a:t>)</a:t>
            </a:r>
          </a:p>
          <a:p>
            <a:endParaRPr lang="en-US" sz="5700" dirty="0"/>
          </a:p>
        </p:txBody>
      </p:sp>
    </p:spTree>
    <p:extLst>
      <p:ext uri="{BB962C8B-B14F-4D97-AF65-F5344CB8AC3E}">
        <p14:creationId xmlns:p14="http://schemas.microsoft.com/office/powerpoint/2010/main" val="204061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E4A46-D56D-4BF3-83CE-217C173BE9A5}"/>
              </a:ext>
            </a:extLst>
          </p:cNvPr>
          <p:cNvSpPr txBox="1"/>
          <p:nvPr/>
        </p:nvSpPr>
        <p:spPr>
          <a:xfrm>
            <a:off x="0" y="-416005"/>
            <a:ext cx="12182364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  <a:latin typeface="arial" panose="020B0604020202020204" pitchFamily="34" charset="0"/>
              </a:rPr>
              <a:t>F</a:t>
            </a:r>
            <a:r>
              <a:rPr lang="en-US" sz="9600" dirty="0">
                <a:solidFill>
                  <a:srgbClr val="3333FF"/>
                </a:solidFill>
                <a:latin typeface="STXingkai" panose="020B0503020204020204" pitchFamily="2" charset="-122"/>
                <a:ea typeface="STXingkai" panose="020B0503020204020204" pitchFamily="2" charset="-122"/>
              </a:rPr>
              <a:t> </a:t>
            </a:r>
            <a:r>
              <a:rPr lang="en-US" sz="13800" dirty="0">
                <a:solidFill>
                  <a:srgbClr val="3333FF"/>
                </a:solidFill>
                <a:latin typeface="STXingkai" panose="020B0503020204020204" pitchFamily="2" charset="-122"/>
                <a:ea typeface="STXingkai" panose="020B0503020204020204" pitchFamily="2" charset="-122"/>
              </a:rPr>
              <a:t>l </a:t>
            </a:r>
            <a:r>
              <a:rPr lang="en-US" sz="9600" dirty="0">
                <a:solidFill>
                  <a:srgbClr val="3333FF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02DE2-BA00-4A44-BE2A-053E1527776F}"/>
              </a:ext>
            </a:extLst>
          </p:cNvPr>
          <p:cNvSpPr txBox="1"/>
          <p:nvPr/>
        </p:nvSpPr>
        <p:spPr>
          <a:xfrm>
            <a:off x="-68688" y="691991"/>
            <a:ext cx="12390075" cy="909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5400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sz="5700" b="0" i="0" dirty="0">
                <a:solidFill>
                  <a:srgbClr val="404040"/>
                </a:solidFill>
                <a:effectLst/>
                <a:latin typeface="-apple-system"/>
              </a:rPr>
              <a:t>∀</a:t>
            </a:r>
            <a:r>
              <a:rPr lang="en-US" sz="57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5700" b="1" i="1" dirty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sz="5700" dirty="0">
                <a:solidFill>
                  <a:srgbClr val="FF0000"/>
                </a:solidFill>
                <a:latin typeface="arial" panose="020B0604020202020204" pitchFamily="34" charset="0"/>
              </a:rPr>
              <a:t> ∈ </a:t>
            </a:r>
            <a:r>
              <a:rPr lang="en-US" sz="57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ℙ</a:t>
            </a:r>
            <a:r>
              <a:rPr lang="en-US" sz="57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if </a:t>
            </a:r>
            <a:r>
              <a:rPr lang="en-US" sz="57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 </a:t>
            </a:r>
            <a:r>
              <a:rPr lang="en-US" sz="57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∤ </a:t>
            </a:r>
            <a:r>
              <a:rPr lang="en-US" sz="57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57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sz="5700" b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57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then </a:t>
            </a:r>
            <a:r>
              <a:rPr lang="en-US" sz="570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57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5700" b="1" i="1" baseline="30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sz="5700" b="1" baseline="30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-1</a:t>
            </a:r>
            <a:r>
              <a:rPr lang="en-US" sz="570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5700" dirty="0">
                <a:solidFill>
                  <a:srgbClr val="FF0000"/>
                </a:solidFill>
              </a:rPr>
              <a:t>≡ 1 (mod </a:t>
            </a:r>
            <a:r>
              <a:rPr lang="en-US" sz="5700" b="1" i="1" dirty="0">
                <a:solidFill>
                  <a:srgbClr val="FF0000"/>
                </a:solidFill>
              </a:rPr>
              <a:t>p</a:t>
            </a:r>
            <a:r>
              <a:rPr lang="en-US" sz="5700" dirty="0">
                <a:solidFill>
                  <a:srgbClr val="FF0000"/>
                </a:solidFill>
              </a:rPr>
              <a:t>)</a:t>
            </a:r>
          </a:p>
          <a:p>
            <a:endParaRPr lang="en-US" sz="1000" b="1" i="1" dirty="0"/>
          </a:p>
          <a:p>
            <a:r>
              <a:rPr lang="en-US" sz="5700" b="1" i="1" dirty="0"/>
              <a:t>				  </a:t>
            </a:r>
            <a:r>
              <a:rPr lang="en-US" sz="6000" b="1" i="1" dirty="0">
                <a:solidFill>
                  <a:srgbClr val="3333FF"/>
                </a:solidFill>
                <a:latin typeface="arial" panose="020B0604020202020204" pitchFamily="34" charset="0"/>
              </a:rPr>
              <a:t>Corollaries</a:t>
            </a:r>
            <a:endParaRPr lang="en-US" sz="60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r>
              <a:rPr lang="en-US" sz="5400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sz="5700" b="0" i="0" dirty="0">
                <a:solidFill>
                  <a:srgbClr val="404040"/>
                </a:solidFill>
                <a:effectLst/>
                <a:latin typeface="-apple-system"/>
              </a:rPr>
              <a:t>∀</a:t>
            </a:r>
            <a:r>
              <a:rPr lang="en-US" sz="57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5700" b="1" i="1" dirty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sz="5700" dirty="0">
                <a:solidFill>
                  <a:srgbClr val="FF0000"/>
                </a:solidFill>
                <a:latin typeface="arial" panose="020B0604020202020204" pitchFamily="34" charset="0"/>
              </a:rPr>
              <a:t> ∈ </a:t>
            </a:r>
            <a:r>
              <a:rPr lang="en-US" sz="57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ℙ</a:t>
            </a:r>
            <a:r>
              <a:rPr lang="en-US" sz="57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5700" b="0" i="0" strike="sng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if </a:t>
            </a:r>
            <a:r>
              <a:rPr lang="en-US" sz="5700" b="1" i="1" strike="sng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 </a:t>
            </a:r>
            <a:r>
              <a:rPr lang="en-US" sz="5700" b="0" i="0" strike="sng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∤ </a:t>
            </a:r>
            <a:r>
              <a:rPr lang="en-US" sz="5700" b="1" i="1" strike="sng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5700" strike="sng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sz="5700" b="1" strike="sng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5700" strike="sng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lang="en-US" sz="57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570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57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5700" b="1" i="1" baseline="30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sz="570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en-US" sz="5700" dirty="0">
                <a:solidFill>
                  <a:srgbClr val="FF0000"/>
                </a:solidFill>
              </a:rPr>
              <a:t>≡ </a:t>
            </a:r>
            <a:r>
              <a:rPr lang="en-US" sz="5700" b="1" i="1" dirty="0">
                <a:solidFill>
                  <a:srgbClr val="FF0000"/>
                </a:solidFill>
              </a:rPr>
              <a:t>a</a:t>
            </a:r>
            <a:r>
              <a:rPr lang="en-US" sz="5700" dirty="0">
                <a:solidFill>
                  <a:srgbClr val="FF0000"/>
                </a:solidFill>
              </a:rPr>
              <a:t> (mod </a:t>
            </a:r>
            <a:r>
              <a:rPr lang="en-US" sz="5700" b="1" i="1" dirty="0">
                <a:solidFill>
                  <a:srgbClr val="FF0000"/>
                </a:solidFill>
              </a:rPr>
              <a:t>p</a:t>
            </a:r>
            <a:r>
              <a:rPr lang="en-US" sz="5700" dirty="0">
                <a:solidFill>
                  <a:srgbClr val="FF0000"/>
                </a:solidFill>
              </a:rPr>
              <a:t>)</a:t>
            </a:r>
          </a:p>
          <a:p>
            <a:r>
              <a:rPr lang="en-US" sz="5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∀</a:t>
            </a:r>
            <a:r>
              <a:rPr lang="en-US" sz="57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5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∈ </a:t>
            </a:r>
            <a:r>
              <a:rPr lang="en-US" sz="57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ℙ</a:t>
            </a:r>
            <a:r>
              <a:rPr lang="en-US" sz="57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57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57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57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≠ [0]</a:t>
            </a:r>
            <a:r>
              <a:rPr lang="en-US" sz="5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57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ℤ</a:t>
            </a:r>
            <a:r>
              <a:rPr lang="en-US" sz="5700" b="0" i="0" baseline="-25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5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57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57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5700" b="0" i="0" baseline="30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57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[</a:t>
            </a:r>
            <a:r>
              <a:rPr lang="en-US" sz="57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57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p-2</a:t>
            </a:r>
            <a:r>
              <a:rPr lang="en-US" sz="5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5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3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∀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∈ 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ℙ, 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lang="en-US" sz="4000" b="1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 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∤ </a:t>
            </a:r>
            <a:r>
              <a:rPr lang="en-US" sz="4000" b="1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r </a:t>
            </a:r>
            <a:r>
              <a:rPr lang="en-US" sz="4000" dirty="0">
                <a:solidFill>
                  <a:schemeClr val="bg1"/>
                </a:solidFill>
              </a:rPr>
              <a:t>≡ s (mod p-1), </a:t>
            </a:r>
            <a:r>
              <a:rPr lang="en-US" sz="40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4000" b="1" i="1" baseline="30000" dirty="0" err="1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en-US" sz="400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en-US" sz="4000" dirty="0">
                <a:solidFill>
                  <a:schemeClr val="bg1"/>
                </a:solidFill>
              </a:rPr>
              <a:t>≡ </a:t>
            </a:r>
            <a:r>
              <a:rPr lang="en-US" sz="4000" b="1" i="1" dirty="0">
                <a:solidFill>
                  <a:schemeClr val="bg1"/>
                </a:solidFill>
              </a:rPr>
              <a:t>a</a:t>
            </a:r>
            <a:r>
              <a:rPr lang="en-US" sz="4000" b="1" i="1" baseline="30000" dirty="0">
                <a:solidFill>
                  <a:schemeClr val="bg1"/>
                </a:solidFill>
              </a:rPr>
              <a:t>s</a:t>
            </a:r>
            <a:r>
              <a:rPr lang="en-US" sz="4000" dirty="0">
                <a:solidFill>
                  <a:schemeClr val="bg1"/>
                </a:solidFill>
              </a:rPr>
              <a:t> (mod </a:t>
            </a:r>
            <a:r>
              <a:rPr lang="en-US" sz="4000" b="1" i="1" dirty="0">
                <a:solidFill>
                  <a:schemeClr val="bg1"/>
                </a:solidFill>
              </a:rPr>
              <a:t>p</a:t>
            </a:r>
            <a:r>
              <a:rPr lang="en-US" sz="4000" dirty="0">
                <a:solidFill>
                  <a:schemeClr val="bg1"/>
                </a:solidFill>
              </a:rPr>
              <a:t>)</a:t>
            </a:r>
          </a:p>
          <a:p>
            <a:r>
              <a:rPr lang="en-US" sz="3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∀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∈ 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ℙ, if r = s +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kp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4000" b="1" i="1" baseline="30000" dirty="0" err="1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en-US" sz="400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en-US" sz="4000" dirty="0">
                <a:solidFill>
                  <a:schemeClr val="bg1"/>
                </a:solidFill>
              </a:rPr>
              <a:t>≡ </a:t>
            </a:r>
            <a:r>
              <a:rPr lang="en-US" sz="4000" b="1" i="1" dirty="0" err="1">
                <a:solidFill>
                  <a:schemeClr val="bg1"/>
                </a:solidFill>
              </a:rPr>
              <a:t>a</a:t>
            </a:r>
            <a:r>
              <a:rPr lang="en-US" sz="4000" b="1" i="1" baseline="30000" dirty="0" err="1">
                <a:solidFill>
                  <a:schemeClr val="bg1"/>
                </a:solidFill>
              </a:rPr>
              <a:t>s+k</a:t>
            </a:r>
            <a:r>
              <a:rPr lang="en-US" sz="4000" dirty="0">
                <a:solidFill>
                  <a:schemeClr val="bg1"/>
                </a:solidFill>
              </a:rPr>
              <a:t> (mod </a:t>
            </a:r>
            <a:r>
              <a:rPr lang="en-US" sz="4000" b="1" i="1" dirty="0">
                <a:solidFill>
                  <a:schemeClr val="bg1"/>
                </a:solidFill>
              </a:rPr>
              <a:t>p</a:t>
            </a:r>
            <a:r>
              <a:rPr lang="en-US" sz="4000" dirty="0">
                <a:solidFill>
                  <a:schemeClr val="bg1"/>
                </a:solidFill>
              </a:rPr>
              <a:t>)</a:t>
            </a:r>
          </a:p>
          <a:p>
            <a:endParaRPr lang="en-US" sz="4000" dirty="0">
              <a:solidFill>
                <a:srgbClr val="FF0000"/>
              </a:solidFill>
            </a:endParaRPr>
          </a:p>
          <a:p>
            <a:endParaRPr 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5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rgbClr val="FF0000"/>
              </a:solidFill>
            </a:endParaRPr>
          </a:p>
          <a:p>
            <a:endParaRPr lang="en-US" sz="5700" dirty="0"/>
          </a:p>
        </p:txBody>
      </p:sp>
    </p:spTree>
    <p:extLst>
      <p:ext uri="{BB962C8B-B14F-4D97-AF65-F5344CB8AC3E}">
        <p14:creationId xmlns:p14="http://schemas.microsoft.com/office/powerpoint/2010/main" val="178860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E4A46-D56D-4BF3-83CE-217C173BE9A5}"/>
              </a:ext>
            </a:extLst>
          </p:cNvPr>
          <p:cNvSpPr txBox="1"/>
          <p:nvPr/>
        </p:nvSpPr>
        <p:spPr>
          <a:xfrm>
            <a:off x="-68688" y="-92839"/>
            <a:ext cx="121823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rial" panose="020B0604020202020204" pitchFamily="34" charset="0"/>
              </a:rPr>
              <a:t>Practice!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02DE2-BA00-4A44-BE2A-053E1527776F}"/>
              </a:ext>
            </a:extLst>
          </p:cNvPr>
          <p:cNvSpPr txBox="1"/>
          <p:nvPr/>
        </p:nvSpPr>
        <p:spPr>
          <a:xfrm>
            <a:off x="-99038" y="691991"/>
            <a:ext cx="12390075" cy="6022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4400" b="0" i="0" dirty="0">
                <a:solidFill>
                  <a:schemeClr val="bg1"/>
                </a:solidFill>
                <a:effectLst/>
                <a:latin typeface="-apple-system"/>
              </a:rPr>
              <a:t> What day of the week will it be 3</a:t>
            </a:r>
            <a:r>
              <a:rPr lang="en-US" sz="4400" b="0" i="0" baseline="30000" dirty="0">
                <a:solidFill>
                  <a:schemeClr val="bg1"/>
                </a:solidFill>
                <a:effectLst/>
                <a:latin typeface="-apple-system"/>
              </a:rPr>
              <a:t>302</a:t>
            </a:r>
            <a:r>
              <a:rPr lang="en-US" sz="4400" b="0" i="0" dirty="0">
                <a:solidFill>
                  <a:schemeClr val="bg1"/>
                </a:solidFill>
                <a:effectLst/>
                <a:latin typeface="-apple-system"/>
              </a:rPr>
              <a:t> days from now?</a:t>
            </a:r>
          </a:p>
          <a:p>
            <a:endParaRPr lang="en-US" sz="4400" dirty="0">
              <a:solidFill>
                <a:schemeClr val="bg1"/>
              </a:solidFill>
              <a:latin typeface="-apple-system"/>
            </a:endParaRPr>
          </a:p>
          <a:p>
            <a:r>
              <a:rPr lang="en-US" sz="4400" b="0" i="0" dirty="0">
                <a:solidFill>
                  <a:schemeClr val="bg1"/>
                </a:solidFill>
                <a:effectLst/>
                <a:latin typeface="-apple-system"/>
              </a:rPr>
              <a:t> Answer: 302 </a:t>
            </a:r>
            <a:r>
              <a:rPr lang="en-US" sz="4400" dirty="0">
                <a:solidFill>
                  <a:schemeClr val="bg1"/>
                </a:solidFill>
              </a:rPr>
              <a:t>≡ 2 (mod 6), 3</a:t>
            </a:r>
            <a:r>
              <a:rPr lang="en-US" sz="4400" baseline="30000" dirty="0">
                <a:solidFill>
                  <a:schemeClr val="bg1"/>
                </a:solidFill>
              </a:rPr>
              <a:t>302</a:t>
            </a:r>
            <a:r>
              <a:rPr lang="en-US" sz="4400" dirty="0">
                <a:solidFill>
                  <a:schemeClr val="bg1"/>
                </a:solidFill>
              </a:rPr>
              <a:t> ≡ 3</a:t>
            </a:r>
            <a:r>
              <a:rPr lang="en-US" sz="4400" baseline="30000" dirty="0">
                <a:solidFill>
                  <a:schemeClr val="bg1"/>
                </a:solidFill>
              </a:rPr>
              <a:t>2</a:t>
            </a:r>
            <a:r>
              <a:rPr lang="en-US" sz="4400" dirty="0">
                <a:solidFill>
                  <a:schemeClr val="bg1"/>
                </a:solidFill>
              </a:rPr>
              <a:t> ≡ 9 ≡ 2 (mod 7)  </a:t>
            </a:r>
            <a:endParaRPr lang="en-US" sz="44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endParaRPr lang="en-US" sz="4400" baseline="30000" dirty="0">
              <a:solidFill>
                <a:srgbClr val="404040"/>
              </a:solidFill>
              <a:latin typeface="-apple-system"/>
            </a:endParaRPr>
          </a:p>
          <a:p>
            <a:endParaRPr lang="en-US" sz="4800" baseline="30000" dirty="0"/>
          </a:p>
          <a:p>
            <a:endParaRPr lang="en-US" sz="4800" baseline="30000" dirty="0"/>
          </a:p>
          <a:p>
            <a:r>
              <a:rPr lang="en-US" sz="4800" b="0" i="0" dirty="0">
                <a:solidFill>
                  <a:schemeClr val="bg1"/>
                </a:solidFill>
                <a:effectLst/>
              </a:rPr>
              <a:t> Compute 0 </a:t>
            </a:r>
            <a:r>
              <a:rPr lang="en-US" sz="4800" i="0" dirty="0">
                <a:solidFill>
                  <a:schemeClr val="bg1"/>
                </a:solidFill>
                <a:effectLst/>
              </a:rPr>
              <a:t>≤</a:t>
            </a:r>
            <a:r>
              <a:rPr lang="en-US" sz="4800" b="1" i="0" dirty="0">
                <a:solidFill>
                  <a:schemeClr val="bg1"/>
                </a:solidFill>
                <a:effectLst/>
              </a:rPr>
              <a:t> </a:t>
            </a:r>
            <a:r>
              <a:rPr lang="en-US" sz="4800" i="0" dirty="0">
                <a:solidFill>
                  <a:schemeClr val="bg1"/>
                </a:solidFill>
                <a:effectLst/>
              </a:rPr>
              <a:t>M &lt; 3 such that M </a:t>
            </a:r>
            <a:r>
              <a:rPr lang="en-US" sz="4800" dirty="0">
                <a:solidFill>
                  <a:schemeClr val="bg1"/>
                </a:solidFill>
              </a:rPr>
              <a:t>≡ 35</a:t>
            </a:r>
            <a:r>
              <a:rPr lang="en-US" sz="4800" baseline="30000" dirty="0">
                <a:solidFill>
                  <a:schemeClr val="bg1"/>
                </a:solidFill>
              </a:rPr>
              <a:t>13</a:t>
            </a:r>
            <a:r>
              <a:rPr lang="en-US" sz="4800" dirty="0">
                <a:solidFill>
                  <a:schemeClr val="bg1"/>
                </a:solidFill>
              </a:rPr>
              <a:t> (mod 3)</a:t>
            </a:r>
          </a:p>
          <a:p>
            <a:r>
              <a:rPr lang="en-US" sz="5400" dirty="0"/>
              <a:t> Skipped since WA08 and final don’t need it</a:t>
            </a:r>
          </a:p>
        </p:txBody>
      </p:sp>
    </p:spTree>
    <p:extLst>
      <p:ext uri="{BB962C8B-B14F-4D97-AF65-F5344CB8AC3E}">
        <p14:creationId xmlns:p14="http://schemas.microsoft.com/office/powerpoint/2010/main" val="23025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E4A46-D56D-4BF3-83CE-217C173BE9A5}"/>
              </a:ext>
            </a:extLst>
          </p:cNvPr>
          <p:cNvSpPr txBox="1"/>
          <p:nvPr/>
        </p:nvSpPr>
        <p:spPr>
          <a:xfrm>
            <a:off x="-88900" y="-207139"/>
            <a:ext cx="121823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  <a:latin typeface="arial" panose="020B0604020202020204" pitchFamily="34" charset="0"/>
              </a:rPr>
              <a:t>Practice!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B09650-6F94-4689-A0E1-8B39E5934052}"/>
              </a:ext>
            </a:extLst>
          </p:cNvPr>
          <p:cNvSpPr txBox="1"/>
          <p:nvPr/>
        </p:nvSpPr>
        <p:spPr>
          <a:xfrm>
            <a:off x="98536" y="693945"/>
            <a:ext cx="12390075" cy="607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</a:rPr>
              <a:t> </a:t>
            </a:r>
            <a:r>
              <a:rPr lang="en-US" sz="3600" dirty="0"/>
              <a:t>Determine all solutions to x</a:t>
            </a:r>
            <a:r>
              <a:rPr lang="en-US" sz="3600" baseline="30000" dirty="0"/>
              <a:t>61</a:t>
            </a:r>
            <a:r>
              <a:rPr lang="en-US" sz="3600" dirty="0"/>
              <a:t> + 26 x</a:t>
            </a:r>
            <a:r>
              <a:rPr lang="en-US" sz="3600" baseline="30000" dirty="0"/>
              <a:t>41</a:t>
            </a:r>
            <a:r>
              <a:rPr lang="en-US" sz="3600" dirty="0"/>
              <a:t> +11 x</a:t>
            </a:r>
            <a:r>
              <a:rPr lang="en-US" sz="3600" baseline="30000" dirty="0"/>
              <a:t>25</a:t>
            </a:r>
            <a:r>
              <a:rPr lang="en-US" sz="3600" dirty="0"/>
              <a:t> + 20 ≡ 30 (mod 3).</a:t>
            </a:r>
          </a:p>
          <a:p>
            <a:endParaRPr lang="en-US" sz="1100" dirty="0"/>
          </a:p>
          <a:p>
            <a:r>
              <a:rPr lang="en-US" sz="3600" dirty="0">
                <a:solidFill>
                  <a:srgbClr val="FF0000"/>
                </a:solidFill>
              </a:rPr>
              <a:t> x</a:t>
            </a:r>
            <a:r>
              <a:rPr lang="en-US" sz="3600" baseline="30000" dirty="0">
                <a:solidFill>
                  <a:srgbClr val="FF0000"/>
                </a:solidFill>
              </a:rPr>
              <a:t>3</a:t>
            </a:r>
            <a:r>
              <a:rPr lang="en-US" sz="3600" dirty="0">
                <a:solidFill>
                  <a:srgbClr val="FF0000"/>
                </a:solidFill>
              </a:rPr>
              <a:t> ≡ x (mod 3), 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∀ </a:t>
            </a:r>
            <a:r>
              <a:rPr lang="en-US" sz="3600" dirty="0">
                <a:solidFill>
                  <a:srgbClr val="FF0000"/>
                </a:solidFill>
              </a:rPr>
              <a:t>x 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ℤ (Corollary to F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STXingkai" panose="02010800040101010101" pitchFamily="2" charset="-122"/>
                <a:ea typeface="STXingkai" panose="02010800040101010101" pitchFamily="2" charset="-122"/>
                <a:cs typeface="Arial" panose="020B0604020202020204" pitchFamily="34" charset="0"/>
              </a:rPr>
              <a:t>l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TXingkai" panose="02010800040101010101" pitchFamily="2" charset="-122"/>
                <a:ea typeface="STXingkai" panose="02010800040101010101" pitchFamily="2" charset="-122"/>
                <a:cs typeface="Arial" panose="020B0604020202020204" pitchFamily="34" charset="0"/>
              </a:rPr>
              <a:t> 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T)</a:t>
            </a:r>
            <a:endParaRPr lang="en-US" sz="3600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sz="3600" dirty="0"/>
              <a:t> 	 x</a:t>
            </a:r>
            <a:r>
              <a:rPr lang="en-US" sz="3600" baseline="30000" dirty="0"/>
              <a:t>3</a:t>
            </a:r>
            <a:r>
              <a:rPr lang="en-US" sz="3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sz="3600" baseline="30000" dirty="0"/>
              <a:t>20+1 </a:t>
            </a:r>
            <a:r>
              <a:rPr lang="en-US" sz="3600" dirty="0"/>
              <a:t>+ 26 x</a:t>
            </a:r>
            <a:r>
              <a:rPr lang="en-US" sz="3600" baseline="30000" dirty="0"/>
              <a:t>3</a:t>
            </a:r>
            <a:r>
              <a:rPr lang="en-US" sz="3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sz="3600" baseline="30000" dirty="0"/>
              <a:t>13+2 </a:t>
            </a:r>
            <a:r>
              <a:rPr lang="en-US" sz="3600" dirty="0"/>
              <a:t>+ 11 x</a:t>
            </a:r>
            <a:r>
              <a:rPr lang="en-US" sz="3600" baseline="30000" dirty="0"/>
              <a:t>3</a:t>
            </a:r>
            <a:r>
              <a:rPr lang="en-US" sz="3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sz="3600" baseline="30000" dirty="0"/>
              <a:t>8+1 </a:t>
            </a:r>
            <a:r>
              <a:rPr lang="en-US" sz="3600" dirty="0"/>
              <a:t>+ 20 ≡ 30 (mod 3)</a:t>
            </a:r>
          </a:p>
          <a:p>
            <a:r>
              <a:rPr lang="en-US" sz="3600" dirty="0"/>
              <a:t>	 x</a:t>
            </a:r>
            <a:r>
              <a:rPr lang="en-US" sz="3600" baseline="30000" dirty="0"/>
              <a:t>3</a:t>
            </a:r>
            <a:r>
              <a:rPr lang="en-US" sz="3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sz="3600" baseline="30000" dirty="0"/>
              <a:t>20</a:t>
            </a:r>
            <a:r>
              <a:rPr lang="en-US" sz="3600" dirty="0"/>
              <a:t>x</a:t>
            </a:r>
            <a:r>
              <a:rPr lang="en-US" sz="3600" baseline="30000" dirty="0"/>
              <a:t>  </a:t>
            </a:r>
            <a:r>
              <a:rPr lang="en-US" sz="3600" dirty="0"/>
              <a:t>+ 26 x</a:t>
            </a:r>
            <a:r>
              <a:rPr lang="en-US" sz="3600" baseline="30000" dirty="0"/>
              <a:t>3</a:t>
            </a:r>
            <a:r>
              <a:rPr lang="en-US" sz="3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sz="3600" baseline="30000" dirty="0"/>
              <a:t>13</a:t>
            </a:r>
            <a:r>
              <a:rPr lang="en-US" sz="3600" dirty="0"/>
              <a:t>x</a:t>
            </a:r>
            <a:r>
              <a:rPr lang="en-US" sz="3600" baseline="30000" dirty="0"/>
              <a:t>2 </a:t>
            </a:r>
            <a:r>
              <a:rPr lang="en-US" sz="3600" dirty="0"/>
              <a:t>+ 11 x</a:t>
            </a:r>
            <a:r>
              <a:rPr lang="en-US" sz="3600" baseline="30000" dirty="0"/>
              <a:t>3</a:t>
            </a:r>
            <a:r>
              <a:rPr lang="en-US" sz="3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sz="3600" baseline="30000" dirty="0"/>
              <a:t>8</a:t>
            </a:r>
            <a:r>
              <a:rPr lang="en-US" sz="3600" dirty="0"/>
              <a:t>x</a:t>
            </a:r>
            <a:r>
              <a:rPr lang="en-US" sz="3600" baseline="30000" dirty="0"/>
              <a:t>  </a:t>
            </a:r>
            <a:r>
              <a:rPr lang="en-US" sz="1600" baseline="30000" dirty="0"/>
              <a:t> </a:t>
            </a:r>
            <a:r>
              <a:rPr lang="en-US" sz="3600" dirty="0"/>
              <a:t>+ 20 ≡ 30 (mod 3)</a:t>
            </a:r>
          </a:p>
          <a:p>
            <a:r>
              <a:rPr lang="en-US" sz="3600" dirty="0"/>
              <a:t>	 x</a:t>
            </a:r>
            <a:r>
              <a:rPr lang="en-US" sz="3600" baseline="30000" dirty="0"/>
              <a:t>20</a:t>
            </a:r>
            <a:r>
              <a:rPr lang="en-US" sz="3600" dirty="0"/>
              <a:t>x</a:t>
            </a:r>
            <a:r>
              <a:rPr lang="en-US" sz="3600" baseline="30000" dirty="0"/>
              <a:t>     </a:t>
            </a:r>
            <a:r>
              <a:rPr lang="en-US" baseline="30000" dirty="0"/>
              <a:t> </a:t>
            </a:r>
            <a:r>
              <a:rPr lang="en-US" sz="3600" dirty="0"/>
              <a:t>+ 26 x</a:t>
            </a:r>
            <a:r>
              <a:rPr lang="en-US" sz="3600" baseline="30000" dirty="0"/>
              <a:t>13</a:t>
            </a:r>
            <a:r>
              <a:rPr lang="en-US" sz="3600" dirty="0"/>
              <a:t>x</a:t>
            </a:r>
            <a:r>
              <a:rPr lang="en-US" sz="3600" baseline="30000" dirty="0"/>
              <a:t>2    </a:t>
            </a:r>
            <a:r>
              <a:rPr lang="en-US" sz="2000" baseline="30000" dirty="0"/>
              <a:t> </a:t>
            </a:r>
            <a:r>
              <a:rPr lang="en-US" sz="3600" dirty="0"/>
              <a:t>+ 11 x</a:t>
            </a:r>
            <a:r>
              <a:rPr lang="en-US" sz="3600" baseline="30000" dirty="0"/>
              <a:t>8</a:t>
            </a:r>
            <a:r>
              <a:rPr lang="en-US" sz="3600" dirty="0"/>
              <a:t>x</a:t>
            </a:r>
            <a:r>
              <a:rPr lang="en-US" sz="3600" baseline="30000" dirty="0"/>
              <a:t>    </a:t>
            </a:r>
            <a:r>
              <a:rPr lang="en-US" baseline="30000" dirty="0"/>
              <a:t> </a:t>
            </a:r>
            <a:r>
              <a:rPr lang="en-US" sz="3600" baseline="30000" dirty="0"/>
              <a:t> </a:t>
            </a:r>
            <a:r>
              <a:rPr lang="en-US" sz="3600" dirty="0"/>
              <a:t>+ 20 ≡ 30 (mod 3)</a:t>
            </a:r>
          </a:p>
          <a:p>
            <a:r>
              <a:rPr lang="en-US" sz="3600" dirty="0"/>
              <a:t>	 x</a:t>
            </a:r>
            <a:r>
              <a:rPr lang="en-US" sz="3600" baseline="30000" dirty="0"/>
              <a:t>21        </a:t>
            </a:r>
            <a:r>
              <a:rPr lang="en-US" baseline="30000" dirty="0"/>
              <a:t> </a:t>
            </a:r>
            <a:r>
              <a:rPr lang="en-US" sz="3600" dirty="0"/>
              <a:t>+ 26 x</a:t>
            </a:r>
            <a:r>
              <a:rPr lang="en-US" sz="3600" baseline="30000" dirty="0"/>
              <a:t>15         </a:t>
            </a:r>
            <a:r>
              <a:rPr lang="en-US" sz="2000" baseline="30000" dirty="0"/>
              <a:t> </a:t>
            </a:r>
            <a:r>
              <a:rPr lang="en-US" sz="3600" dirty="0"/>
              <a:t>+ 11 x</a:t>
            </a:r>
            <a:r>
              <a:rPr lang="en-US" sz="3600" baseline="30000" dirty="0"/>
              <a:t>9        </a:t>
            </a:r>
            <a:r>
              <a:rPr lang="en-US" sz="2000" baseline="30000" dirty="0"/>
              <a:t> </a:t>
            </a:r>
            <a:r>
              <a:rPr lang="en-US" sz="3600" dirty="0"/>
              <a:t>+ 20 ≡ 30 (mod 3)</a:t>
            </a:r>
          </a:p>
          <a:p>
            <a:r>
              <a:rPr lang="en-US" sz="3600" dirty="0"/>
              <a:t>	 x</a:t>
            </a:r>
            <a:r>
              <a:rPr lang="en-US" sz="3600" baseline="30000" dirty="0"/>
              <a:t>7           </a:t>
            </a:r>
            <a:r>
              <a:rPr lang="en-US" sz="3600" dirty="0"/>
              <a:t>+ 26 x</a:t>
            </a:r>
            <a:r>
              <a:rPr lang="en-US" sz="3600" baseline="30000" dirty="0"/>
              <a:t>5          </a:t>
            </a:r>
            <a:r>
              <a:rPr lang="en-US" sz="2400" baseline="30000" dirty="0"/>
              <a:t> </a:t>
            </a:r>
            <a:r>
              <a:rPr lang="en-US" sz="3600" baseline="30000" dirty="0"/>
              <a:t> </a:t>
            </a:r>
            <a:r>
              <a:rPr lang="en-US" sz="3600" dirty="0"/>
              <a:t>+ 11 x      </a:t>
            </a:r>
            <a:r>
              <a:rPr lang="en-US" sz="2000" dirty="0"/>
              <a:t> </a:t>
            </a:r>
            <a:r>
              <a:rPr lang="en-US" sz="3600" baseline="30000" dirty="0"/>
              <a:t> </a:t>
            </a:r>
            <a:r>
              <a:rPr lang="en-US" sz="3600" dirty="0"/>
              <a:t>+ 20 ≡ 30 (mod 3)</a:t>
            </a:r>
          </a:p>
          <a:p>
            <a:r>
              <a:rPr lang="en-US" sz="3600" dirty="0"/>
              <a:t>         </a:t>
            </a:r>
            <a:r>
              <a:rPr lang="en-US" sz="3200" dirty="0"/>
              <a:t> </a:t>
            </a:r>
            <a:r>
              <a:rPr lang="en-US" sz="3600" dirty="0"/>
              <a:t>x </a:t>
            </a:r>
            <a:r>
              <a:rPr lang="en-US" sz="3600" baseline="30000" dirty="0"/>
              <a:t>         </a:t>
            </a:r>
            <a:r>
              <a:rPr lang="en-US" sz="2400" baseline="30000" dirty="0"/>
              <a:t> </a:t>
            </a:r>
            <a:r>
              <a:rPr lang="en-US" sz="3600" baseline="30000" dirty="0"/>
              <a:t>  </a:t>
            </a:r>
            <a:r>
              <a:rPr lang="en-US" sz="3600" dirty="0"/>
              <a:t>+ 26 x</a:t>
            </a:r>
            <a:r>
              <a:rPr lang="en-US" sz="3600" baseline="30000" dirty="0"/>
              <a:t>            </a:t>
            </a:r>
            <a:r>
              <a:rPr lang="en-US" sz="2400" baseline="30000" dirty="0"/>
              <a:t> </a:t>
            </a:r>
            <a:r>
              <a:rPr lang="en-US" sz="3600" baseline="30000" dirty="0"/>
              <a:t> </a:t>
            </a:r>
            <a:r>
              <a:rPr lang="en-US" sz="3600" dirty="0"/>
              <a:t>+ 11 x      </a:t>
            </a:r>
            <a:r>
              <a:rPr lang="en-US" sz="2000" dirty="0"/>
              <a:t> </a:t>
            </a:r>
            <a:r>
              <a:rPr lang="en-US" sz="3600" baseline="30000" dirty="0"/>
              <a:t> </a:t>
            </a:r>
            <a:r>
              <a:rPr lang="en-US" sz="3600" dirty="0"/>
              <a:t>+ 20 ≡ 30 (mod 3)</a:t>
            </a:r>
          </a:p>
          <a:p>
            <a:r>
              <a:rPr lang="en-US" dirty="0"/>
              <a:t> </a:t>
            </a:r>
            <a:r>
              <a:rPr lang="en-US" sz="3600" dirty="0"/>
              <a:t>  </a:t>
            </a:r>
            <a:r>
              <a:rPr lang="en-US" sz="2800" dirty="0"/>
              <a:t> </a:t>
            </a:r>
            <a:r>
              <a:rPr lang="en-US" sz="3600" dirty="0"/>
              <a:t> 38 x</a:t>
            </a:r>
            <a:r>
              <a:rPr lang="en-US" sz="3600" baseline="30000" dirty="0"/>
              <a:t>                                       </a:t>
            </a:r>
            <a:r>
              <a:rPr lang="en-US" sz="2400" baseline="30000" dirty="0"/>
              <a:t> </a:t>
            </a:r>
            <a:r>
              <a:rPr lang="en-US" sz="3600" baseline="30000" dirty="0"/>
              <a:t>                              </a:t>
            </a:r>
            <a:r>
              <a:rPr lang="en-US" sz="3600" dirty="0"/>
              <a:t>+ 20 ≡ 30 (mod 3)</a:t>
            </a:r>
          </a:p>
        </p:txBody>
      </p:sp>
    </p:spTree>
    <p:extLst>
      <p:ext uri="{BB962C8B-B14F-4D97-AF65-F5344CB8AC3E}">
        <p14:creationId xmlns:p14="http://schemas.microsoft.com/office/powerpoint/2010/main" val="380537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E4A46-D56D-4BF3-83CE-217C173BE9A5}"/>
              </a:ext>
            </a:extLst>
          </p:cNvPr>
          <p:cNvSpPr txBox="1"/>
          <p:nvPr/>
        </p:nvSpPr>
        <p:spPr>
          <a:xfrm>
            <a:off x="-42317" y="-95154"/>
            <a:ext cx="121823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rgbClr val="3333FF"/>
                </a:solidFill>
                <a:latin typeface="arial" panose="020B0604020202020204" pitchFamily="34" charset="0"/>
              </a:rPr>
              <a:t>Chinese Remainder Theorem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02DE2-BA00-4A44-BE2A-053E1527776F}"/>
              </a:ext>
            </a:extLst>
          </p:cNvPr>
          <p:cNvSpPr txBox="1"/>
          <p:nvPr/>
        </p:nvSpPr>
        <p:spPr>
          <a:xfrm>
            <a:off x="140677" y="1597599"/>
            <a:ext cx="1239007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有物不知其数，三三数之剩二，</a:t>
            </a:r>
            <a:endParaRPr lang="en-US" altLang="zh-CN" sz="5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sz="5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五五数之剩三，七七数之剩二。</a:t>
            </a:r>
            <a:r>
              <a:rPr lang="zh-CN" altLang="en-US" sz="4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问物几何？</a:t>
            </a:r>
            <a:endParaRPr lang="en-US" sz="100" b="1" i="1" u="sng" dirty="0"/>
          </a:p>
          <a:p>
            <a:r>
              <a:rPr lang="en-US" sz="5700" b="1" i="1" dirty="0"/>
              <a:t> </a:t>
            </a:r>
            <a:endParaRPr lang="en-US" sz="5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11A91-5297-423A-AF15-08FB3B5B3B31}"/>
              </a:ext>
            </a:extLst>
          </p:cNvPr>
          <p:cNvSpPr txBox="1"/>
          <p:nvPr/>
        </p:nvSpPr>
        <p:spPr>
          <a:xfrm>
            <a:off x="140676" y="3601756"/>
            <a:ext cx="123900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There’s an unknown number </a:t>
            </a:r>
            <a:r>
              <a:rPr lang="en-US" sz="4000" b="1" i="1" dirty="0"/>
              <a:t>x</a:t>
            </a:r>
            <a:r>
              <a:rPr lang="en-US" sz="4000" dirty="0"/>
              <a:t>, </a:t>
            </a:r>
          </a:p>
          <a:p>
            <a:r>
              <a:rPr lang="en-US" sz="4000" dirty="0"/>
              <a:t>when counted in 3s we have 2 left over,</a:t>
            </a:r>
          </a:p>
          <a:p>
            <a:r>
              <a:rPr lang="en-US" sz="4000" dirty="0"/>
              <a:t>when counted in 5s we have 3 left over,</a:t>
            </a:r>
          </a:p>
          <a:p>
            <a:r>
              <a:rPr lang="en-US" sz="4000" dirty="0"/>
              <a:t>when counted in 7s we have 2 left over,</a:t>
            </a:r>
          </a:p>
          <a:p>
            <a:r>
              <a:rPr lang="en-US" sz="4000" dirty="0"/>
              <a:t>what is the number?</a:t>
            </a:r>
          </a:p>
        </p:txBody>
      </p:sp>
    </p:spTree>
    <p:extLst>
      <p:ext uri="{BB962C8B-B14F-4D97-AF65-F5344CB8AC3E}">
        <p14:creationId xmlns:p14="http://schemas.microsoft.com/office/powerpoint/2010/main" val="3914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E4A46-D56D-4BF3-83CE-217C173BE9A5}"/>
              </a:ext>
            </a:extLst>
          </p:cNvPr>
          <p:cNvSpPr txBox="1"/>
          <p:nvPr/>
        </p:nvSpPr>
        <p:spPr>
          <a:xfrm>
            <a:off x="-209365" y="-95154"/>
            <a:ext cx="121823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  <a:latin typeface="arial" panose="020B0604020202020204" pitchFamily="34" charset="0"/>
              </a:rPr>
              <a:t>CRT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02DE2-BA00-4A44-BE2A-053E1527776F}"/>
              </a:ext>
            </a:extLst>
          </p:cNvPr>
          <p:cNvSpPr txBox="1"/>
          <p:nvPr/>
        </p:nvSpPr>
        <p:spPr>
          <a:xfrm>
            <a:off x="28575" y="1281410"/>
            <a:ext cx="1239007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Problem 26, Volume 3 of:</a:t>
            </a:r>
            <a:endParaRPr lang="en-US" altLang="ja-JP" sz="4000" b="0" i="0" dirty="0">
              <a:solidFill>
                <a:srgbClr val="FF0000"/>
              </a:solidFill>
              <a:effectLst/>
            </a:endParaRPr>
          </a:p>
          <a:p>
            <a:endParaRPr lang="en-US" altLang="ja-JP" sz="2000" dirty="0">
              <a:solidFill>
                <a:srgbClr val="202122"/>
              </a:solidFill>
            </a:endParaRPr>
          </a:p>
          <a:p>
            <a:r>
              <a:rPr lang="ja-JP" altLang="en-US" sz="4000" b="0" i="0" dirty="0">
                <a:solidFill>
                  <a:srgbClr val="202122"/>
                </a:solidFill>
                <a:effectLst/>
              </a:rPr>
              <a:t>孫子 </a:t>
            </a:r>
            <a:r>
              <a:rPr lang="en-US" altLang="ja-JP" sz="4000" dirty="0">
                <a:solidFill>
                  <a:srgbClr val="202122"/>
                </a:solidFill>
                <a:effectLst/>
              </a:rPr>
              <a:t>(</a:t>
            </a:r>
            <a:r>
              <a:rPr lang="en-US" sz="4000" dirty="0">
                <a:solidFill>
                  <a:srgbClr val="202122"/>
                </a:solidFill>
                <a:effectLst/>
              </a:rPr>
              <a:t>Sun Zi) </a:t>
            </a:r>
            <a:r>
              <a:rPr lang="ja-JP" altLang="en-US" sz="4000" b="0" i="0" dirty="0">
                <a:solidFill>
                  <a:srgbClr val="202122"/>
                </a:solidFill>
                <a:effectLst/>
              </a:rPr>
              <a:t>算經</a:t>
            </a:r>
            <a:r>
              <a:rPr lang="en-US" altLang="ja-JP" sz="4000" b="0" i="0" dirty="0">
                <a:solidFill>
                  <a:srgbClr val="202122"/>
                </a:solidFill>
                <a:effectLst/>
              </a:rPr>
              <a:t> (Mathematics Manual)</a:t>
            </a:r>
          </a:p>
          <a:p>
            <a:r>
              <a:rPr lang="en-US" sz="1600" b="1" i="1" dirty="0"/>
              <a:t> </a:t>
            </a:r>
            <a:endParaRPr lang="en-US" sz="4000" b="1" i="1" dirty="0"/>
          </a:p>
          <a:p>
            <a:r>
              <a:rPr lang="en-US" sz="4000" dirty="0">
                <a:solidFill>
                  <a:srgbClr val="FF0000"/>
                </a:solidFill>
              </a:rPr>
              <a:t>In China, it’s called:</a:t>
            </a:r>
          </a:p>
          <a:p>
            <a:r>
              <a:rPr lang="ja-JP" altLang="en-US" sz="4000" b="0" i="0" dirty="0">
                <a:effectLst/>
              </a:rPr>
              <a:t>孙子定理 </a:t>
            </a:r>
            <a:r>
              <a:rPr lang="en-US" altLang="ja-JP" sz="4000" b="0" i="0" dirty="0">
                <a:effectLst/>
              </a:rPr>
              <a:t>(Sun Zi Theorem), or</a:t>
            </a:r>
          </a:p>
          <a:p>
            <a:r>
              <a:rPr lang="ja-JP" altLang="en-US" sz="4000" b="0" i="0" dirty="0">
                <a:effectLst/>
              </a:rPr>
              <a:t>中国剩余定理 </a:t>
            </a:r>
            <a:r>
              <a:rPr lang="en-US" altLang="ja-JP" sz="4000" b="0" i="0" dirty="0">
                <a:effectLst/>
              </a:rPr>
              <a:t>(</a:t>
            </a:r>
            <a:r>
              <a:rPr lang="en-US" sz="4000" b="0" i="0" dirty="0">
                <a:effectLst/>
              </a:rPr>
              <a:t>Chinese Remainder Theorem)</a:t>
            </a:r>
          </a:p>
          <a:p>
            <a:endParaRPr lang="en-US" sz="2800" b="0" i="0" dirty="0">
              <a:effectLst/>
            </a:endParaRPr>
          </a:p>
          <a:p>
            <a:r>
              <a:rPr lang="ja-JP" altLang="en-US" sz="4000" b="0" i="0" dirty="0">
                <a:solidFill>
                  <a:srgbClr val="202122"/>
                </a:solidFill>
                <a:effectLst/>
              </a:rPr>
              <a:t>孫子兵法 </a:t>
            </a:r>
            <a:r>
              <a:rPr lang="en-US" altLang="ja-JP" sz="4000" b="0" i="0" dirty="0">
                <a:solidFill>
                  <a:srgbClr val="202122"/>
                </a:solidFill>
                <a:effectLst/>
              </a:rPr>
              <a:t>(Art of War): </a:t>
            </a:r>
            <a:r>
              <a:rPr lang="en-US" altLang="ja-JP" sz="4000" b="0" i="0" dirty="0">
                <a:solidFill>
                  <a:srgbClr val="FF0000"/>
                </a:solidFill>
                <a:effectLst/>
              </a:rPr>
              <a:t>430-500 BC</a:t>
            </a:r>
          </a:p>
          <a:p>
            <a:r>
              <a:rPr lang="ja-JP" altLang="en-US" sz="4000" b="0" i="0" dirty="0">
                <a:solidFill>
                  <a:srgbClr val="202122"/>
                </a:solidFill>
                <a:effectLst/>
              </a:rPr>
              <a:t>孫子算經</a:t>
            </a:r>
            <a:r>
              <a:rPr lang="en-US" altLang="ja-JP" sz="4000" b="0" i="0" dirty="0">
                <a:solidFill>
                  <a:srgbClr val="202122"/>
                </a:solidFill>
                <a:effectLst/>
              </a:rPr>
              <a:t>:                       </a:t>
            </a:r>
            <a:r>
              <a:rPr lang="en-US" altLang="ja-JP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altLang="ja-JP" sz="4000" dirty="0">
                <a:solidFill>
                  <a:srgbClr val="FF0000"/>
                </a:solidFill>
              </a:rPr>
              <a:t>2</a:t>
            </a:r>
            <a:r>
              <a:rPr lang="en-US" altLang="ja-JP" sz="4000" b="0" i="0" dirty="0">
                <a:solidFill>
                  <a:srgbClr val="FF0000"/>
                </a:solidFill>
                <a:effectLst/>
              </a:rPr>
              <a:t>00-400 AD </a:t>
            </a:r>
            <a:r>
              <a:rPr lang="en-US" altLang="ja-JP" sz="3600" b="0" i="0" dirty="0">
                <a:solidFill>
                  <a:srgbClr val="FF0000"/>
                </a:solidFill>
                <a:effectLst/>
              </a:rPr>
              <a:t>(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~</a:t>
            </a:r>
            <a:r>
              <a:rPr lang="en-US" altLang="ja-JP" sz="3600" b="0" i="0" dirty="0">
                <a:solidFill>
                  <a:srgbClr val="FF0000"/>
                </a:solidFill>
                <a:effectLst/>
              </a:rPr>
              <a:t>765 years difference!)</a:t>
            </a:r>
            <a:endParaRPr lang="en-US" altLang="ja-JP" sz="4000" b="0" i="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228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E4A46-D56D-4BF3-83CE-217C173BE9A5}"/>
              </a:ext>
            </a:extLst>
          </p:cNvPr>
          <p:cNvSpPr txBox="1"/>
          <p:nvPr/>
        </p:nvSpPr>
        <p:spPr>
          <a:xfrm>
            <a:off x="-209365" y="-95154"/>
            <a:ext cx="121823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  <a:latin typeface="arial" panose="020B0604020202020204" pitchFamily="34" charset="0"/>
              </a:rPr>
              <a:t>CRT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02DE2-BA00-4A44-BE2A-053E1527776F}"/>
              </a:ext>
            </a:extLst>
          </p:cNvPr>
          <p:cNvSpPr txBox="1"/>
          <p:nvPr/>
        </p:nvSpPr>
        <p:spPr>
          <a:xfrm>
            <a:off x="238125" y="1624310"/>
            <a:ext cx="12390075" cy="473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0" i="0" dirty="0">
                <a:effectLst/>
              </a:rPr>
              <a:t>Sun Zi explained how to solve the problem. He noticed:</a:t>
            </a:r>
          </a:p>
          <a:p>
            <a:endParaRPr lang="en-US" altLang="ja-JP" sz="1050" dirty="0">
              <a:solidFill>
                <a:srgbClr val="FF0000"/>
              </a:solidFill>
            </a:endParaRPr>
          </a:p>
          <a:p>
            <a:r>
              <a:rPr lang="en-US" altLang="ja-JP" sz="4000" b="0" i="0" dirty="0">
                <a:solidFill>
                  <a:srgbClr val="FF0000"/>
                </a:solidFill>
                <a:effectLst/>
              </a:rPr>
              <a:t>70 </a:t>
            </a:r>
            <a:r>
              <a:rPr lang="en-US" sz="4000" dirty="0"/>
              <a:t>≡ 1 (mod 3) ≡ 0 (mod 5) ≡ 0 (mod 7)</a:t>
            </a:r>
          </a:p>
          <a:p>
            <a:r>
              <a:rPr lang="en-US" altLang="ja-JP" sz="4000" b="0" i="0" dirty="0">
                <a:solidFill>
                  <a:srgbClr val="FF0000"/>
                </a:solidFill>
                <a:effectLst/>
              </a:rPr>
              <a:t>21 </a:t>
            </a:r>
            <a:r>
              <a:rPr lang="en-US" sz="4000" dirty="0"/>
              <a:t>≡ 1 (mod 5) ≡ 0 (mod 3) ≡ 0 (mod 7)</a:t>
            </a:r>
          </a:p>
          <a:p>
            <a:r>
              <a:rPr lang="en-US" altLang="ja-JP" sz="4000" b="0" i="0" dirty="0">
                <a:solidFill>
                  <a:srgbClr val="FF0000"/>
                </a:solidFill>
                <a:effectLst/>
              </a:rPr>
              <a:t>15 </a:t>
            </a:r>
            <a:r>
              <a:rPr lang="en-US" sz="4000" dirty="0"/>
              <a:t>≡ 1 (mod 7) ≡ 0 (mod 3) ≡ 0 (mod 5)</a:t>
            </a:r>
          </a:p>
          <a:p>
            <a:endParaRPr lang="en-US" altLang="ja-JP" sz="1050" b="0" i="0" dirty="0">
              <a:solidFill>
                <a:srgbClr val="FF0000"/>
              </a:solidFill>
              <a:effectLst/>
            </a:endParaRPr>
          </a:p>
          <a:p>
            <a:r>
              <a:rPr lang="en-US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∴</a:t>
            </a:r>
            <a:r>
              <a:rPr lang="en-US" altLang="ja-JP" sz="4000" dirty="0">
                <a:solidFill>
                  <a:srgbClr val="3333FF"/>
                </a:solidFill>
              </a:rPr>
              <a:t>  x = 2(70) + 3(21) + 2(15) = 233 solves the problem.</a:t>
            </a:r>
          </a:p>
          <a:p>
            <a:r>
              <a:rPr lang="en-US" altLang="ja-JP" sz="4000" b="0" i="0" dirty="0">
                <a:effectLst/>
              </a:rPr>
              <a:t>Any multiple of 105 (3 x 7 x 5) is divisible by </a:t>
            </a:r>
            <a:r>
              <a:rPr lang="en-US" altLang="ja-JP" sz="4000" dirty="0"/>
              <a:t>3, 5, and 7, </a:t>
            </a:r>
          </a:p>
          <a:p>
            <a:r>
              <a:rPr lang="en-US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∴</a:t>
            </a:r>
            <a:r>
              <a:rPr lang="en-US" altLang="ja-JP" sz="4000" dirty="0">
                <a:solidFill>
                  <a:srgbClr val="3333FF"/>
                </a:solidFill>
              </a:rPr>
              <a:t>  </a:t>
            </a:r>
            <a:r>
              <a:rPr lang="en-US" altLang="ja-JP" sz="4000" b="0" i="0" dirty="0">
                <a:solidFill>
                  <a:srgbClr val="3333FF"/>
                </a:solidFill>
                <a:effectLst/>
              </a:rPr>
              <a:t>233 – 2(105</a:t>
            </a:r>
            <a:r>
              <a:rPr lang="en-US" altLang="ja-JP" sz="4000" dirty="0">
                <a:solidFill>
                  <a:srgbClr val="3333FF"/>
                </a:solidFill>
              </a:rPr>
              <a:t>) = 23 is the smallest positive answer.</a:t>
            </a:r>
            <a:endParaRPr lang="en-US" altLang="ja-JP" sz="4000" b="0" i="0" dirty="0">
              <a:solidFill>
                <a:srgbClr val="3333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016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E4A46-D56D-4BF3-83CE-217C173BE9A5}"/>
              </a:ext>
            </a:extLst>
          </p:cNvPr>
          <p:cNvSpPr txBox="1"/>
          <p:nvPr/>
        </p:nvSpPr>
        <p:spPr>
          <a:xfrm>
            <a:off x="-209365" y="-95154"/>
            <a:ext cx="121823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  <a:latin typeface="arial" panose="020B0604020202020204" pitchFamily="34" charset="0"/>
              </a:rPr>
              <a:t>CRT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BDEA42-9477-4B2D-B084-7203AB320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4496"/>
            <a:ext cx="12192000" cy="426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8FDF0-ABE9-4579-BBA1-BC842D59F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5" y="1197050"/>
            <a:ext cx="11876001" cy="9658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8AD953-440E-4E24-AE66-1A993E455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884" y="1892652"/>
            <a:ext cx="7511703" cy="24154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15D087-8C7C-4A6D-B624-C1889DBDD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233"/>
            <a:ext cx="12192000" cy="7692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F8A870-694C-4C20-A0D4-8746DF40DB04}"/>
              </a:ext>
            </a:extLst>
          </p:cNvPr>
          <p:cNvSpPr txBox="1"/>
          <p:nvPr/>
        </p:nvSpPr>
        <p:spPr>
          <a:xfrm>
            <a:off x="2695675" y="4106325"/>
            <a:ext cx="1117708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               </a:t>
            </a:r>
            <a:r>
              <a:rPr lang="en-US" sz="3200" b="1" dirty="0">
                <a:solidFill>
                  <a:srgbClr val="FF0000"/>
                </a:solidFill>
              </a:rPr>
              <a:t> x</a:t>
            </a:r>
            <a:r>
              <a:rPr lang="en-US" sz="11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/>
              <a:t>=</a:t>
            </a:r>
            <a:r>
              <a:rPr lang="en-US" sz="3200" b="1" dirty="0">
                <a:solidFill>
                  <a:srgbClr val="FF0000"/>
                </a:solidFill>
              </a:rPr>
              <a:t> 20n + 12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(20n + 12) 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≡</a:t>
            </a:r>
            <a:r>
              <a:rPr lang="en-US" sz="3200" b="1" dirty="0">
                <a:solidFill>
                  <a:srgbClr val="3333FF"/>
                </a:solidFill>
              </a:rPr>
              <a:t> 11 (mod 39)</a:t>
            </a:r>
          </a:p>
          <a:p>
            <a:r>
              <a:rPr lang="en-US" sz="3200" b="1" dirty="0"/>
              <a:t>           </a:t>
            </a:r>
            <a:r>
              <a:rPr lang="en-US" sz="1400" b="1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20n</a:t>
            </a:r>
            <a:r>
              <a:rPr lang="en-US" sz="3200" b="1" dirty="0">
                <a:solidFill>
                  <a:srgbClr val="3333FF"/>
                </a:solidFill>
              </a:rPr>
              <a:t> 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≡</a:t>
            </a:r>
            <a:r>
              <a:rPr lang="en-US" sz="3200" b="1" dirty="0">
                <a:solidFill>
                  <a:srgbClr val="3333FF"/>
                </a:solidFill>
              </a:rPr>
              <a:t> </a:t>
            </a:r>
            <a:r>
              <a:rPr lang="en-US" sz="3200" b="1" dirty="0">
                <a:solidFill>
                  <a:srgbClr val="FF71F8"/>
                </a:solidFill>
              </a:rPr>
              <a:t>-1 </a:t>
            </a:r>
            <a:r>
              <a:rPr lang="en-US" sz="3200" b="1" dirty="0">
                <a:solidFill>
                  <a:srgbClr val="3333FF"/>
                </a:solidFill>
              </a:rPr>
              <a:t> (mod 39)</a:t>
            </a:r>
          </a:p>
          <a:p>
            <a:r>
              <a:rPr lang="en-US" sz="3200" b="1" dirty="0"/>
              <a:t>           </a:t>
            </a:r>
            <a:r>
              <a:rPr lang="en-US" b="1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20n</a:t>
            </a:r>
            <a:r>
              <a:rPr lang="en-US" sz="3200" b="1" dirty="0">
                <a:solidFill>
                  <a:srgbClr val="3333FF"/>
                </a:solidFill>
              </a:rPr>
              <a:t> </a:t>
            </a:r>
            <a:r>
              <a:rPr lang="en-US" sz="3200" b="1" dirty="0"/>
              <a:t>=</a:t>
            </a:r>
            <a:r>
              <a:rPr lang="en-US" sz="3200" b="1" dirty="0">
                <a:solidFill>
                  <a:srgbClr val="3333FF"/>
                </a:solidFill>
              </a:rPr>
              <a:t> 39y </a:t>
            </a:r>
            <a:r>
              <a:rPr lang="en-US" sz="3200" b="1" dirty="0">
                <a:solidFill>
                  <a:srgbClr val="FF71F8"/>
                </a:solidFill>
              </a:rPr>
              <a:t>- 1</a:t>
            </a:r>
          </a:p>
          <a:p>
            <a:r>
              <a:rPr lang="en-US" sz="3200" b="1" dirty="0"/>
              <a:t>                </a:t>
            </a:r>
            <a:r>
              <a:rPr lang="en-US" sz="1050" b="1" dirty="0"/>
              <a:t> </a:t>
            </a:r>
            <a:r>
              <a:rPr lang="en-US" sz="3200" b="1" dirty="0">
                <a:solidFill>
                  <a:srgbClr val="FF71F8"/>
                </a:solidFill>
              </a:rPr>
              <a:t>1</a:t>
            </a:r>
            <a:r>
              <a:rPr lang="en-US" sz="3200" b="1" dirty="0"/>
              <a:t> = </a:t>
            </a:r>
            <a:r>
              <a:rPr lang="en-US" sz="3200" b="1" dirty="0">
                <a:solidFill>
                  <a:srgbClr val="3333FF"/>
                </a:solidFill>
              </a:rPr>
              <a:t>39y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-20n </a:t>
            </a:r>
            <a:r>
              <a:rPr lang="en-US" sz="3200" b="1" dirty="0"/>
              <a:t>[now solve the Diophantine </a:t>
            </a:r>
            <a:r>
              <a:rPr lang="en-US" sz="3200" b="1" dirty="0" err="1"/>
              <a:t>eqn</a:t>
            </a:r>
            <a:r>
              <a:rPr lang="en-US" sz="32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436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59AAE9-9FC0-4660-9752-C1C33344D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490537"/>
            <a:ext cx="104203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6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0F66DFC-E92A-4833-855F-03ECB7FD623D}"/>
              </a:ext>
            </a:extLst>
          </p:cNvPr>
          <p:cNvSpPr txBox="1"/>
          <p:nvPr/>
        </p:nvSpPr>
        <p:spPr>
          <a:xfrm>
            <a:off x="-844059" y="-123092"/>
            <a:ext cx="141468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</a:rPr>
              <a:t>Reminder!</a:t>
            </a:r>
          </a:p>
          <a:p>
            <a:pPr marL="1143000" indent="-1143000">
              <a:buAutoNum type="alphaLcParenBoth"/>
            </a:pP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696CE-956C-41E9-BE4E-EDE3DE6F7A0F}"/>
              </a:ext>
            </a:extLst>
          </p:cNvPr>
          <p:cNvSpPr txBox="1"/>
          <p:nvPr/>
        </p:nvSpPr>
        <p:spPr>
          <a:xfrm>
            <a:off x="298081" y="1189358"/>
            <a:ext cx="1239007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rgbClr val="202124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</a:rPr>
              <a:t>We never defined division for congruence classes.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02124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</a:rPr>
              <a:t>[ a / b ] is not recommended!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02124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</a:rPr>
              <a:t>[ a ] / [ b ] is not recommended!</a:t>
            </a:r>
          </a:p>
          <a:p>
            <a:endParaRPr lang="en-US" sz="3600" b="0" i="0" dirty="0">
              <a:solidFill>
                <a:srgbClr val="404040"/>
              </a:solidFill>
              <a:effectLst/>
            </a:endParaRPr>
          </a:p>
          <a:p>
            <a:endParaRPr lang="en-US" sz="1600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35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EFBFC2-D36A-4424-A073-C7300CC25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80975"/>
            <a:ext cx="8829675" cy="1200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3D0691-3FB6-4588-9766-0B917E4F9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1614487"/>
            <a:ext cx="8607310" cy="17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4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1664A-EB62-465C-906C-309AB9B96355}"/>
              </a:ext>
            </a:extLst>
          </p:cNvPr>
          <p:cNvSpPr txBox="1"/>
          <p:nvPr/>
        </p:nvSpPr>
        <p:spPr>
          <a:xfrm>
            <a:off x="-104590" y="-95154"/>
            <a:ext cx="121823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3333FF"/>
                </a:solidFill>
                <a:latin typeface="arial" panose="020B0604020202020204" pitchFamily="34" charset="0"/>
              </a:rPr>
              <a:t>Splitting Modulus Theorem (SMT)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DEDB5-0DD3-44CB-9263-EB8FA37C0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3" y="1319212"/>
            <a:ext cx="11449417" cy="3014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42C7CE-3E16-4633-B76A-E3E7C908FD49}"/>
              </a:ext>
            </a:extLst>
          </p:cNvPr>
          <p:cNvSpPr txBox="1"/>
          <p:nvPr/>
        </p:nvSpPr>
        <p:spPr>
          <a:xfrm>
            <a:off x="-635712" y="4513539"/>
            <a:ext cx="1346342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rgbClr val="3333FF"/>
                </a:solidFill>
                <a:latin typeface="arial" panose="020B0604020202020204" pitchFamily="34" charset="0"/>
              </a:rPr>
              <a:t>“Inverse Chinese Remainder Theorem”</a:t>
            </a:r>
          </a:p>
          <a:p>
            <a:pPr algn="ctr"/>
            <a:r>
              <a:rPr lang="en-US" sz="5400" dirty="0">
                <a:solidFill>
                  <a:srgbClr val="FF0000"/>
                </a:solidFill>
                <a:latin typeface="arial" panose="020B0604020202020204" pitchFamily="34" charset="0"/>
              </a:rPr>
              <a:t>(Do not actually call it that on the exam)</a:t>
            </a:r>
          </a:p>
          <a:p>
            <a:pPr algn="ctr"/>
            <a:endParaRPr lang="en-US" sz="5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27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304D72-6379-45F1-832B-9933D9BDE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12192000" cy="703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D55099-B2E7-4D53-8963-EB681D1AD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823620"/>
            <a:ext cx="7086600" cy="1914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9C1B1B-3B8B-462E-AFD0-F5AF38A59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35" y="2817869"/>
            <a:ext cx="5101004" cy="1766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7264E5-9A67-4BA2-A8F9-3BB4ACFF8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2798" y="2817869"/>
            <a:ext cx="6391566" cy="1766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254E73-BB91-4DB7-A953-E3EB806D09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2493" y="4643302"/>
            <a:ext cx="2714625" cy="1095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85A3F6-E26B-469F-BCB4-B46BBA9C7F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1230" y="5936730"/>
            <a:ext cx="7677150" cy="4000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401D2F8-A69C-4799-AAF7-8F251A65C893}"/>
              </a:ext>
            </a:extLst>
          </p:cNvPr>
          <p:cNvSpPr/>
          <p:nvPr/>
        </p:nvSpPr>
        <p:spPr>
          <a:xfrm>
            <a:off x="4567769" y="2923622"/>
            <a:ext cx="423331" cy="1534202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382985-7DF8-48FD-8A98-A54D606DFA04}"/>
              </a:ext>
            </a:extLst>
          </p:cNvPr>
          <p:cNvSpPr/>
          <p:nvPr/>
        </p:nvSpPr>
        <p:spPr>
          <a:xfrm>
            <a:off x="9482507" y="2860704"/>
            <a:ext cx="423331" cy="1723422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6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304D72-6379-45F1-832B-9933D9BDE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12192000" cy="703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254E73-BB91-4DB7-A953-E3EB806D0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816" y="897778"/>
            <a:ext cx="2714625" cy="1095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85A3F6-E26B-469F-BCB4-B46BBA9C7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553" y="2191206"/>
            <a:ext cx="7677150" cy="400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293C61-21BC-4900-85C7-C13ADB9B6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59460"/>
            <a:ext cx="12192000" cy="12236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F27CA41-B4AA-4FEB-A0E2-6883A837D543}"/>
              </a:ext>
            </a:extLst>
          </p:cNvPr>
          <p:cNvSpPr/>
          <p:nvPr/>
        </p:nvSpPr>
        <p:spPr>
          <a:xfrm>
            <a:off x="10062307" y="3640016"/>
            <a:ext cx="1547447" cy="451936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81C990-A9FF-4A21-9834-CF73C78AD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0250" y="4449858"/>
            <a:ext cx="9411499" cy="178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1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769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609509" y="427839"/>
            <a:ext cx="1173189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7245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0419644-6DD8-41BD-8DB3-163358359740}"/>
              </a:ext>
            </a:extLst>
          </p:cNvPr>
          <p:cNvSpPr txBox="1"/>
          <p:nvPr/>
        </p:nvSpPr>
        <p:spPr>
          <a:xfrm>
            <a:off x="527878" y="328783"/>
            <a:ext cx="123900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Assignment Tips:</a:t>
            </a: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Q2) If false: try to find a valid counter-example</a:t>
            </a:r>
          </a:p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Q3)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E4B3E-48E9-4C69-91CE-AE897A6D0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87" y="2577938"/>
            <a:ext cx="8734802" cy="420841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2821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0419644-6DD8-41BD-8DB3-163358359740}"/>
              </a:ext>
            </a:extLst>
          </p:cNvPr>
          <p:cNvSpPr txBox="1"/>
          <p:nvPr/>
        </p:nvSpPr>
        <p:spPr>
          <a:xfrm>
            <a:off x="114639" y="274290"/>
            <a:ext cx="12390075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Assignment Tips:</a:t>
            </a: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Q4b) If </a:t>
            </a:r>
            <a:r>
              <a:rPr lang="en-US" sz="3600" i="1" dirty="0">
                <a:solidFill>
                  <a:srgbClr val="202124"/>
                </a:solidFill>
                <a:latin typeface="arial" panose="020B0604020202020204" pitchFamily="34" charset="0"/>
              </a:rPr>
              <a:t>and</a:t>
            </a: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 only if: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1 mark for  &lt;= direction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2 marks for =&gt; direction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Q5) </a:t>
            </a:r>
            <a:r>
              <a:rPr lang="en-US" sz="3600" dirty="0" err="1">
                <a:solidFill>
                  <a:srgbClr val="202124"/>
                </a:solidFill>
                <a:latin typeface="arial" panose="020B0604020202020204" pitchFamily="34" charset="0"/>
              </a:rPr>
              <a:t>Strawwng</a:t>
            </a: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 Induction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1 mark for setting it up properly</a:t>
            </a:r>
          </a:p>
          <a:p>
            <a:pPr lvl="2"/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“Let </a:t>
            </a:r>
            <a:r>
              <a:rPr lang="en-US" sz="3600" i="1" dirty="0">
                <a:solidFill>
                  <a:srgbClr val="202124"/>
                </a:solidFill>
                <a:latin typeface="arial" panose="020B0604020202020204" pitchFamily="34" charset="0"/>
              </a:rPr>
              <a:t>k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</a:rPr>
              <a:t>∈ </a:t>
            </a:r>
            <a:r>
              <a:rPr lang="en-US" sz="3600" dirty="0">
                <a:latin typeface="Arial" panose="020B0604020202020204" pitchFamily="34" charset="0"/>
              </a:rPr>
              <a:t>N</a:t>
            </a:r>
            <a:r>
              <a:rPr lang="en-US" sz="3600" i="1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be arbitrary. Assume… for 1&lt;= r &lt;=k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Prove for irreducible case (easy), </a:t>
            </a:r>
          </a:p>
          <a:p>
            <a:pPr lvl="1"/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	 and reducible case (harder)</a:t>
            </a:r>
          </a:p>
        </p:txBody>
      </p:sp>
    </p:spTree>
    <p:extLst>
      <p:ext uri="{BB962C8B-B14F-4D97-AF65-F5344CB8AC3E}">
        <p14:creationId xmlns:p14="http://schemas.microsoft.com/office/powerpoint/2010/main" val="404955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A927A-AAFE-4D7D-B4E8-E44B2D227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37435"/>
            <a:ext cx="11290300" cy="5458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B0DB0D-720A-458F-A859-330FF20A6B21}"/>
              </a:ext>
            </a:extLst>
          </p:cNvPr>
          <p:cNvSpPr txBox="1"/>
          <p:nvPr/>
        </p:nvSpPr>
        <p:spPr>
          <a:xfrm>
            <a:off x="0" y="-784394"/>
            <a:ext cx="12623800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0" i="0" baseline="-25000" dirty="0">
                <a:solidFill>
                  <a:srgbClr val="3333FF"/>
                </a:solidFill>
                <a:effectLst/>
                <a:latin typeface="arial" panose="020B0604020202020204" pitchFamily="34" charset="0"/>
              </a:rPr>
              <a:t>Extra practice:</a:t>
            </a:r>
          </a:p>
        </p:txBody>
      </p:sp>
    </p:spTree>
    <p:extLst>
      <p:ext uri="{BB962C8B-B14F-4D97-AF65-F5344CB8AC3E}">
        <p14:creationId xmlns:p14="http://schemas.microsoft.com/office/powerpoint/2010/main" val="71892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0419644-6DD8-41BD-8DB3-163358359740}"/>
              </a:ext>
            </a:extLst>
          </p:cNvPr>
          <p:cNvSpPr txBox="1"/>
          <p:nvPr/>
        </p:nvSpPr>
        <p:spPr>
          <a:xfrm>
            <a:off x="202562" y="0"/>
            <a:ext cx="123900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Tutor connect, if no one replied, what to do.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Jason D’Souza apology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Laith: EEA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Survey results: overall satisfaction (academia.SE page)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Survey: course notes (add that you can look at Jerry’s)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Maybe Example 2 of Chapter 8</a:t>
            </a:r>
          </a:p>
          <a:p>
            <a:pPr marL="457200" indent="-457200">
              <a:buFontTx/>
              <a:buChar char="-"/>
            </a:pPr>
            <a:r>
              <a:rPr lang="en-US" sz="4000" dirty="0" err="1">
                <a:solidFill>
                  <a:srgbClr val="202124"/>
                </a:solidFill>
                <a:latin typeface="arial" panose="020B0604020202020204" pitchFamily="34" charset="0"/>
              </a:rPr>
              <a:t>Youtube</a:t>
            </a: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 channel</a:t>
            </a:r>
          </a:p>
        </p:txBody>
      </p:sp>
    </p:spTree>
    <p:extLst>
      <p:ext uri="{BB962C8B-B14F-4D97-AF65-F5344CB8AC3E}">
        <p14:creationId xmlns:p14="http://schemas.microsoft.com/office/powerpoint/2010/main" val="237678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C29045-B431-4911-84A1-7BD904B186C6}"/>
              </a:ext>
            </a:extLst>
          </p:cNvPr>
          <p:cNvSpPr txBox="1"/>
          <p:nvPr/>
        </p:nvSpPr>
        <p:spPr>
          <a:xfrm>
            <a:off x="186311" y="361164"/>
            <a:ext cx="11731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following pages are intentionally left blank, for writing notes from the tablet.</a:t>
            </a:r>
          </a:p>
        </p:txBody>
      </p:sp>
    </p:spTree>
    <p:extLst>
      <p:ext uri="{BB962C8B-B14F-4D97-AF65-F5344CB8AC3E}">
        <p14:creationId xmlns:p14="http://schemas.microsoft.com/office/powerpoint/2010/main" val="282894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26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12 November 2021</a:t>
            </a:r>
          </a:p>
        </p:txBody>
      </p:sp>
    </p:spTree>
    <p:extLst>
      <p:ext uri="{BB962C8B-B14F-4D97-AF65-F5344CB8AC3E}">
        <p14:creationId xmlns:p14="http://schemas.microsoft.com/office/powerpoint/2010/main" val="3457243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8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1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1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7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6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5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6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3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9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148080" y="-155643"/>
            <a:ext cx="12261182" cy="115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Friday 12 November:</a:t>
            </a:r>
            <a:r>
              <a:rPr lang="en-US" sz="32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F0"/>
                </a:solidFill>
              </a:rPr>
              <a:t>Moebius quiz tonight! (covers up to middle of page 121)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u="sng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Friday 12 November:</a:t>
            </a:r>
            <a:r>
              <a:rPr lang="en-US" sz="32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Look at WA08 (covers up to end of </a:t>
            </a:r>
            <a:r>
              <a:rPr lang="en-US" sz="3200" dirty="0" err="1">
                <a:solidFill>
                  <a:srgbClr val="FF0000"/>
                </a:solidFill>
              </a:rPr>
              <a:t>pg</a:t>
            </a:r>
            <a:r>
              <a:rPr lang="en-US" sz="3200" dirty="0">
                <a:solidFill>
                  <a:srgbClr val="FF0000"/>
                </a:solidFill>
              </a:rPr>
              <a:t> 133) and solutions to WA07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Reading: Up to end of Chapter 8.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Moebius quizzes seem to have covered things out of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Knowing F</a:t>
            </a:r>
            <a:r>
              <a:rPr lang="en-US" sz="3200" dirty="0">
                <a:latin typeface="STXingkai" panose="02010800040101010101" pitchFamily="2" charset="-122"/>
                <a:ea typeface="STXingkai" panose="02010800040101010101" pitchFamily="2" charset="-122"/>
              </a:rPr>
              <a:t>l </a:t>
            </a:r>
            <a:r>
              <a:rPr lang="en-US" sz="3200" dirty="0">
                <a:ea typeface="STXingkai" panose="02010800040101010101" pitchFamily="2" charset="-122"/>
              </a:rPr>
              <a:t>T</a:t>
            </a:r>
            <a:r>
              <a:rPr lang="en-US" sz="3200" dirty="0"/>
              <a:t>, CRT and “Splitting mod” can help you on quizzes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u="sng" dirty="0">
                <a:solidFill>
                  <a:srgbClr val="FF0000"/>
                </a:solidFill>
              </a:rPr>
              <a:t>Wednesday 17 November: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Submit Written Assignment 8: WA8 (covers up to page 133)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lvl="1"/>
            <a:endParaRPr lang="en-US" sz="20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F0"/>
              </a:solidFill>
            </a:endParaRPr>
          </a:p>
          <a:p>
            <a:pPr lvl="1"/>
            <a:endParaRPr lang="en-US" dirty="0"/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7030A0"/>
              </a:solidFill>
            </a:endParaRPr>
          </a:p>
          <a:p>
            <a:pPr lvl="1"/>
            <a:endParaRPr lang="en-US" sz="2400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5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0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9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9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DA3FF88-8AF5-4BF7-B09E-38FE8E717CC4}"/>
              </a:ext>
            </a:extLst>
          </p:cNvPr>
          <p:cNvSpPr txBox="1"/>
          <p:nvPr/>
        </p:nvSpPr>
        <p:spPr>
          <a:xfrm>
            <a:off x="-844059" y="-123092"/>
            <a:ext cx="141468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</a:rPr>
              <a:t>Objectives</a:t>
            </a:r>
          </a:p>
          <a:p>
            <a:pPr marL="1143000" indent="-1143000">
              <a:buAutoNum type="alphaLcParenBoth"/>
            </a:pP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FDCD5-D24C-4ABE-A6A4-E6E05C4C8EE4}"/>
              </a:ext>
            </a:extLst>
          </p:cNvPr>
          <p:cNvSpPr txBox="1"/>
          <p:nvPr/>
        </p:nvSpPr>
        <p:spPr>
          <a:xfrm>
            <a:off x="2146166" y="1216960"/>
            <a:ext cx="12182364" cy="570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600" dirty="0">
                <a:solidFill>
                  <a:srgbClr val="202124"/>
                </a:solidFill>
                <a:latin typeface="arial" panose="020B0604020202020204" pitchFamily="34" charset="0"/>
              </a:rPr>
              <a:t>  F </a:t>
            </a:r>
            <a:r>
              <a:rPr lang="en-US" sz="19900" dirty="0">
                <a:solidFill>
                  <a:srgbClr val="202124"/>
                </a:solidFill>
                <a:latin typeface="STXingkai" panose="020B0503020204020204" pitchFamily="2" charset="-122"/>
                <a:ea typeface="STXingkai" panose="020B0503020204020204" pitchFamily="2" charset="-122"/>
              </a:rPr>
              <a:t>l </a:t>
            </a:r>
            <a:r>
              <a:rPr lang="en-US" sz="16600" dirty="0">
                <a:solidFill>
                  <a:srgbClr val="202124"/>
                </a:solidFill>
                <a:latin typeface="arial" panose="020B0604020202020204" pitchFamily="34" charset="0"/>
              </a:rPr>
              <a:t>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600" dirty="0">
                <a:solidFill>
                  <a:srgbClr val="202124"/>
                </a:solidFill>
                <a:latin typeface="arial" panose="020B0604020202020204" pitchFamily="34" charset="0"/>
              </a:rPr>
              <a:t>  CRT</a:t>
            </a:r>
          </a:p>
        </p:txBody>
      </p:sp>
    </p:spTree>
    <p:extLst>
      <p:ext uri="{BB962C8B-B14F-4D97-AF65-F5344CB8AC3E}">
        <p14:creationId xmlns:p14="http://schemas.microsoft.com/office/powerpoint/2010/main" val="212987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4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1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1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2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7FDCD5-D24C-4ABE-A6A4-E6E05C4C8EE4}"/>
              </a:ext>
            </a:extLst>
          </p:cNvPr>
          <p:cNvSpPr txBox="1"/>
          <p:nvPr/>
        </p:nvSpPr>
        <p:spPr>
          <a:xfrm>
            <a:off x="308573" y="101326"/>
            <a:ext cx="121823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rial" panose="020B0604020202020204" pitchFamily="34" charset="0"/>
              </a:rPr>
              <a:t>FLT: Fermat’s Last Theorem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7F3D7-2555-435E-A49C-22CB3D0F5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89" y="1517011"/>
            <a:ext cx="11608741" cy="451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1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E4A46-D56D-4BF3-83CE-217C173BE9A5}"/>
              </a:ext>
            </a:extLst>
          </p:cNvPr>
          <p:cNvSpPr txBox="1"/>
          <p:nvPr/>
        </p:nvSpPr>
        <p:spPr>
          <a:xfrm>
            <a:off x="308573" y="101326"/>
            <a:ext cx="121823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r>
              <a:rPr lang="en-US" sz="4800" dirty="0">
                <a:solidFill>
                  <a:srgbClr val="FF0000"/>
                </a:solidFill>
                <a:latin typeface="STXingkai" panose="020B0503020204020204" pitchFamily="2" charset="-122"/>
                <a:ea typeface="STXingkai" panose="020B0503020204020204" pitchFamily="2" charset="-122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STXingkai" panose="020B0503020204020204" pitchFamily="2" charset="-122"/>
                <a:ea typeface="STXingkai" panose="020B0503020204020204" pitchFamily="2" charset="-122"/>
              </a:rPr>
              <a:t>l </a:t>
            </a:r>
            <a:r>
              <a:rPr lang="en-US" sz="4800" dirty="0">
                <a:solidFill>
                  <a:srgbClr val="FF0000"/>
                </a:solidFill>
                <a:latin typeface="arial" panose="020B0604020202020204" pitchFamily="34" charset="0"/>
              </a:rPr>
              <a:t>T: Fermat’s Little Theorem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5AEAAB-AF11-4FB6-93E3-3BEF86264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9" y="1289961"/>
            <a:ext cx="12192000" cy="27833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670535-BD00-4ADA-A81C-232EDF269BD6}"/>
              </a:ext>
            </a:extLst>
          </p:cNvPr>
          <p:cNvSpPr txBox="1"/>
          <p:nvPr/>
        </p:nvSpPr>
        <p:spPr>
          <a:xfrm>
            <a:off x="70339" y="4451779"/>
            <a:ext cx="12390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202124"/>
                </a:solidFill>
              </a:rPr>
              <a:t>Euler gave the first published proof (1736)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202124"/>
                </a:solidFill>
              </a:rPr>
              <a:t>Leibniz gave the same proof as Euler in an unpublished paper (before 1683)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4BDA23-0DDC-44E0-9FEB-4E0D5C5E118B}"/>
              </a:ext>
            </a:extLst>
          </p:cNvPr>
          <p:cNvSpPr/>
          <p:nvPr/>
        </p:nvSpPr>
        <p:spPr>
          <a:xfrm>
            <a:off x="10040815" y="1289961"/>
            <a:ext cx="1960686" cy="512957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8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E4A46-D56D-4BF3-83CE-217C173BE9A5}"/>
              </a:ext>
            </a:extLst>
          </p:cNvPr>
          <p:cNvSpPr txBox="1"/>
          <p:nvPr/>
        </p:nvSpPr>
        <p:spPr>
          <a:xfrm>
            <a:off x="308573" y="101326"/>
            <a:ext cx="121823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r>
              <a:rPr lang="en-US" sz="4800" dirty="0">
                <a:solidFill>
                  <a:srgbClr val="FF0000"/>
                </a:solidFill>
                <a:latin typeface="STXingkai" panose="020B0503020204020204" pitchFamily="2" charset="-122"/>
                <a:ea typeface="STXingkai" panose="020B0503020204020204" pitchFamily="2" charset="-122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STXingkai" panose="020B0503020204020204" pitchFamily="2" charset="-122"/>
                <a:ea typeface="STXingkai" panose="020B0503020204020204" pitchFamily="2" charset="-122"/>
              </a:rPr>
              <a:t>l </a:t>
            </a:r>
            <a:r>
              <a:rPr lang="en-US" sz="4800" dirty="0">
                <a:solidFill>
                  <a:srgbClr val="FF0000"/>
                </a:solidFill>
                <a:latin typeface="arial" panose="020B0604020202020204" pitchFamily="34" charset="0"/>
              </a:rPr>
              <a:t>T: Fermat’s Little Theorem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5AEAAB-AF11-4FB6-93E3-3BEF86264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9" y="1289961"/>
            <a:ext cx="12192000" cy="27833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C4BDA23-0DDC-44E0-9FEB-4E0D5C5E118B}"/>
              </a:ext>
            </a:extLst>
          </p:cNvPr>
          <p:cNvSpPr/>
          <p:nvPr/>
        </p:nvSpPr>
        <p:spPr>
          <a:xfrm>
            <a:off x="10040815" y="1289961"/>
            <a:ext cx="1960686" cy="512957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48F732-69EC-4933-ADBF-4501275EB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9169"/>
            <a:ext cx="12192000" cy="62037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23F4D9-A3CE-4074-BDE5-8E26C268D383}"/>
              </a:ext>
            </a:extLst>
          </p:cNvPr>
          <p:cNvSpPr/>
          <p:nvPr/>
        </p:nvSpPr>
        <p:spPr>
          <a:xfrm>
            <a:off x="35170" y="5031965"/>
            <a:ext cx="12192000" cy="5691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0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E4A46-D56D-4BF3-83CE-217C173BE9A5}"/>
              </a:ext>
            </a:extLst>
          </p:cNvPr>
          <p:cNvSpPr txBox="1"/>
          <p:nvPr/>
        </p:nvSpPr>
        <p:spPr>
          <a:xfrm>
            <a:off x="-2932" y="-416004"/>
            <a:ext cx="12182364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  <a:latin typeface="arial" panose="020B0604020202020204" pitchFamily="34" charset="0"/>
              </a:rPr>
              <a:t>F</a:t>
            </a:r>
            <a:r>
              <a:rPr lang="en-US" sz="9600" dirty="0">
                <a:solidFill>
                  <a:srgbClr val="3333FF"/>
                </a:solidFill>
                <a:latin typeface="STXingkai" panose="020B0503020204020204" pitchFamily="2" charset="-122"/>
                <a:ea typeface="STXingkai" panose="020B0503020204020204" pitchFamily="2" charset="-122"/>
              </a:rPr>
              <a:t> </a:t>
            </a:r>
            <a:r>
              <a:rPr lang="en-US" sz="13800" dirty="0">
                <a:solidFill>
                  <a:srgbClr val="3333FF"/>
                </a:solidFill>
                <a:latin typeface="STXingkai" panose="020B0503020204020204" pitchFamily="2" charset="-122"/>
                <a:ea typeface="STXingkai" panose="020B0503020204020204" pitchFamily="2" charset="-122"/>
              </a:rPr>
              <a:t>l </a:t>
            </a:r>
            <a:r>
              <a:rPr lang="en-US" sz="9600" dirty="0">
                <a:solidFill>
                  <a:srgbClr val="3333FF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02DE2-BA00-4A44-BE2A-053E1527776F}"/>
              </a:ext>
            </a:extLst>
          </p:cNvPr>
          <p:cNvSpPr txBox="1"/>
          <p:nvPr/>
        </p:nvSpPr>
        <p:spPr>
          <a:xfrm>
            <a:off x="-68688" y="691991"/>
            <a:ext cx="12390075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5400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sz="5700" b="0" i="0" dirty="0">
                <a:solidFill>
                  <a:srgbClr val="404040"/>
                </a:solidFill>
                <a:effectLst/>
                <a:latin typeface="-apple-system"/>
              </a:rPr>
              <a:t>∀</a:t>
            </a:r>
            <a:r>
              <a:rPr lang="en-US" sz="57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5700" b="1" i="1" dirty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sz="5700" dirty="0">
                <a:solidFill>
                  <a:srgbClr val="FF0000"/>
                </a:solidFill>
                <a:latin typeface="arial" panose="020B0604020202020204" pitchFamily="34" charset="0"/>
              </a:rPr>
              <a:t> ∈ </a:t>
            </a:r>
            <a:r>
              <a:rPr lang="en-US" sz="57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ℙ</a:t>
            </a:r>
            <a:r>
              <a:rPr lang="en-US" sz="57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if </a:t>
            </a:r>
            <a:r>
              <a:rPr lang="en-US" sz="57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 </a:t>
            </a:r>
            <a:r>
              <a:rPr lang="en-US" sz="57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∤ </a:t>
            </a:r>
            <a:r>
              <a:rPr lang="en-US" sz="57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57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sz="5700" b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57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then </a:t>
            </a:r>
            <a:r>
              <a:rPr lang="en-US" sz="570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57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5700" b="1" i="1" baseline="30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sz="5700" b="1" baseline="30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-1</a:t>
            </a:r>
            <a:r>
              <a:rPr lang="en-US" sz="570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5700" dirty="0">
                <a:solidFill>
                  <a:srgbClr val="FF0000"/>
                </a:solidFill>
              </a:rPr>
              <a:t>≡ 1 (mod </a:t>
            </a:r>
            <a:r>
              <a:rPr lang="en-US" sz="5700" b="1" i="1" dirty="0">
                <a:solidFill>
                  <a:srgbClr val="FF0000"/>
                </a:solidFill>
              </a:rPr>
              <a:t>p</a:t>
            </a:r>
            <a:r>
              <a:rPr lang="en-US" sz="5700" dirty="0">
                <a:solidFill>
                  <a:srgbClr val="FF0000"/>
                </a:solidFill>
              </a:rPr>
              <a:t>)</a:t>
            </a: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sz="5700" dirty="0"/>
              <a:t>	    Be careful! </a:t>
            </a:r>
            <a:r>
              <a:rPr lang="en-US" sz="5700" b="1" i="1" dirty="0"/>
              <a:t>p </a:t>
            </a:r>
            <a:r>
              <a:rPr lang="en-US" sz="5700" b="1" i="1" u="sng" dirty="0"/>
              <a:t>must be prime!</a:t>
            </a:r>
          </a:p>
          <a:p>
            <a:endParaRPr lang="en-US" sz="100" b="1" i="1" u="sng" dirty="0"/>
          </a:p>
          <a:p>
            <a:endParaRPr lang="en-US" sz="100" b="1" i="1" u="sng" dirty="0"/>
          </a:p>
          <a:p>
            <a:endParaRPr lang="en-US" sz="100" b="1" i="1" u="sng" dirty="0"/>
          </a:p>
          <a:p>
            <a:endParaRPr lang="en-US" sz="100" b="1" i="1" u="sng" dirty="0"/>
          </a:p>
          <a:p>
            <a:r>
              <a:rPr lang="en-US" sz="5700" b="1" i="1" dirty="0"/>
              <a:t>  				</a:t>
            </a:r>
            <a:r>
              <a:rPr lang="en-US" sz="5700" dirty="0"/>
              <a:t>2</a:t>
            </a:r>
            <a:r>
              <a:rPr lang="en-US" sz="5700" baseline="30000" dirty="0"/>
              <a:t>4-1 </a:t>
            </a:r>
            <a:r>
              <a:rPr lang="en-US" sz="5700" dirty="0"/>
              <a:t>≡ ? (mod 4)</a:t>
            </a:r>
          </a:p>
          <a:p>
            <a:endParaRPr lang="en-US" sz="100" dirty="0"/>
          </a:p>
          <a:p>
            <a:endParaRPr lang="en-US" sz="100" dirty="0"/>
          </a:p>
          <a:p>
            <a:endParaRPr lang="en-US" sz="100" dirty="0"/>
          </a:p>
          <a:p>
            <a:endParaRPr lang="en-US" sz="100" dirty="0"/>
          </a:p>
          <a:p>
            <a:endParaRPr lang="en-US" sz="100" dirty="0"/>
          </a:p>
          <a:p>
            <a:r>
              <a:rPr lang="en-US" sz="5700" dirty="0"/>
              <a:t>	    Be careful! </a:t>
            </a:r>
            <a:r>
              <a:rPr lang="en-US" sz="5700" b="1" i="1" dirty="0"/>
              <a:t>p </a:t>
            </a:r>
            <a:r>
              <a:rPr lang="en-US" sz="5700" b="1" i="1" u="sng" dirty="0"/>
              <a:t>must not divide a!</a:t>
            </a:r>
          </a:p>
          <a:p>
            <a:endParaRPr lang="en-US" sz="100" b="1" i="1" u="sng" dirty="0"/>
          </a:p>
          <a:p>
            <a:endParaRPr lang="en-US" sz="100" b="1" i="1" u="sng" dirty="0"/>
          </a:p>
          <a:p>
            <a:endParaRPr lang="en-US" sz="100" b="1" i="1" u="sng" dirty="0"/>
          </a:p>
          <a:p>
            <a:endParaRPr lang="en-US" sz="100" b="1" i="1" u="sng" dirty="0"/>
          </a:p>
          <a:p>
            <a:endParaRPr lang="en-US" sz="100" b="1" i="1" u="sng" dirty="0"/>
          </a:p>
          <a:p>
            <a:endParaRPr lang="en-US" sz="100" b="1" i="1" u="sng" dirty="0"/>
          </a:p>
          <a:p>
            <a:r>
              <a:rPr lang="en-US" sz="5700" dirty="0"/>
              <a:t>  			     49</a:t>
            </a:r>
            <a:r>
              <a:rPr lang="en-US" sz="5700" baseline="30000" dirty="0"/>
              <a:t>7-1 </a:t>
            </a:r>
            <a:r>
              <a:rPr lang="en-US" sz="5700" dirty="0"/>
              <a:t>≡ ? (mod 7)</a:t>
            </a:r>
          </a:p>
          <a:p>
            <a:r>
              <a:rPr lang="en-US" sz="5700" b="1" i="1" dirty="0"/>
              <a:t> </a:t>
            </a:r>
            <a:endParaRPr lang="en-US" sz="5700" dirty="0"/>
          </a:p>
        </p:txBody>
      </p:sp>
    </p:spTree>
    <p:extLst>
      <p:ext uri="{BB962C8B-B14F-4D97-AF65-F5344CB8AC3E}">
        <p14:creationId xmlns:p14="http://schemas.microsoft.com/office/powerpoint/2010/main" val="382508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13169</TotalTime>
  <Words>1285</Words>
  <Application>Microsoft Office PowerPoint</Application>
  <PresentationFormat>Widescreen</PresentationFormat>
  <Paragraphs>197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STXingkai</vt:lpstr>
      <vt:lpstr>-apple-system</vt:lpstr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  MATH 135: Lecture 26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135 Introduction to proofs, number theory, and cryptography for Honors Mathematics</dc:title>
  <dc:creator>Nike Dattani</dc:creator>
  <cp:lastModifiedBy>Nike Dattani</cp:lastModifiedBy>
  <cp:revision>2688</cp:revision>
  <dcterms:created xsi:type="dcterms:W3CDTF">2021-09-07T23:50:01Z</dcterms:created>
  <dcterms:modified xsi:type="dcterms:W3CDTF">2021-11-13T20:36:35Z</dcterms:modified>
</cp:coreProperties>
</file>