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6" r:id="rId3"/>
    <p:sldId id="379" r:id="rId4"/>
    <p:sldId id="361" r:id="rId5"/>
    <p:sldId id="365" r:id="rId6"/>
    <p:sldId id="366" r:id="rId7"/>
    <p:sldId id="388" r:id="rId8"/>
    <p:sldId id="398" r:id="rId9"/>
    <p:sldId id="380" r:id="rId10"/>
    <p:sldId id="383" r:id="rId11"/>
    <p:sldId id="381" r:id="rId12"/>
    <p:sldId id="384" r:id="rId13"/>
    <p:sldId id="385" r:id="rId14"/>
    <p:sldId id="386" r:id="rId15"/>
    <p:sldId id="387" r:id="rId16"/>
    <p:sldId id="390" r:id="rId17"/>
    <p:sldId id="389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404" r:id="rId26"/>
    <p:sldId id="399" r:id="rId27"/>
    <p:sldId id="400" r:id="rId28"/>
    <p:sldId id="401" r:id="rId29"/>
    <p:sldId id="402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24" r:id="rId42"/>
    <p:sldId id="416" r:id="rId43"/>
    <p:sldId id="417" r:id="rId44"/>
    <p:sldId id="418" r:id="rId45"/>
    <p:sldId id="419" r:id="rId46"/>
    <p:sldId id="420" r:id="rId47"/>
    <p:sldId id="421" r:id="rId48"/>
    <p:sldId id="423" r:id="rId49"/>
    <p:sldId id="422" r:id="rId50"/>
    <p:sldId id="382" r:id="rId51"/>
    <p:sldId id="364" r:id="rId52"/>
    <p:sldId id="36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AFD09-8553-42D8-8D45-52E71124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037"/>
            <a:ext cx="12231825" cy="4281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E114E-0E1F-4725-9BC9-E826A08C63B9}"/>
              </a:ext>
            </a:extLst>
          </p:cNvPr>
          <p:cNvSpPr txBox="1"/>
          <p:nvPr/>
        </p:nvSpPr>
        <p:spPr>
          <a:xfrm>
            <a:off x="-177620" y="314135"/>
            <a:ext cx="122611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lvl="1"/>
            <a:r>
              <a:rPr lang="en-US" sz="2800" b="1" u="sng" dirty="0"/>
              <a:t>Assignment 4:</a:t>
            </a:r>
            <a:endParaRPr lang="en-US" sz="36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B1871-1FC7-47BB-95DF-0E7C614B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31" y="0"/>
            <a:ext cx="7012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3906613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364FA-58C7-4487-9140-4093002DE16C}"/>
              </a:ext>
            </a:extLst>
          </p:cNvPr>
          <p:cNvSpPr/>
          <p:nvPr/>
        </p:nvSpPr>
        <p:spPr>
          <a:xfrm>
            <a:off x="3321698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42409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02638" y="4698145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-11390" y="5829681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-11390" y="5829681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2856D-A5F1-4F6B-9DBC-8F7F0BB42DA0}"/>
              </a:ext>
            </a:extLst>
          </p:cNvPr>
          <p:cNvSpPr txBox="1"/>
          <p:nvPr/>
        </p:nvSpPr>
        <p:spPr>
          <a:xfrm>
            <a:off x="4870017" y="5290535"/>
            <a:ext cx="804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Time is precious. Check in </a:t>
            </a:r>
            <a:r>
              <a:rPr lang="en-US" sz="3200" dirty="0" err="1">
                <a:solidFill>
                  <a:srgbClr val="FF0000"/>
                </a:solidFill>
              </a:rPr>
              <a:t>WolframAlpha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68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125054" y="641574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3"/>
            <a:ext cx="7697755" cy="2158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2BD4D-262C-44FE-BD74-89749418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8" y="2465540"/>
            <a:ext cx="9181322" cy="4249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2295331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9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0794FB-D36E-4F91-9D67-AC4670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0"/>
            <a:ext cx="9288171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29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79617" y="2309062"/>
            <a:ext cx="10341636" cy="41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66394" y="2906508"/>
            <a:ext cx="10254859" cy="363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97159" y="3760236"/>
            <a:ext cx="9972167" cy="2779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93321" y="4112305"/>
            <a:ext cx="9666563" cy="236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493321" y="4112305"/>
            <a:ext cx="9666563" cy="236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05F4A-35E3-415D-B5DE-03CB3D59E946}"/>
              </a:ext>
            </a:extLst>
          </p:cNvPr>
          <p:cNvSpPr/>
          <p:nvPr/>
        </p:nvSpPr>
        <p:spPr>
          <a:xfrm>
            <a:off x="5326603" y="3713584"/>
            <a:ext cx="2847013" cy="3194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559837" y="5132772"/>
            <a:ext cx="9666563" cy="145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6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681135" y="5513042"/>
            <a:ext cx="9666563" cy="102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3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8B7CF-C307-4866-87F9-30A65E7E3DA4}"/>
              </a:ext>
            </a:extLst>
          </p:cNvPr>
          <p:cNvSpPr/>
          <p:nvPr/>
        </p:nvSpPr>
        <p:spPr>
          <a:xfrm>
            <a:off x="681134" y="6035580"/>
            <a:ext cx="9283959" cy="504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4A17F-A40D-46B3-B246-372C3EDA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" y="81765"/>
            <a:ext cx="11650841" cy="916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1CE4F-67B0-4F2A-990B-E00337E5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5" y="1200561"/>
            <a:ext cx="10140118" cy="52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9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highlight>
                  <a:srgbClr val="FFFF00"/>
                </a:highlight>
              </a:rPr>
              <a:t>Look at WA4</a:t>
            </a:r>
            <a:r>
              <a:rPr lang="en-US" sz="2400" b="1" dirty="0">
                <a:solidFill>
                  <a:srgbClr val="3333FF"/>
                </a:solidFill>
                <a:highlight>
                  <a:srgbClr val="FFFF00"/>
                </a:highlight>
              </a:rPr>
              <a:t> !!!</a:t>
            </a:r>
            <a:endParaRPr lang="en-US" sz="2400" u="sng" dirty="0">
              <a:solidFill>
                <a:srgbClr val="3333FF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5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55-81.</a:t>
            </a: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3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You’ll need to know more before 0.4 (Polynomials), so use this time to review </a:t>
            </a:r>
            <a:r>
              <a:rPr lang="en-US" b="1" dirty="0">
                <a:solidFill>
                  <a:srgbClr val="7030A0"/>
                </a:solidFill>
              </a:rPr>
              <a:t>Pages 55-81</a:t>
            </a:r>
            <a:r>
              <a:rPr lang="en-US" dirty="0"/>
              <a:t>, and do practice problems!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4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10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90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290059"/>
            <a:ext cx="11741883" cy="415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60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2845837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9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3834881"/>
            <a:ext cx="11741883" cy="2612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5194919"/>
            <a:ext cx="11741883" cy="125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3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804AFD-E53B-4888-8C46-819734D9134B}"/>
              </a:ext>
            </a:extLst>
          </p:cNvPr>
          <p:cNvSpPr/>
          <p:nvPr/>
        </p:nvSpPr>
        <p:spPr>
          <a:xfrm>
            <a:off x="89818" y="5822280"/>
            <a:ext cx="11741883" cy="62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51DD9-08B6-4A1C-8E1F-47155F4911D1}"/>
              </a:ext>
            </a:extLst>
          </p:cNvPr>
          <p:cNvSpPr/>
          <p:nvPr/>
        </p:nvSpPr>
        <p:spPr>
          <a:xfrm>
            <a:off x="10674721" y="5417282"/>
            <a:ext cx="1044527" cy="62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9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5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F81289C-D6FA-4381-8FE0-F43E2E30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" y="212841"/>
            <a:ext cx="12192000" cy="506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95C6F6-85B7-4D2E-A20A-B4202D77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783"/>
            <a:ext cx="11831701" cy="5382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4C407-B49A-41CD-A3A0-3DDADD98218D}"/>
              </a:ext>
            </a:extLst>
          </p:cNvPr>
          <p:cNvSpPr/>
          <p:nvPr/>
        </p:nvSpPr>
        <p:spPr>
          <a:xfrm>
            <a:off x="5038531" y="5794315"/>
            <a:ext cx="5393093" cy="3179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35122-D5B0-4217-B85B-F53F43E9A74C}"/>
              </a:ext>
            </a:extLst>
          </p:cNvPr>
          <p:cNvCxnSpPr/>
          <p:nvPr/>
        </p:nvCxnSpPr>
        <p:spPr>
          <a:xfrm flipV="1">
            <a:off x="6305232" y="5184563"/>
            <a:ext cx="0" cy="60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8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35122-D5B0-4217-B85B-F53F43E9A74C}"/>
              </a:ext>
            </a:extLst>
          </p:cNvPr>
          <p:cNvCxnSpPr/>
          <p:nvPr/>
        </p:nvCxnSpPr>
        <p:spPr>
          <a:xfrm flipV="1">
            <a:off x="6305232" y="5184563"/>
            <a:ext cx="0" cy="60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174EB63-4DF2-4977-BE25-B1EC7D20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959"/>
            <a:ext cx="12192000" cy="49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3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FD55AD-B11C-4613-9754-D70541C5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09" y="2969313"/>
            <a:ext cx="990738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5A555-F8B2-4158-93BC-91F09DDB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56512" cy="4127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95A08-9061-4302-BC3D-33813E4D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7" y="-9331"/>
            <a:ext cx="4862206" cy="4236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1AD8E-F3E4-42E6-B008-654F92C1E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156" y="3498980"/>
            <a:ext cx="3869844" cy="3406009"/>
          </a:xfrm>
          <a:prstGeom prst="rect">
            <a:avLst/>
          </a:prstGeom>
          <a:ln w="1270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179862" y="1283383"/>
            <a:ext cx="11741883" cy="4805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4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2486995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28809" y="2836378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7BD5E-9CD2-43F8-B7B4-3CE8C8156F9A}"/>
              </a:ext>
            </a:extLst>
          </p:cNvPr>
          <p:cNvSpPr/>
          <p:nvPr/>
        </p:nvSpPr>
        <p:spPr>
          <a:xfrm>
            <a:off x="10372941" y="2369383"/>
            <a:ext cx="133665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277931" y="3303373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65060-4754-4D55-8416-05AF3628D389}"/>
              </a:ext>
            </a:extLst>
          </p:cNvPr>
          <p:cNvSpPr/>
          <p:nvPr/>
        </p:nvSpPr>
        <p:spPr>
          <a:xfrm>
            <a:off x="581681" y="3120810"/>
            <a:ext cx="11134381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C76D4-F027-4CE9-BF76-BC6A0C4F7666}"/>
              </a:ext>
            </a:extLst>
          </p:cNvPr>
          <p:cNvSpPr/>
          <p:nvPr/>
        </p:nvSpPr>
        <p:spPr>
          <a:xfrm>
            <a:off x="4522519" y="2846967"/>
            <a:ext cx="7193825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9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62933" y="3827642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0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450117" y="4245490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5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4" y="4664411"/>
            <a:ext cx="11741883" cy="36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7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7828A92-BA8C-4935-A9C0-1B123DE57310}"/>
              </a:ext>
            </a:extLst>
          </p:cNvPr>
          <p:cNvSpPr/>
          <p:nvPr/>
        </p:nvSpPr>
        <p:spPr>
          <a:xfrm>
            <a:off x="555865" y="5122415"/>
            <a:ext cx="11274186" cy="358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B033C2-C768-44E8-BE55-56CD3B0717AF}"/>
              </a:ext>
            </a:extLst>
          </p:cNvPr>
          <p:cNvSpPr/>
          <p:nvPr/>
        </p:nvSpPr>
        <p:spPr>
          <a:xfrm>
            <a:off x="2720567" y="5628450"/>
            <a:ext cx="7833133" cy="61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F556-A2AF-41BE-8546-0F362E8EAC9C}"/>
              </a:ext>
            </a:extLst>
          </p:cNvPr>
          <p:cNvSpPr txBox="1"/>
          <p:nvPr/>
        </p:nvSpPr>
        <p:spPr>
          <a:xfrm>
            <a:off x="2456120" y="5592077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0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741F5-DAE6-4BDD-87EA-0A3E54810CBE}"/>
              </a:ext>
            </a:extLst>
          </p:cNvPr>
          <p:cNvCxnSpPr/>
          <p:nvPr/>
        </p:nvCxnSpPr>
        <p:spPr>
          <a:xfrm>
            <a:off x="0" y="1063685"/>
            <a:ext cx="1229774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84AC5-D6E7-4024-95A1-D6CED89B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" y="-1452"/>
            <a:ext cx="10232504" cy="10309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0AEAA1-545A-476D-949E-7C31F251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06" y="1407106"/>
            <a:ext cx="10898121" cy="460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A19A1E-0F9D-42B1-AC2B-D1A1F75D42FE}"/>
              </a:ext>
            </a:extLst>
          </p:cNvPr>
          <p:cNvSpPr txBox="1"/>
          <p:nvPr/>
        </p:nvSpPr>
        <p:spPr>
          <a:xfrm>
            <a:off x="2456120" y="5601408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9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7046F-2E45-4D0C-A6D7-24A74741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" y="-222657"/>
            <a:ext cx="11617141" cy="7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1838141" y="382653"/>
            <a:ext cx="116776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Study groups and carpooling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0204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0 | 0 ? </a:t>
            </a:r>
          </a:p>
          <a:p>
            <a:endParaRPr lang="en-US" sz="4000" dirty="0"/>
          </a:p>
          <a:p>
            <a:r>
              <a:rPr lang="en-US" sz="4000" dirty="0"/>
              <a:t>Yes</a:t>
            </a:r>
          </a:p>
          <a:p>
            <a:endParaRPr lang="en-US" sz="4000" dirty="0"/>
          </a:p>
          <a:p>
            <a:r>
              <a:rPr lang="en-US" sz="4000" dirty="0"/>
              <a:t>Does any integer other than 0 divide 0? </a:t>
            </a:r>
          </a:p>
          <a:p>
            <a:endParaRPr lang="en-US" sz="4000" dirty="0"/>
          </a:p>
          <a:p>
            <a:r>
              <a:rPr lang="en-US" sz="4000" dirty="0"/>
              <a:t>Yes! Which ones? </a:t>
            </a:r>
          </a:p>
          <a:p>
            <a:r>
              <a:rPr lang="en-US" sz="4000" dirty="0"/>
              <a:t>All</a:t>
            </a:r>
          </a:p>
          <a:p>
            <a:endParaRPr lang="en-US" sz="4000" dirty="0"/>
          </a:p>
          <a:p>
            <a:r>
              <a:rPr lang="en-US" sz="4000" dirty="0"/>
              <a:t>Does 0 divide anything?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04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Proof Practice!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Is the sum of two consecutive integers odd?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Let a, b in Z, where b = a+1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Consider c = a + b = a + a + 1 = 2a + 1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26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B9B835-4BC7-4390-AF0E-46EE40F393A2}"/>
              </a:ext>
            </a:extLst>
          </p:cNvPr>
          <p:cNvSpPr txBox="1"/>
          <p:nvPr/>
        </p:nvSpPr>
        <p:spPr>
          <a:xfrm>
            <a:off x="512068" y="4968042"/>
            <a:ext cx="1226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Who here has done induction before?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1723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B9B835-4BC7-4390-AF0E-46EE40F393A2}"/>
              </a:ext>
            </a:extLst>
          </p:cNvPr>
          <p:cNvSpPr txBox="1"/>
          <p:nvPr/>
        </p:nvSpPr>
        <p:spPr>
          <a:xfrm>
            <a:off x="512068" y="4968042"/>
            <a:ext cx="1226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Who here has done induction before? Why or why not?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     </a:t>
            </a:r>
            <a:r>
              <a:rPr lang="en-US" sz="3600" dirty="0">
                <a:solidFill>
                  <a:srgbClr val="3333FF"/>
                </a:solidFill>
              </a:rPr>
              <a:t>(take note of who hasn’t done induction before)</a:t>
            </a:r>
          </a:p>
        </p:txBody>
      </p:sp>
    </p:spTree>
    <p:extLst>
      <p:ext uri="{BB962C8B-B14F-4D97-AF65-F5344CB8AC3E}">
        <p14:creationId xmlns:p14="http://schemas.microsoft.com/office/powerpoint/2010/main" val="406127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76369-93F6-42BF-A3E7-335D6A29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" y="1087558"/>
            <a:ext cx="10326541" cy="2896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B1840-92E7-4381-9572-81561248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3" y="4211024"/>
            <a:ext cx="8006622" cy="25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805</Words>
  <Application>Microsoft Office PowerPoint</Application>
  <PresentationFormat>Widescreen</PresentationFormat>
  <Paragraphs>131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  </vt:lpstr>
      <vt:lpstr>  MATH 135: Lecture 10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1104</cp:revision>
  <dcterms:created xsi:type="dcterms:W3CDTF">2021-09-07T23:50:01Z</dcterms:created>
  <dcterms:modified xsi:type="dcterms:W3CDTF">2021-09-30T01:03:24Z</dcterms:modified>
</cp:coreProperties>
</file>