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79" r:id="rId2"/>
    <p:sldId id="426" r:id="rId3"/>
    <p:sldId id="361" r:id="rId4"/>
    <p:sldId id="432" r:id="rId5"/>
    <p:sldId id="434" r:id="rId6"/>
    <p:sldId id="437" r:id="rId7"/>
    <p:sldId id="436" r:id="rId8"/>
    <p:sldId id="438" r:id="rId9"/>
    <p:sldId id="382" r:id="rId10"/>
    <p:sldId id="364" r:id="rId11"/>
    <p:sldId id="362" r:id="rId12"/>
    <p:sldId id="42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82139" autoAdjust="0"/>
  </p:normalViewPr>
  <p:slideViewPr>
    <p:cSldViewPr snapToGrid="0">
      <p:cViewPr varScale="1">
        <p:scale>
          <a:sx n="93" d="100"/>
          <a:sy n="93" d="100"/>
        </p:scale>
        <p:origin x="12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56548" y="-41096"/>
            <a:ext cx="12261182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5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Look at your WA03 results thoroughly! Where did you lose marks?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5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 Chapter 5 </a:t>
            </a:r>
            <a:r>
              <a:rPr lang="en-US" sz="2400" dirty="0"/>
              <a:t>of the course notes. </a:t>
            </a:r>
            <a:r>
              <a:rPr lang="en-US" sz="2400" b="1" dirty="0">
                <a:solidFill>
                  <a:srgbClr val="7030A0"/>
                </a:solidFill>
              </a:rPr>
              <a:t>Pages 82-93.</a:t>
            </a: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Wednesday 6 October: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Submit Written Assignment 4: WA4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Wednesday 6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11 (covers up to the end of Chapter 4.4, Strong Induction).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7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FF"/>
                </a:solidFill>
                <a:highlight>
                  <a:srgbClr val="FFFF00"/>
                </a:highlight>
              </a:rPr>
              <a:t>Look at WA5</a:t>
            </a:r>
            <a:r>
              <a:rPr lang="en-US" sz="2400" b="1" dirty="0">
                <a:solidFill>
                  <a:srgbClr val="3333FF"/>
                </a:solidFill>
                <a:highlight>
                  <a:srgbClr val="FFFF00"/>
                </a:highlight>
              </a:rPr>
              <a:t> !!!</a:t>
            </a:r>
            <a:endParaRPr lang="en-US" sz="2400" u="sng" dirty="0">
              <a:solidFill>
                <a:srgbClr val="3333FF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7 October: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WA04 solutions will be posted, hopefully before 12pm: </a:t>
            </a:r>
            <a:r>
              <a:rPr lang="en-US" sz="2400" dirty="0">
                <a:solidFill>
                  <a:srgbClr val="FF0000"/>
                </a:solidFill>
              </a:rPr>
              <a:t>Check the solutions in detail!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1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12 (covers up to the end of Chapter 4.4, Strong Induction).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Reading week: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Practice, practice, practice, practice, practice, practice, practice, practice, practice, practice, practice, practice, practice!</a:t>
            </a:r>
            <a:endParaRPr lang="en-US" b="1" u="sng" dirty="0">
              <a:solidFill>
                <a:srgbClr val="7030A0"/>
              </a:solidFill>
            </a:endParaRPr>
          </a:p>
          <a:p>
            <a:pPr lvl="1"/>
            <a:endParaRPr lang="en-US" sz="24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565539" y="357514"/>
            <a:ext cx="11677649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Does 0 | 0 ? </a:t>
            </a:r>
          </a:p>
          <a:p>
            <a:endParaRPr lang="en-US" sz="4000" dirty="0"/>
          </a:p>
          <a:p>
            <a:r>
              <a:rPr lang="en-US" sz="4000" dirty="0"/>
              <a:t>Yes</a:t>
            </a:r>
          </a:p>
          <a:p>
            <a:endParaRPr lang="en-US" sz="4000" dirty="0"/>
          </a:p>
          <a:p>
            <a:r>
              <a:rPr lang="en-US" sz="4000" dirty="0"/>
              <a:t>Does any integer other than 0 divide 0? </a:t>
            </a:r>
          </a:p>
          <a:p>
            <a:endParaRPr lang="en-US" sz="4000" dirty="0"/>
          </a:p>
          <a:p>
            <a:r>
              <a:rPr lang="en-US" sz="4000" dirty="0"/>
              <a:t>Yes! Which ones? </a:t>
            </a:r>
          </a:p>
          <a:p>
            <a:r>
              <a:rPr lang="en-US" sz="4000" dirty="0"/>
              <a:t>All</a:t>
            </a:r>
          </a:p>
          <a:p>
            <a:endParaRPr lang="en-US" sz="4000" dirty="0"/>
          </a:p>
          <a:p>
            <a:r>
              <a:rPr lang="en-US" sz="4000" dirty="0"/>
              <a:t>Does 0 divide anything?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696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565539" y="357514"/>
            <a:ext cx="11677649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				Proof Practice!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Is the sum of two consecutive integers odd?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Let a, b in Z, where b = a+1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Consider c = a + b = a + a + 1 = 2a + 1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52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4B415A-C196-42B2-8A27-2C1E49CD0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Q4 of WA4</a:t>
            </a:r>
          </a:p>
        </p:txBody>
      </p:sp>
    </p:spTree>
    <p:extLst>
      <p:ext uri="{BB962C8B-B14F-4D97-AF65-F5344CB8AC3E}">
        <p14:creationId xmlns:p14="http://schemas.microsoft.com/office/powerpoint/2010/main" val="186766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4 October 2021</a:t>
            </a:r>
          </a:p>
        </p:txBody>
      </p:sp>
    </p:spTree>
    <p:extLst>
      <p:ext uri="{BB962C8B-B14F-4D97-AF65-F5344CB8AC3E}">
        <p14:creationId xmlns:p14="http://schemas.microsoft.com/office/powerpoint/2010/main" val="347020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C49C2-0EE1-4DFE-9DB5-990E8CD3E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225" y="450469"/>
            <a:ext cx="3578830" cy="3128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31BABE-2519-49E2-BA1F-4CC0CB707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733" y="390947"/>
            <a:ext cx="3733459" cy="3298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8025CA-EE83-40D5-AB36-C526F3894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548" y="4029017"/>
            <a:ext cx="3940185" cy="28759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51B249-A110-448A-BCD6-0563F72BB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733" y="4029017"/>
            <a:ext cx="4026044" cy="2897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DEEFA5-28F4-4EE5-8BDE-F449AA269988}"/>
              </a:ext>
            </a:extLst>
          </p:cNvPr>
          <p:cNvSpPr txBox="1"/>
          <p:nvPr/>
        </p:nvSpPr>
        <p:spPr>
          <a:xfrm>
            <a:off x="2422824" y="21615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Nike’s Section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BD65E-CC3F-44CD-9376-37F66583DB56}"/>
              </a:ext>
            </a:extLst>
          </p:cNvPr>
          <p:cNvSpPr txBox="1"/>
          <p:nvPr/>
        </p:nvSpPr>
        <p:spPr>
          <a:xfrm>
            <a:off x="6438307" y="40061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Nike’s Section 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B696C6-B501-4DB2-A833-22E467762F18}"/>
              </a:ext>
            </a:extLst>
          </p:cNvPr>
          <p:cNvSpPr txBox="1"/>
          <p:nvPr/>
        </p:nvSpPr>
        <p:spPr>
          <a:xfrm>
            <a:off x="2347480" y="3613369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Emma’s Section 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03543B-68D2-4FDC-80EF-8F78E2097BEB}"/>
              </a:ext>
            </a:extLst>
          </p:cNvPr>
          <p:cNvSpPr txBox="1"/>
          <p:nvPr/>
        </p:nvSpPr>
        <p:spPr>
          <a:xfrm>
            <a:off x="6512740" y="3655860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Entire MATH 135</a:t>
            </a:r>
          </a:p>
        </p:txBody>
      </p:sp>
    </p:spTree>
    <p:extLst>
      <p:ext uri="{BB962C8B-B14F-4D97-AF65-F5344CB8AC3E}">
        <p14:creationId xmlns:p14="http://schemas.microsoft.com/office/powerpoint/2010/main" val="34402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477DD4-8547-4A86-9C31-768DE412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1" y="277718"/>
            <a:ext cx="11722813" cy="588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5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3BB2443-0AE1-4C94-9614-173C5E80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748" y="150595"/>
            <a:ext cx="4638943" cy="655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8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3BB2443-0AE1-4C94-9614-173C5E80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748" y="150595"/>
            <a:ext cx="4638943" cy="655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en mental health">
            <a:extLst>
              <a:ext uri="{FF2B5EF4-FFF2-40B4-BE49-F238E27FC236}">
                <a16:creationId xmlns:a16="http://schemas.microsoft.com/office/drawing/2014/main" id="{A7F9927A-2057-40D8-8649-D5EFFF4DD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6" y="3174463"/>
            <a:ext cx="5734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64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en mental health">
            <a:extLst>
              <a:ext uri="{FF2B5EF4-FFF2-40B4-BE49-F238E27FC236}">
                <a16:creationId xmlns:a16="http://schemas.microsoft.com/office/drawing/2014/main" id="{062E3B17-A474-4531-9C39-EADDD09F6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6" y="3174463"/>
            <a:ext cx="5734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&amp;#39;tragic but meaningful&amp;#39; life: Legendary Princeton mathematician John Nash  dies">
            <a:extLst>
              <a:ext uri="{FF2B5EF4-FFF2-40B4-BE49-F238E27FC236}">
                <a16:creationId xmlns:a16="http://schemas.microsoft.com/office/drawing/2014/main" id="{74BE02DB-2C90-4983-A3F3-28CF7A74E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66" y="3169164"/>
            <a:ext cx="7379138" cy="32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ohn Forbes Nash Jr. - Wikipedia">
            <a:extLst>
              <a:ext uri="{FF2B5EF4-FFF2-40B4-BE49-F238E27FC236}">
                <a16:creationId xmlns:a16="http://schemas.microsoft.com/office/drawing/2014/main" id="{F92B75E6-1DA4-44BD-BAFF-392DF9D75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66" y="3174463"/>
            <a:ext cx="254998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69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473446-BB52-4CDB-AE48-372CA298F291}"/>
              </a:ext>
            </a:extLst>
          </p:cNvPr>
          <p:cNvSpPr txBox="1"/>
          <p:nvPr/>
        </p:nvSpPr>
        <p:spPr>
          <a:xfrm>
            <a:off x="2132047" y="252026"/>
            <a:ext cx="7186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Game theory courses at UW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3D4F9-CF37-420E-BF2F-48A5D4EF0D8A}"/>
              </a:ext>
            </a:extLst>
          </p:cNvPr>
          <p:cNvSpPr txBox="1"/>
          <p:nvPr/>
        </p:nvSpPr>
        <p:spPr>
          <a:xfrm>
            <a:off x="894494" y="1552279"/>
            <a:ext cx="1167764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 456: Introduction to Game Theory</a:t>
            </a:r>
          </a:p>
          <a:p>
            <a:r>
              <a:rPr lang="en-US" sz="3200" dirty="0"/>
              <a:t>CO 759: Algorithmic Game Theory</a:t>
            </a:r>
          </a:p>
          <a:p>
            <a:endParaRPr lang="en-US" sz="3200" dirty="0"/>
          </a:p>
          <a:p>
            <a:r>
              <a:rPr lang="en-US" sz="3200" dirty="0"/>
              <a:t>Required: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CO 255: Introduction to Optimization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MATH 235: Introduction to Combinatorics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MATH 135	 </a:t>
            </a:r>
          </a:p>
          <a:p>
            <a:endParaRPr lang="en-US" sz="3200" dirty="0"/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642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1838141" y="382653"/>
            <a:ext cx="1167764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Study groups and carpooling</a:t>
            </a: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077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335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</vt:lpstr>
      <vt:lpstr>  MATH 135: Lecture 12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Q4 of WA4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1233</cp:revision>
  <dcterms:created xsi:type="dcterms:W3CDTF">2021-09-07T23:50:01Z</dcterms:created>
  <dcterms:modified xsi:type="dcterms:W3CDTF">2021-10-07T00:30:59Z</dcterms:modified>
</cp:coreProperties>
</file>