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9" r:id="rId2"/>
    <p:sldId id="256" r:id="rId3"/>
    <p:sldId id="257" r:id="rId4"/>
    <p:sldId id="271" r:id="rId5"/>
    <p:sldId id="265" r:id="rId6"/>
    <p:sldId id="281" r:id="rId7"/>
    <p:sldId id="263" r:id="rId8"/>
    <p:sldId id="283" r:id="rId9"/>
    <p:sldId id="284" r:id="rId10"/>
    <p:sldId id="285" r:id="rId11"/>
    <p:sldId id="286" r:id="rId12"/>
    <p:sldId id="310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7" r:id="rId31"/>
    <p:sldId id="308" r:id="rId32"/>
    <p:sldId id="309" r:id="rId33"/>
    <p:sldId id="305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1" autoAdjust="0"/>
  </p:normalViewPr>
  <p:slideViewPr>
    <p:cSldViewPr snapToGrid="0">
      <p:cViewPr>
        <p:scale>
          <a:sx n="100" d="100"/>
          <a:sy n="100" d="100"/>
        </p:scale>
        <p:origin x="618" y="-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Non-classical_logic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ttani/Lecture_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it </a:t>
            </a:r>
            <a:r>
              <a:rPr lang="en-US" sz="4800" i="1" dirty="0"/>
              <a:t>always</a:t>
            </a:r>
            <a:r>
              <a:rPr lang="en-US" sz="4800" dirty="0"/>
              <a:t> 5 times an odd number?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39C1FA-D945-4AD8-9523-7EA74F5A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31C1D-666E-4A15-8BC6-A7278574252C}"/>
              </a:ext>
            </a:extLst>
          </p:cNvPr>
          <p:cNvSpPr/>
          <p:nvPr/>
        </p:nvSpPr>
        <p:spPr>
          <a:xfrm>
            <a:off x="2191305" y="35362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F353D-F403-4CD0-9D37-C874876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9D3A85-C382-415A-9CFC-56B3D6CE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9273CF-7DFF-447B-8B18-C419FFFC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6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13C3A-C118-4A94-AB78-8AE74025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3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CD678-E0FD-4E02-A2F9-9C684939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80FBE-F71C-41B6-B551-9090D7B3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9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2599BE-2207-4BC4-8AA8-B334561D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309BC7-4135-4B38-A177-22824B3E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F753F8-1FC8-43BD-9572-0BE65299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2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BB23D6-7611-4D83-B70C-FD358803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15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8A72B-95C5-4CDE-BC3A-FEBE2B32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AC7DF4-E0D6-4A37-966E-FEEEF59C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7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D289A5-6490-4C74-8570-799B5319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AFECB-6719-439A-AC1F-252088D6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7D87F-40A3-4D4E-BD66-DBA04859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5D667-BEB1-4084-A7DB-FF6A303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9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52A2EB-48E3-4518-93A2-5D06404F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8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11F41-42A5-423F-A569-D47BF38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7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CCC36-8B05-4FA0-91BC-88B98D76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08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A7E7C-98B8-44C7-AF24-8D917B076997}"/>
              </a:ext>
            </a:extLst>
          </p:cNvPr>
          <p:cNvSpPr/>
          <p:nvPr/>
        </p:nvSpPr>
        <p:spPr>
          <a:xfrm>
            <a:off x="10130901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F89FA9-CDD2-4580-8EC8-87C0FB201BAD}"/>
              </a:ext>
            </a:extLst>
          </p:cNvPr>
          <p:cNvSpPr/>
          <p:nvPr/>
        </p:nvSpPr>
        <p:spPr>
          <a:xfrm>
            <a:off x="10172330" y="351764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CF8AC3-5B46-4DD7-84CC-CBA0DA0A0043}"/>
              </a:ext>
            </a:extLst>
          </p:cNvPr>
          <p:cNvSpPr/>
          <p:nvPr/>
        </p:nvSpPr>
        <p:spPr>
          <a:xfrm>
            <a:off x="10172329" y="4042037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1603D-45D0-4107-A2D5-A3835CAA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3928" y="835832"/>
            <a:ext cx="1192414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16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WA01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17 September before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2 </a:t>
            </a:r>
            <a:r>
              <a:rPr lang="en-US" sz="2400" dirty="0"/>
              <a:t>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3</a:t>
            </a:r>
            <a:r>
              <a:rPr lang="en-US" sz="2400" dirty="0"/>
              <a:t>: MQ3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0.2 (Polynomials)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There’s a question on next MQ based on the polynomials reading!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4</a:t>
            </a:r>
            <a:r>
              <a:rPr lang="en-US" sz="2400" dirty="0"/>
              <a:t>: MQ4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5</a:t>
            </a:r>
            <a:r>
              <a:rPr lang="en-US" sz="2400" dirty="0"/>
              <a:t>: MQ5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68C15-E257-4B6E-91AB-5F65F8701F24}"/>
              </a:ext>
            </a:extLst>
          </p:cNvPr>
          <p:cNvSpPr/>
          <p:nvPr/>
        </p:nvSpPr>
        <p:spPr>
          <a:xfrm>
            <a:off x="10246310" y="354219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0533D-970D-452E-8420-F29FFA39F86F}"/>
              </a:ext>
            </a:extLst>
          </p:cNvPr>
          <p:cNvSpPr/>
          <p:nvPr/>
        </p:nvSpPr>
        <p:spPr>
          <a:xfrm>
            <a:off x="10166412" y="4009747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AD7ADC-34B2-44D8-8D08-8CD229A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D8660-3B4B-4D1E-9397-88937FBE6107}"/>
              </a:ext>
            </a:extLst>
          </p:cNvPr>
          <p:cNvSpPr/>
          <p:nvPr/>
        </p:nvSpPr>
        <p:spPr>
          <a:xfrm>
            <a:off x="10228555" y="403934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A6942-DD50-4710-AA33-73E8776C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3CFCDC-E5E8-464D-9E68-373679D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1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8EE8CB-D58D-4EC7-BD74-331EDA1B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0" y="236717"/>
            <a:ext cx="7271626" cy="9484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4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8EE8CB-D58D-4EC7-BD74-331EDA1B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0" y="236717"/>
            <a:ext cx="7271626" cy="9484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CD62A-DE0C-47A1-BC35-387B62BC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915979"/>
            <a:ext cx="10355496" cy="3068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5096591"/>
            <a:ext cx="1167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the convention that (A =&gt; B) is </a:t>
            </a:r>
            <a:r>
              <a:rPr lang="en-US" sz="2000" b="1" i="1" dirty="0"/>
              <a:t>true </a:t>
            </a:r>
            <a:r>
              <a:rPr lang="en-US" sz="2000" dirty="0"/>
              <a:t>if A is </a:t>
            </a:r>
            <a:r>
              <a:rPr lang="en-US" sz="2000" b="1" i="1" dirty="0"/>
              <a:t>false</a:t>
            </a:r>
            <a:r>
              <a:rPr lang="en-US" sz="2000" dirty="0"/>
              <a:t>.  In this case we say it’s “</a:t>
            </a:r>
            <a:r>
              <a:rPr lang="en-US" sz="2000" b="1" i="1" dirty="0"/>
              <a:t>vacuously true</a:t>
            </a:r>
            <a:r>
              <a:rPr lang="en-US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way we don’t have to spend time checking cases that </a:t>
            </a:r>
            <a:r>
              <a:rPr lang="en-US" sz="2000" b="1" i="1" dirty="0"/>
              <a:t>do not impact</a:t>
            </a:r>
            <a:r>
              <a:rPr lang="en-US" sz="2000" dirty="0"/>
              <a:t> the open sentence.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convention </a:t>
            </a:r>
            <a:r>
              <a:rPr lang="en-US" sz="2000" i="1" dirty="0"/>
              <a:t>might </a:t>
            </a:r>
            <a:r>
              <a:rPr lang="en-US" sz="2000" dirty="0"/>
              <a:t>not be followed in some types of </a:t>
            </a:r>
            <a:r>
              <a:rPr lang="en-US" sz="2000" dirty="0">
                <a:hlinkClick r:id="rId5"/>
              </a:rPr>
              <a:t>non-classical logic (click for link to Wikipedia page!)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090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9917D-8E48-4078-8EE9-A3385B95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591917"/>
            <a:ext cx="4465489" cy="400969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39E25-C4E0-488C-98E9-82B77217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07" y="2906712"/>
            <a:ext cx="7015593" cy="33801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0071-F670-4BA6-B663-9A8319EC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37"/>
            <a:ext cx="12192000" cy="241292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33A6F-8D2B-40DF-92FA-FD5A7327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it </a:t>
            </a:r>
            <a:r>
              <a:rPr lang="en-US" sz="2800" i="1" u="sng" dirty="0"/>
              <a:t>always</a:t>
            </a:r>
            <a:r>
              <a:rPr lang="en-US" sz="2800" u="sng" dirty="0"/>
              <a:t> 5 times an odd number?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743951" y="912820"/>
            <a:ext cx="116970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 =  {Integers for which the last digit is 5}</a:t>
            </a:r>
          </a:p>
          <a:p>
            <a:endParaRPr lang="en-US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  , ∃ m </a:t>
            </a:r>
            <a:r>
              <a:rPr lang="el-GR" sz="3200" dirty="0"/>
              <a:t>ϵ</a:t>
            </a:r>
            <a:r>
              <a:rPr lang="en-US" sz="3200" dirty="0"/>
              <a:t> ℤ  , N = 5(2m+1) ?</a:t>
            </a:r>
          </a:p>
          <a:p>
            <a:endParaRPr lang="en-US" sz="3200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S,  ∃ a </a:t>
            </a:r>
            <a:r>
              <a:rPr lang="el-GR" sz="3200" dirty="0"/>
              <a:t>ϵ</a:t>
            </a:r>
            <a:r>
              <a:rPr lang="en-US" sz="3200" dirty="0"/>
              <a:t> ℤ</a:t>
            </a:r>
            <a:r>
              <a:rPr lang="en-US" sz="3200" baseline="-25000" dirty="0"/>
              <a:t> </a:t>
            </a:r>
            <a:r>
              <a:rPr lang="en-US" sz="3200" dirty="0"/>
              <a:t>,     N = 10a</a:t>
            </a:r>
            <a:r>
              <a:rPr lang="en-US" sz="3200" baseline="30000" dirty="0"/>
              <a:t> </a:t>
            </a:r>
            <a:r>
              <a:rPr lang="en-US" sz="3200" dirty="0"/>
              <a:t>+ 5</a:t>
            </a:r>
          </a:p>
          <a:p>
            <a:r>
              <a:rPr lang="en-US" sz="3200" dirty="0"/>
              <a:t>                                  </a:t>
            </a:r>
            <a:r>
              <a:rPr lang="en-US" sz="2000" dirty="0"/>
              <a:t> </a:t>
            </a:r>
            <a:r>
              <a:rPr lang="en-US" sz="3200" dirty="0"/>
              <a:t>N = 5(2a+1)</a:t>
            </a:r>
          </a:p>
          <a:p>
            <a:r>
              <a:rPr lang="en-US" sz="3200" dirty="0"/>
              <a:t>(2a+1) is odd!</a:t>
            </a:r>
          </a:p>
          <a:p>
            <a:endParaRPr lang="en-US" sz="3200" dirty="0"/>
          </a:p>
          <a:p>
            <a:r>
              <a:rPr lang="en-US" sz="3600" dirty="0"/>
              <a:t>∴</a:t>
            </a:r>
            <a:r>
              <a:rPr lang="en-US" dirty="0"/>
              <a:t>   </a:t>
            </a:r>
            <a:r>
              <a:rPr lang="en-US" sz="3200" dirty="0"/>
              <a:t>N = 5 x (odd number), Ɐ N </a:t>
            </a:r>
            <a:r>
              <a:rPr lang="el-GR" sz="3200" dirty="0"/>
              <a:t>ϵ</a:t>
            </a:r>
            <a:r>
              <a:rPr lang="en-US" sz="3200" dirty="0"/>
              <a:t> S </a:t>
            </a:r>
          </a:p>
          <a:p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594013" y="2413635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0352-CA2A-4B9E-BB17-F65A4FB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29230-7864-4E08-854E-09C3600B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3" y="599333"/>
            <a:ext cx="5605238" cy="5293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B6592-EF69-4FD3-8FEF-1F0C98E8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5486"/>
            <a:ext cx="5626157" cy="53573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764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“</a:t>
            </a:r>
            <a:r>
              <a:rPr lang="en-US" sz="2800" dirty="0" err="1"/>
              <a:t>s.t.</a:t>
            </a:r>
            <a:r>
              <a:rPr lang="en-US" sz="2800" dirty="0"/>
              <a:t>”  but you can instead use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/>
              <a:t>How many people here use GitHub?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    Lecture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ndattani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Lecture_Notes</a:t>
            </a:r>
            <a:endParaRPr lang="en-US" sz="28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https://github.com/ndattani/Lecture_Notes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Private repository: send me your username and I’ll give you access!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Tips for username: Just use your actual name!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GitHub is a portfolio of all of your academic work, and later career work</a:t>
            </a:r>
          </a:p>
          <a:p>
            <a:pPr lvl="2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MATH 135!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99F40-2901-40E2-A8C4-8A69AE037EF0}"/>
              </a:ext>
            </a:extLst>
          </p:cNvPr>
          <p:cNvGrpSpPr/>
          <p:nvPr/>
        </p:nvGrpSpPr>
        <p:grpSpPr>
          <a:xfrm>
            <a:off x="2052224" y="2499063"/>
            <a:ext cx="8717869" cy="1968624"/>
            <a:chOff x="2052224" y="2499063"/>
            <a:chExt cx="8717869" cy="19686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F2114D-2CEB-4A3D-9EFA-3A90A1C440AC}"/>
                </a:ext>
              </a:extLst>
            </p:cNvPr>
            <p:cNvSpPr/>
            <p:nvPr/>
          </p:nvSpPr>
          <p:spPr>
            <a:xfrm>
              <a:off x="2281561" y="2521258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513BE3-B2DE-4B06-A43A-2A88E2F7A78A}"/>
                </a:ext>
              </a:extLst>
            </p:cNvPr>
            <p:cNvSpPr/>
            <p:nvPr/>
          </p:nvSpPr>
          <p:spPr>
            <a:xfrm>
              <a:off x="3653161" y="250498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DD1A7-9A79-4502-BE2E-2EE0BFD67980}"/>
                </a:ext>
              </a:extLst>
            </p:cNvPr>
            <p:cNvSpPr/>
            <p:nvPr/>
          </p:nvSpPr>
          <p:spPr>
            <a:xfrm>
              <a:off x="10157534" y="303838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C5856A-8A3E-4F18-9392-33291EAC9A3F}"/>
                </a:ext>
              </a:extLst>
            </p:cNvPr>
            <p:cNvSpPr/>
            <p:nvPr/>
          </p:nvSpPr>
          <p:spPr>
            <a:xfrm>
              <a:off x="5751250" y="249906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4F53-E16D-4AE8-BF93-4C058129245E}"/>
                </a:ext>
              </a:extLst>
            </p:cNvPr>
            <p:cNvSpPr/>
            <p:nvPr/>
          </p:nvSpPr>
          <p:spPr>
            <a:xfrm>
              <a:off x="4872360" y="251682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31C1D-666E-4A15-8BC6-A7278574252C}"/>
                </a:ext>
              </a:extLst>
            </p:cNvPr>
            <p:cNvSpPr/>
            <p:nvPr/>
          </p:nvSpPr>
          <p:spPr>
            <a:xfrm>
              <a:off x="2191305" y="353627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AC45-10C2-4D7E-B017-F16AB4FBB59C}"/>
                </a:ext>
              </a:extLst>
            </p:cNvPr>
            <p:cNvSpPr/>
            <p:nvPr/>
          </p:nvSpPr>
          <p:spPr>
            <a:xfrm>
              <a:off x="2281560" y="303838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B45025-B43E-4626-907B-E94F91637AD9}"/>
                </a:ext>
              </a:extLst>
            </p:cNvPr>
            <p:cNvSpPr/>
            <p:nvPr/>
          </p:nvSpPr>
          <p:spPr>
            <a:xfrm>
              <a:off x="2052224" y="403195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D380F-4C0C-4EFB-B3D9-63E30E3CACAB}"/>
                </a:ext>
              </a:extLst>
            </p:cNvPr>
            <p:cNvSpPr/>
            <p:nvPr/>
          </p:nvSpPr>
          <p:spPr>
            <a:xfrm>
              <a:off x="3616911" y="30480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A437C8-F133-491E-BD15-0E33A551F363}"/>
                </a:ext>
              </a:extLst>
            </p:cNvPr>
            <p:cNvSpPr/>
            <p:nvPr/>
          </p:nvSpPr>
          <p:spPr>
            <a:xfrm>
              <a:off x="3616910" y="352660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ADAAB2-1CBB-45A9-8A76-BF64853E5267}"/>
                </a:ext>
              </a:extLst>
            </p:cNvPr>
            <p:cNvSpPr/>
            <p:nvPr/>
          </p:nvSpPr>
          <p:spPr>
            <a:xfrm>
              <a:off x="4872359" y="30480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8144B3-C6B3-4F2B-B3EF-79562E0A1585}"/>
                </a:ext>
              </a:extLst>
            </p:cNvPr>
            <p:cNvSpPr/>
            <p:nvPr/>
          </p:nvSpPr>
          <p:spPr>
            <a:xfrm>
              <a:off x="10157534" y="403195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69A117-5241-4DE4-ABBF-35D6275595CC}"/>
                </a:ext>
              </a:extLst>
            </p:cNvPr>
            <p:cNvSpPr/>
            <p:nvPr/>
          </p:nvSpPr>
          <p:spPr>
            <a:xfrm>
              <a:off x="4719961" y="35052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E15D4E-14F3-45E3-B3B4-563383257512}"/>
                </a:ext>
              </a:extLst>
            </p:cNvPr>
            <p:cNvSpPr/>
            <p:nvPr/>
          </p:nvSpPr>
          <p:spPr>
            <a:xfrm>
              <a:off x="10157534" y="3555506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ED7389-059F-422F-BDE7-07579F48AD32}"/>
                </a:ext>
              </a:extLst>
            </p:cNvPr>
            <p:cNvSpPr/>
            <p:nvPr/>
          </p:nvSpPr>
          <p:spPr>
            <a:xfrm>
              <a:off x="5745677" y="300361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090681-4FD2-46CB-A834-475EA5A4DF2D}"/>
                </a:ext>
              </a:extLst>
            </p:cNvPr>
            <p:cNvSpPr/>
            <p:nvPr/>
          </p:nvSpPr>
          <p:spPr>
            <a:xfrm>
              <a:off x="4869400" y="405931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DAB1B1-3356-4C11-8BB4-0ACF6729A656}"/>
                </a:ext>
              </a:extLst>
            </p:cNvPr>
            <p:cNvSpPr/>
            <p:nvPr/>
          </p:nvSpPr>
          <p:spPr>
            <a:xfrm>
              <a:off x="3651679" y="403417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95CA04-4F7E-468B-B120-21744E3890DB}"/>
                </a:ext>
              </a:extLst>
            </p:cNvPr>
            <p:cNvSpPr/>
            <p:nvPr/>
          </p:nvSpPr>
          <p:spPr>
            <a:xfrm>
              <a:off x="10157534" y="2521258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797943-3067-4525-AC8F-73523E59DCE1}"/>
                </a:ext>
              </a:extLst>
            </p:cNvPr>
            <p:cNvSpPr/>
            <p:nvPr/>
          </p:nvSpPr>
          <p:spPr>
            <a:xfrm>
              <a:off x="7543059" y="249906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28EDD-D4D4-4278-9058-976402935823}"/>
                </a:ext>
              </a:extLst>
            </p:cNvPr>
            <p:cNvSpPr/>
            <p:nvPr/>
          </p:nvSpPr>
          <p:spPr>
            <a:xfrm>
              <a:off x="7677703" y="303319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089D61-47A5-49CD-9D09-AD92BCA5CA59}"/>
                </a:ext>
              </a:extLst>
            </p:cNvPr>
            <p:cNvSpPr/>
            <p:nvPr/>
          </p:nvSpPr>
          <p:spPr>
            <a:xfrm>
              <a:off x="7606339" y="350519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5059C-1B63-49B8-AAC9-8BD31D71B434}"/>
                </a:ext>
              </a:extLst>
            </p:cNvPr>
            <p:cNvSpPr/>
            <p:nvPr/>
          </p:nvSpPr>
          <p:spPr>
            <a:xfrm>
              <a:off x="7562661" y="402603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F6C158-B3AA-4CC2-A4B2-67D87975451D}"/>
                </a:ext>
              </a:extLst>
            </p:cNvPr>
            <p:cNvSpPr/>
            <p:nvPr/>
          </p:nvSpPr>
          <p:spPr>
            <a:xfrm>
              <a:off x="5758992" y="404156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34AAAE-0B36-4E0F-8EA3-2836C5B6A6C1}"/>
                </a:ext>
              </a:extLst>
            </p:cNvPr>
            <p:cNvSpPr/>
            <p:nvPr/>
          </p:nvSpPr>
          <p:spPr>
            <a:xfrm>
              <a:off x="5745676" y="350519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ED9CE70-8781-4755-8F73-F4EF9533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31C1D-666E-4A15-8BC6-A7278574252C}"/>
              </a:ext>
            </a:extLst>
          </p:cNvPr>
          <p:cNvSpPr/>
          <p:nvPr/>
        </p:nvSpPr>
        <p:spPr>
          <a:xfrm>
            <a:off x="2191305" y="35362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7AC45-10C2-4D7E-B017-F16AB4FBB59C}"/>
              </a:ext>
            </a:extLst>
          </p:cNvPr>
          <p:cNvSpPr/>
          <p:nvPr/>
        </p:nvSpPr>
        <p:spPr>
          <a:xfrm>
            <a:off x="2281560" y="303838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288032-2335-49B9-BA87-6045075F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1048</Words>
  <Application>Microsoft Office PowerPoint</Application>
  <PresentationFormat>Widescreen</PresentationFormat>
  <Paragraphs>175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PowerPoint Presentation</vt:lpstr>
      <vt:lpstr>  MATH 135: Lecture 4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425</cp:revision>
  <dcterms:created xsi:type="dcterms:W3CDTF">2021-09-07T23:50:01Z</dcterms:created>
  <dcterms:modified xsi:type="dcterms:W3CDTF">2021-09-16T03:04:07Z</dcterms:modified>
</cp:coreProperties>
</file>