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62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019FA-7821-4938-BCFD-E19FA93F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209C-503C-4F42-9D62-38FCC3384F43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446" y="135814"/>
            <a:ext cx="9144000" cy="827349"/>
          </a:xfrm>
        </p:spPr>
        <p:txBody>
          <a:bodyPr>
            <a:normAutofit/>
          </a:bodyPr>
          <a:lstStyle/>
          <a:p>
            <a:r>
              <a:rPr lang="en-US" sz="4400" dirty="0"/>
              <a:t>Upcoming responsibilities!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494950" y="963163"/>
            <a:ext cx="11330732" cy="564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Today (Friday 10 September):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Crowdmark</a:t>
            </a:r>
            <a:r>
              <a:rPr lang="en-US" sz="2800" dirty="0"/>
              <a:t> submission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Submitted through </a:t>
            </a:r>
            <a:r>
              <a:rPr lang="en-US" sz="2800" dirty="0" err="1">
                <a:solidFill>
                  <a:srgbClr val="FF0000"/>
                </a:solidFill>
              </a:rPr>
              <a:t>Crowdmark</a:t>
            </a:r>
            <a:endParaRPr lang="en-US" sz="2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Monday 13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Complete first quiz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Submitted through </a:t>
            </a:r>
            <a:r>
              <a:rPr lang="en-US" sz="2800" dirty="0">
                <a:solidFill>
                  <a:srgbClr val="FF0000"/>
                </a:solidFill>
              </a:rPr>
              <a:t>Mobius</a:t>
            </a:r>
            <a:r>
              <a:rPr lang="en-US" sz="2800" dirty="0"/>
              <a:t> (via LEARN)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Wednesday 15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Complete second quiz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Submitted through </a:t>
            </a:r>
            <a:r>
              <a:rPr lang="en-US" sz="2800" dirty="0">
                <a:solidFill>
                  <a:srgbClr val="FF0000"/>
                </a:solidFill>
              </a:rPr>
              <a:t>Mobius</a:t>
            </a:r>
            <a:r>
              <a:rPr lang="en-US" sz="2800" dirty="0"/>
              <a:t> (via LEARN)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u="sng" dirty="0"/>
              <a:t>Wednesday 15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Complete first Written Assignment (WA)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Submitted through </a:t>
            </a:r>
            <a:r>
              <a:rPr lang="en-US" sz="2800" b="1" dirty="0" err="1">
                <a:solidFill>
                  <a:srgbClr val="FF0000"/>
                </a:solidFill>
              </a:rPr>
              <a:t>Crowdmark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6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10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248545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 fontScale="92500"/>
          </a:bodyPr>
          <a:lstStyle/>
          <a:p>
            <a:r>
              <a:rPr lang="en-US" sz="4400" dirty="0"/>
              <a:t>Quick introduction to some mathematical language!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79695" y="902362"/>
            <a:ext cx="1194452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exists / There does not exist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Such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“Is an element of…” / “Is not an element of…”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Sets and elements: {♣,♦,♥,♠}, {1,2,3}, {1,2,{1,2,3}} , ∅ = { }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 numbers (in this course, {1,2,3,…}), Integers, Rational numbers, Real numbers, Complex numbers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Negation: ¬A, ¬(¬A) =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0000"/>
                </a:solidFill>
              </a:rPr>
              <a:t>Open sentence: sentence containing one or more variables, where truth of the sentence awaits specification of the variable(s)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P(x) is a sentence depending on x.  Q(</a:t>
            </a:r>
            <a:r>
              <a:rPr lang="en-US" dirty="0" err="1">
                <a:solidFill>
                  <a:srgbClr val="FF0000"/>
                </a:solidFill>
              </a:rPr>
              <a:t>x,y</a:t>
            </a:r>
            <a:r>
              <a:rPr lang="en-US" dirty="0">
                <a:solidFill>
                  <a:srgbClr val="FF0000"/>
                </a:solidFill>
              </a:rPr>
              <a:t>) is a sentence depending on x and y.</a:t>
            </a:r>
          </a:p>
          <a:p>
            <a:pPr lvl="1"/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Statement: sentence that’s true or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  ∀ x ∈ S,  P(x).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are the pieces in this example?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Is this example an open sentence too?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FF0000"/>
              </a:solidFill>
            </a:endParaRPr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7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dirty="0"/>
              <a:t>Tips for Assignment 1!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59391" y="912820"/>
            <a:ext cx="1169705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instructions perfectly.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it says not to do something (for example using something that wasn’t covered in the chapter), you can lose 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is not a prime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Expressing negations without using negation symbol: keep in mind things like: ¬ ( a = b) </a:t>
            </a:r>
            <a:r>
              <a:rPr lang="en-US" dirty="0">
                <a:sym typeface="Wingdings" panose="05000000000000000000" pitchFamily="2" charset="2"/>
              </a:rPr>
              <a:t> a </a:t>
            </a:r>
            <a:r>
              <a:rPr lang="en-US" dirty="0"/>
              <a:t>≠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 1.4.3 is important!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sin(x) = log(x)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Transcendental Equation</a:t>
            </a:r>
          </a:p>
          <a:p>
            <a:pPr lvl="1"/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If you can’t figure out if a statement is True or False, consider the negation of the statement! It might be easier that way!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Don’t be afraid to plug in numbers and try to find a counter-example or example by brute force!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for the variables (</a:t>
            </a:r>
            <a:r>
              <a:rPr lang="en-US" dirty="0" err="1"/>
              <a:t>m,n</a:t>
            </a:r>
            <a:r>
              <a:rPr lang="en-US" dirty="0"/>
              <a:t>), try each of m=0,-1,+1,-2,+2,-3,+3 with each of n=0,-1,+1,-2,+2,-3,+3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49 in total to check on </a:t>
            </a:r>
            <a:r>
              <a:rPr lang="en-US" dirty="0" err="1"/>
              <a:t>WolframAlpha</a:t>
            </a:r>
            <a:r>
              <a:rPr lang="en-US" dirty="0"/>
              <a:t>, but many will be the same since things like x^2 are the same for x=-2,+2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English isn’t your native language: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 you know what an “inequality” is?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“With justification” vs “without justification”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“Truth value” of a statement is just , whether the statement is true (Truth value = “True”) or false (Truth value = “False”)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verifying a statement like “For all m ….”  you can split m in to cases (zero vs non-zero,  even vs odd,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lvl="1"/>
            <a:r>
              <a:rPr lang="en-US" dirty="0"/>
              <a:t>			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5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dirty="0"/>
              <a:t>Please get perfect on this assignment!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494950" y="1045985"/>
            <a:ext cx="11697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How much of your final grade is it worth?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When you’re studying for the exam, you will wish you knew everything from the assignments.</a:t>
            </a:r>
          </a:p>
        </p:txBody>
      </p:sp>
    </p:spTree>
    <p:extLst>
      <p:ext uri="{BB962C8B-B14F-4D97-AF65-F5344CB8AC3E}">
        <p14:creationId xmlns:p14="http://schemas.microsoft.com/office/powerpoint/2010/main" val="27337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dirty="0"/>
              <a:t>Proof practice!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477194" y="1045985"/>
            <a:ext cx="1169705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 {Integers ending in 5}</a:t>
            </a:r>
          </a:p>
          <a:p>
            <a:endParaRPr lang="en-US" sz="2400" dirty="0"/>
          </a:p>
          <a:p>
            <a:r>
              <a:rPr lang="en-US" sz="2400" dirty="0"/>
              <a:t>Ɐ N </a:t>
            </a:r>
            <a:r>
              <a:rPr lang="el-GR" sz="2400" dirty="0"/>
              <a:t>ϵ</a:t>
            </a:r>
            <a:r>
              <a:rPr lang="en-US" sz="2400" dirty="0"/>
              <a:t> S  ,  N^2 </a:t>
            </a:r>
            <a:r>
              <a:rPr lang="el-GR" sz="2400" dirty="0"/>
              <a:t>ϵ</a:t>
            </a:r>
            <a:r>
              <a:rPr lang="en-US" sz="2400" dirty="0"/>
              <a:t> S</a:t>
            </a:r>
          </a:p>
          <a:p>
            <a:endParaRPr lang="en-US" sz="2400" dirty="0"/>
          </a:p>
          <a:p>
            <a:r>
              <a:rPr lang="en-US" sz="2400" dirty="0"/>
              <a:t>Ɐ N,  ∃ a </a:t>
            </a:r>
            <a:r>
              <a:rPr lang="el-GR" sz="2400" dirty="0"/>
              <a:t>ϵ</a:t>
            </a:r>
            <a:r>
              <a:rPr lang="en-US" sz="2400" dirty="0"/>
              <a:t> ℤ  ∋ N = 10a +5</a:t>
            </a:r>
          </a:p>
          <a:p>
            <a:endParaRPr lang="en-US" sz="2400" dirty="0"/>
          </a:p>
          <a:p>
            <a:r>
              <a:rPr lang="en-US" sz="2400" dirty="0"/>
              <a:t>(10a + 5)^2 = 100a^2 + 100a + 25</a:t>
            </a:r>
          </a:p>
          <a:p>
            <a:r>
              <a:rPr lang="en-US" sz="2400" dirty="0"/>
              <a:t>                     = 100a(a+1) + 25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∃ b </a:t>
            </a:r>
            <a:r>
              <a:rPr lang="el-GR" sz="2400" dirty="0"/>
              <a:t>ϵ</a:t>
            </a:r>
            <a:r>
              <a:rPr lang="en-US" sz="2400" dirty="0"/>
              <a:t> ℤ  ∋ N^2 = 100b + 25</a:t>
            </a:r>
          </a:p>
          <a:p>
            <a:endParaRPr lang="en-US" sz="2400" dirty="0"/>
          </a:p>
          <a:p>
            <a:r>
              <a:rPr lang="en-US" sz="2400" dirty="0"/>
              <a:t>Ɐ b </a:t>
            </a:r>
            <a:r>
              <a:rPr lang="el-GR" sz="2400" dirty="0"/>
              <a:t>ϵ</a:t>
            </a:r>
            <a:r>
              <a:rPr lang="en-US" sz="2400" dirty="0"/>
              <a:t> ℤ,   100b + 25 </a:t>
            </a:r>
            <a:r>
              <a:rPr lang="el-GR" sz="2400" dirty="0"/>
              <a:t>ϵ</a:t>
            </a:r>
            <a:r>
              <a:rPr lang="en-US" sz="2400" dirty="0"/>
              <a:t> ℤ</a:t>
            </a:r>
          </a:p>
          <a:p>
            <a:endParaRPr lang="en-US" sz="2400" dirty="0"/>
          </a:p>
          <a:p>
            <a:r>
              <a:rPr lang="en-US" sz="2400" dirty="0"/>
              <a:t>∴  N^2 </a:t>
            </a:r>
            <a:r>
              <a:rPr lang="el-GR" sz="2400" dirty="0"/>
              <a:t>ϵ</a:t>
            </a:r>
            <a:r>
              <a:rPr lang="en-US" sz="2400" dirty="0"/>
              <a:t> S , Ɐ N </a:t>
            </a:r>
            <a:r>
              <a:rPr lang="el-GR" sz="2400" dirty="0"/>
              <a:t>ϵ</a:t>
            </a:r>
            <a:r>
              <a:rPr lang="en-US" sz="2400" dirty="0"/>
              <a:t> S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0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5AB6A-1A1B-4319-B243-BBDD1AB3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5924"/>
            <a:ext cx="8957163" cy="620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4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886BF-2F73-464C-839B-3CE78CD05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355" y="-116889"/>
            <a:ext cx="6334985" cy="1089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B09C95-0B4A-4BCD-88A9-77079655ADE2}"/>
              </a:ext>
            </a:extLst>
          </p:cNvPr>
          <p:cNvSpPr txBox="1"/>
          <p:nvPr/>
        </p:nvSpPr>
        <p:spPr>
          <a:xfrm>
            <a:off x="239695" y="990846"/>
            <a:ext cx="11952303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¬(∃ </a:t>
            </a:r>
            <a:r>
              <a:rPr lang="en-US" sz="2400" dirty="0" err="1"/>
              <a:t>p,q</a:t>
            </a:r>
            <a:r>
              <a:rPr lang="en-US" sz="2400" dirty="0"/>
              <a:t> </a:t>
            </a:r>
            <a:r>
              <a:rPr lang="el-GR" sz="2400" dirty="0"/>
              <a:t>ϵ</a:t>
            </a:r>
            <a:r>
              <a:rPr lang="en-US" sz="2400" dirty="0"/>
              <a:t> ℤ   ∋  sqrt(3) = p/q) </a:t>
            </a:r>
          </a:p>
          <a:p>
            <a:endParaRPr lang="en-US" sz="500" dirty="0"/>
          </a:p>
          <a:p>
            <a:r>
              <a:rPr lang="en-US" sz="2400" dirty="0"/>
              <a:t>Do we have to worry about q=0?</a:t>
            </a:r>
          </a:p>
          <a:p>
            <a:endParaRPr lang="en-US" sz="1100" dirty="0"/>
          </a:p>
          <a:p>
            <a:r>
              <a:rPr lang="en-US" sz="2400" dirty="0"/>
              <a:t>Assume:  ∃ </a:t>
            </a:r>
            <a:r>
              <a:rPr lang="en-US" sz="2400" dirty="0" err="1"/>
              <a:t>p,q</a:t>
            </a:r>
            <a:r>
              <a:rPr lang="en-US" sz="2400" dirty="0"/>
              <a:t> </a:t>
            </a:r>
            <a:r>
              <a:rPr lang="el-GR" sz="2400" dirty="0"/>
              <a:t>ϵ</a:t>
            </a:r>
            <a:r>
              <a:rPr lang="en-US" sz="2400" dirty="0"/>
              <a:t> ℤ   ∋  sqrt(3) = p/q</a:t>
            </a:r>
          </a:p>
          <a:p>
            <a:endParaRPr lang="en-US" sz="700" dirty="0"/>
          </a:p>
          <a:p>
            <a:endParaRPr lang="en-US" sz="800" dirty="0"/>
          </a:p>
          <a:p>
            <a:r>
              <a:rPr lang="en-US" sz="2400" dirty="0"/>
              <a:t>	</a:t>
            </a:r>
            <a:r>
              <a:rPr lang="en-US" sz="2400" u="sng" dirty="0"/>
              <a:t>Case 1: q is even. </a:t>
            </a:r>
          </a:p>
          <a:p>
            <a:r>
              <a:rPr lang="en-US" sz="2400" dirty="0"/>
              <a:t>		</a:t>
            </a:r>
            <a:r>
              <a:rPr lang="en-US" sz="2400" dirty="0">
                <a:sym typeface="Wingdings" panose="05000000000000000000" pitchFamily="2" charset="2"/>
              </a:rPr>
              <a:t>=&gt; </a:t>
            </a:r>
            <a:r>
              <a:rPr lang="en-US" sz="2400" dirty="0"/>
              <a:t>p/q is an integer.</a:t>
            </a:r>
          </a:p>
          <a:p>
            <a:r>
              <a:rPr lang="en-US" sz="2400" dirty="0"/>
              <a:t>		</a:t>
            </a:r>
            <a:r>
              <a:rPr lang="en-US" sz="2400" dirty="0">
                <a:sym typeface="Wingdings" panose="05000000000000000000" pitchFamily="2" charset="2"/>
              </a:rPr>
              <a:t>=&gt; </a:t>
            </a:r>
            <a:r>
              <a:rPr lang="en-US" sz="2400" dirty="0"/>
              <a:t>sqrt(3) is an integer.</a:t>
            </a:r>
          </a:p>
          <a:p>
            <a:r>
              <a:rPr lang="en-US" sz="2400" dirty="0"/>
              <a:t>		=&gt; Prove that sqrt(3) is NOT an integer (exercise).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	</a:t>
            </a:r>
            <a:r>
              <a:rPr lang="en-US" sz="2400" u="sng" dirty="0"/>
              <a:t>Case 2: q is odd.</a:t>
            </a:r>
          </a:p>
          <a:p>
            <a:r>
              <a:rPr lang="en-US" sz="2400" dirty="0"/>
              <a:t>		</a:t>
            </a:r>
            <a:r>
              <a:rPr lang="en-US" sz="2400" u="sng" dirty="0"/>
              <a:t>Case 2.1: p is even</a:t>
            </a:r>
          </a:p>
          <a:p>
            <a:r>
              <a:rPr lang="en-US" sz="2400" dirty="0"/>
              <a:t>			Not possible (exercise).</a:t>
            </a:r>
          </a:p>
          <a:p>
            <a:r>
              <a:rPr lang="en-US" sz="2400" dirty="0"/>
              <a:t>		</a:t>
            </a:r>
            <a:r>
              <a:rPr lang="en-US" sz="2400" u="sng" dirty="0"/>
              <a:t>Case 2.2: p is odd</a:t>
            </a:r>
          </a:p>
          <a:p>
            <a:r>
              <a:rPr lang="en-US" sz="2400" dirty="0"/>
              <a:t>			 ∃ n </a:t>
            </a:r>
            <a:r>
              <a:rPr lang="el-GR" sz="2400" dirty="0"/>
              <a:t>ϵ</a:t>
            </a:r>
            <a:r>
              <a:rPr lang="en-US" sz="2400" dirty="0"/>
              <a:t> ℤ  ∋ p = 2n+1</a:t>
            </a:r>
          </a:p>
          <a:p>
            <a:r>
              <a:rPr lang="en-US" sz="2400" dirty="0"/>
              <a:t>			 ∃ m </a:t>
            </a:r>
            <a:r>
              <a:rPr lang="el-GR" sz="2400" dirty="0"/>
              <a:t>ϵ</a:t>
            </a:r>
            <a:r>
              <a:rPr lang="en-US" sz="2400" dirty="0"/>
              <a:t> ℤ  ∋ q = 2m+1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376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09C95-0B4A-4BCD-88A9-77079655ADE2}"/>
              </a:ext>
            </a:extLst>
          </p:cNvPr>
          <p:cNvSpPr txBox="1"/>
          <p:nvPr/>
        </p:nvSpPr>
        <p:spPr>
          <a:xfrm>
            <a:off x="239697" y="159573"/>
            <a:ext cx="11952303" cy="6855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Assumption: ∃ </a:t>
            </a:r>
            <a:r>
              <a:rPr lang="en-US" sz="2400" dirty="0" err="1"/>
              <a:t>p,q</a:t>
            </a:r>
            <a:r>
              <a:rPr lang="en-US" sz="2400" dirty="0"/>
              <a:t> </a:t>
            </a:r>
            <a:r>
              <a:rPr lang="el-GR" sz="2400" dirty="0"/>
              <a:t>ϵ</a:t>
            </a:r>
            <a:r>
              <a:rPr lang="en-US" sz="2400" dirty="0"/>
              <a:t> ℤ   ∋  sqrt(3) = p/q)</a:t>
            </a:r>
          </a:p>
          <a:p>
            <a:endParaRPr lang="en-US" sz="1000" u="sng" dirty="0"/>
          </a:p>
          <a:p>
            <a:r>
              <a:rPr lang="en-US" sz="2400" dirty="0"/>
              <a:t>	</a:t>
            </a:r>
            <a:r>
              <a:rPr lang="en-US" sz="2400" u="sng" dirty="0"/>
              <a:t>Case 2.2: p is odd</a:t>
            </a:r>
          </a:p>
          <a:p>
            <a:r>
              <a:rPr lang="en-US" sz="2400" dirty="0"/>
              <a:t>		 ∃ n </a:t>
            </a:r>
            <a:r>
              <a:rPr lang="el-GR" sz="2400" dirty="0"/>
              <a:t>ϵ</a:t>
            </a:r>
            <a:r>
              <a:rPr lang="en-US" sz="2400" dirty="0"/>
              <a:t> ℤ  ∋ p = 2n+1</a:t>
            </a:r>
          </a:p>
          <a:p>
            <a:r>
              <a:rPr lang="en-US" sz="2400" dirty="0"/>
              <a:t>		 ∃ m </a:t>
            </a:r>
            <a:r>
              <a:rPr lang="el-GR" sz="2400" dirty="0"/>
              <a:t>ϵ</a:t>
            </a:r>
            <a:r>
              <a:rPr lang="en-US" sz="2400" dirty="0"/>
              <a:t> ℤ  ∋ q = 2m+1</a:t>
            </a:r>
          </a:p>
          <a:p>
            <a:r>
              <a:rPr lang="en-US" sz="1000" dirty="0"/>
              <a:t>		</a:t>
            </a:r>
          </a:p>
          <a:p>
            <a:r>
              <a:rPr lang="en-US" sz="2400" dirty="0"/>
              <a:t>		 q sqrt(3)                     =  p</a:t>
            </a:r>
          </a:p>
          <a:p>
            <a:r>
              <a:rPr lang="en-US" sz="2400" dirty="0"/>
              <a:t>		 (2m + 1) sqrt(3)        =  (2n + 1)</a:t>
            </a:r>
          </a:p>
          <a:p>
            <a:r>
              <a:rPr lang="en-US" sz="2400" dirty="0"/>
              <a:t>		 (2m + 1)^2  x 3          =  (2n + 1)^2</a:t>
            </a:r>
          </a:p>
          <a:p>
            <a:r>
              <a:rPr lang="en-US" sz="2400" dirty="0"/>
              <a:t>		 (4m^2 + 4m + 1) x 3 = 4n^2 + 4n + 1</a:t>
            </a:r>
          </a:p>
          <a:p>
            <a:r>
              <a:rPr lang="en-US" sz="2400" dirty="0"/>
              <a:t>		 12m^2 + 12m + 3    </a:t>
            </a:r>
            <a:r>
              <a:rPr lang="en-US" sz="1200" dirty="0"/>
              <a:t> </a:t>
            </a:r>
            <a:r>
              <a:rPr lang="en-US" sz="2400" dirty="0"/>
              <a:t> = 4n^2 + 4n + 1</a:t>
            </a:r>
          </a:p>
          <a:p>
            <a:r>
              <a:rPr lang="en-US" sz="2400" dirty="0"/>
              <a:t>		 12m^2 + 12m + 2      = 2n^2 + 2n </a:t>
            </a:r>
          </a:p>
          <a:p>
            <a:r>
              <a:rPr lang="en-US" sz="2400" dirty="0"/>
              <a:t>		 12(m^2 + m) + 1        = 2n(n+1)</a:t>
            </a:r>
          </a:p>
          <a:p>
            <a:r>
              <a:rPr lang="en-US" sz="1050" dirty="0"/>
              <a:t> 	</a:t>
            </a:r>
          </a:p>
          <a:p>
            <a:r>
              <a:rPr lang="en-US" sz="2400" dirty="0"/>
              <a:t>		 Let n(n+1) = A,  m^2 + m = B.</a:t>
            </a:r>
          </a:p>
          <a:p>
            <a:r>
              <a:rPr lang="en-US" sz="2400" dirty="0"/>
              <a:t>	   	 A </a:t>
            </a:r>
            <a:r>
              <a:rPr lang="el-GR" sz="2400" dirty="0"/>
              <a:t>ϵ</a:t>
            </a:r>
            <a:r>
              <a:rPr lang="en-US" sz="2400" dirty="0"/>
              <a:t> ℤ , B </a:t>
            </a:r>
            <a:r>
              <a:rPr lang="el-GR" sz="2400" dirty="0"/>
              <a:t>ϵ</a:t>
            </a:r>
            <a:r>
              <a:rPr lang="en-US" sz="2400" dirty="0"/>
              <a:t> ℤ 	</a:t>
            </a:r>
          </a:p>
          <a:p>
            <a:endParaRPr lang="en-US" sz="1100" dirty="0"/>
          </a:p>
          <a:p>
            <a:r>
              <a:rPr lang="en-US" sz="2400" dirty="0"/>
              <a:t>		 12A + 1                        = 2B		</a:t>
            </a:r>
          </a:p>
          <a:p>
            <a:r>
              <a:rPr lang="en-US" sz="2400" dirty="0"/>
              <a:t>		 12A + 1 is odd.               2B is even.     </a:t>
            </a:r>
            <a:r>
              <a:rPr lang="en-US" sz="2400" dirty="0">
                <a:sym typeface="Wingdings" panose="05000000000000000000" pitchFamily="2" charset="2"/>
              </a:rPr>
              <a:t>   Contradiction! </a:t>
            </a:r>
          </a:p>
          <a:p>
            <a:r>
              <a:rPr lang="en-US" sz="2400" dirty="0"/>
              <a:t>∴</a:t>
            </a:r>
            <a:r>
              <a:rPr lang="en-US" sz="2400" dirty="0">
                <a:sym typeface="Wingdings" panose="05000000000000000000" pitchFamily="2" charset="2"/>
              </a:rPr>
              <a:t>  </a:t>
            </a:r>
            <a:r>
              <a:rPr lang="en-US" sz="2400" dirty="0"/>
              <a:t>¬(∃ </a:t>
            </a:r>
            <a:r>
              <a:rPr lang="en-US" sz="2400" dirty="0" err="1"/>
              <a:t>p,q</a:t>
            </a:r>
            <a:r>
              <a:rPr lang="en-US" sz="2400" dirty="0"/>
              <a:t> </a:t>
            </a:r>
            <a:r>
              <a:rPr lang="el-GR" sz="2400" dirty="0"/>
              <a:t>ϵ</a:t>
            </a:r>
            <a:r>
              <a:rPr lang="en-US" sz="2400" dirty="0"/>
              <a:t> ℤ   ∋  sqrt(3) = p/q)</a:t>
            </a:r>
          </a:p>
        </p:txBody>
      </p:sp>
    </p:spTree>
    <p:extLst>
      <p:ext uri="{BB962C8B-B14F-4D97-AF65-F5344CB8AC3E}">
        <p14:creationId xmlns:p14="http://schemas.microsoft.com/office/powerpoint/2010/main" val="163032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1079</Words>
  <Application>Microsoft Office PowerPoint</Application>
  <PresentationFormat>Widescreen</PresentationFormat>
  <Paragraphs>137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  </vt:lpstr>
      <vt:lpstr>  MATH 135: Lecture 2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MATH 135 Introduction to proofs, number theory, and cryptography for Honors Mathematics</dc:title>
  <dc:creator>Nike Dattani</dc:creator>
  <cp:lastModifiedBy>Nike Dattani</cp:lastModifiedBy>
  <cp:revision>180</cp:revision>
  <dcterms:created xsi:type="dcterms:W3CDTF">2021-09-07T23:50:01Z</dcterms:created>
  <dcterms:modified xsi:type="dcterms:W3CDTF">2021-09-10T18:15:21Z</dcterms:modified>
</cp:coreProperties>
</file>