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57" r:id="rId3"/>
    <p:sldId id="323" r:id="rId4"/>
    <p:sldId id="335" r:id="rId5"/>
    <p:sldId id="256" r:id="rId6"/>
    <p:sldId id="324" r:id="rId7"/>
    <p:sldId id="325" r:id="rId8"/>
    <p:sldId id="326" r:id="rId9"/>
    <p:sldId id="327" r:id="rId10"/>
    <p:sldId id="328" r:id="rId11"/>
    <p:sldId id="314" r:id="rId12"/>
    <p:sldId id="315" r:id="rId13"/>
    <p:sldId id="322" r:id="rId14"/>
    <p:sldId id="333" r:id="rId15"/>
    <p:sldId id="339" r:id="rId16"/>
    <p:sldId id="332" r:id="rId17"/>
    <p:sldId id="330" r:id="rId18"/>
    <p:sldId id="336" r:id="rId19"/>
    <p:sldId id="337" r:id="rId20"/>
    <p:sldId id="329" r:id="rId21"/>
    <p:sldId id="338" r:id="rId22"/>
    <p:sldId id="320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21" autoAdjust="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1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en.wikipedia.org/wiki/Non-classical_logi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60259-984F-4018-B8CC-D2A81F6A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40" y="251394"/>
            <a:ext cx="5519272" cy="4707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9F6A1-6B9A-43EE-A849-FD0829310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14" y="232732"/>
            <a:ext cx="5326676" cy="45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705878" y="938803"/>
            <a:ext cx="1285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/>
              <a:t>Who is ready to be confused?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0" y="211016"/>
            <a:ext cx="12501369" cy="856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“I come to campus </a:t>
            </a:r>
            <a:r>
              <a:rPr lang="en-US" sz="2800" b="1" i="1" u="sng" dirty="0"/>
              <a:t>only if</a:t>
            </a:r>
            <a:r>
              <a:rPr lang="en-US" sz="2800" dirty="0"/>
              <a:t> I have to teach MATH 135”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Do I come to campus if there’s no MATH 135?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If there’s MATH 135 then do I come to campus?</a:t>
            </a:r>
          </a:p>
          <a:p>
            <a:pPr lvl="1"/>
            <a:endParaRPr lang="en-US" sz="2800" dirty="0"/>
          </a:p>
          <a:p>
            <a:pPr lvl="1"/>
            <a:r>
              <a:rPr lang="en-US" sz="2800" b="1" i="1" u="sng" dirty="0">
                <a:solidFill>
                  <a:srgbClr val="FF0000"/>
                </a:solidFill>
              </a:rPr>
              <a:t>If</a:t>
            </a:r>
            <a:r>
              <a:rPr lang="en-US" sz="2800" dirty="0">
                <a:solidFill>
                  <a:srgbClr val="FF0000"/>
                </a:solidFill>
              </a:rPr>
              <a:t> I have to teach MATH 135 </a:t>
            </a:r>
            <a:r>
              <a:rPr lang="en-US" sz="2800" b="1" i="1" u="sng" dirty="0">
                <a:solidFill>
                  <a:srgbClr val="FF0000"/>
                </a:solidFill>
              </a:rPr>
              <a:t>then</a:t>
            </a:r>
            <a:r>
              <a:rPr lang="en-US" sz="2800" dirty="0">
                <a:solidFill>
                  <a:srgbClr val="FF0000"/>
                </a:solidFill>
              </a:rPr>
              <a:t> I come to campus:     A =&gt; B</a:t>
            </a:r>
          </a:p>
          <a:p>
            <a:pPr lvl="1"/>
            <a:r>
              <a:rPr lang="en-US" sz="2800" dirty="0">
                <a:solidFill>
                  <a:srgbClr val="3333FF"/>
                </a:solidFill>
              </a:rPr>
              <a:t>I come to campus </a:t>
            </a:r>
            <a:r>
              <a:rPr lang="en-US" sz="2800" b="1" i="1" u="sng" dirty="0">
                <a:solidFill>
                  <a:srgbClr val="3333FF"/>
                </a:solidFill>
              </a:rPr>
              <a:t>only if</a:t>
            </a:r>
            <a:r>
              <a:rPr lang="en-US" sz="2800" i="1" dirty="0">
                <a:solidFill>
                  <a:srgbClr val="3333FF"/>
                </a:solidFill>
              </a:rPr>
              <a:t> </a:t>
            </a:r>
            <a:r>
              <a:rPr lang="en-US" sz="2800" dirty="0">
                <a:solidFill>
                  <a:srgbClr val="3333FF"/>
                </a:solidFill>
              </a:rPr>
              <a:t>I have to teach MATH 135:     </a:t>
            </a:r>
            <a:r>
              <a:rPr lang="en-US" sz="1400" dirty="0">
                <a:solidFill>
                  <a:srgbClr val="3333FF"/>
                </a:solidFill>
              </a:rPr>
              <a:t> </a:t>
            </a:r>
            <a:r>
              <a:rPr lang="en-US" sz="2800" dirty="0">
                <a:solidFill>
                  <a:srgbClr val="3333FF"/>
                </a:solidFill>
              </a:rPr>
              <a:t>B =&gt; A</a:t>
            </a:r>
          </a:p>
          <a:p>
            <a:pPr lvl="1"/>
            <a:endParaRPr lang="en-US" sz="2800" b="1" u="sng" dirty="0"/>
          </a:p>
          <a:p>
            <a:pPr lvl="1"/>
            <a:r>
              <a:rPr lang="en-US" sz="2800" dirty="0"/>
              <a:t>I come to campus </a:t>
            </a:r>
            <a:r>
              <a:rPr lang="en-US" sz="2800" b="1" i="1" u="sng" dirty="0" err="1"/>
              <a:t>iff</a:t>
            </a:r>
            <a:r>
              <a:rPr lang="en-US" sz="2800" b="1" i="1" dirty="0"/>
              <a:t> </a:t>
            </a:r>
            <a:r>
              <a:rPr lang="en-US" sz="2800" dirty="0"/>
              <a:t>I have to teach MATH 135: </a:t>
            </a:r>
            <a:r>
              <a:rPr lang="en-US" sz="2800" dirty="0">
                <a:solidFill>
                  <a:srgbClr val="3333FF"/>
                </a:solidFill>
              </a:rPr>
              <a:t>B =&gt; A (</a:t>
            </a:r>
            <a:r>
              <a:rPr lang="en-US" sz="2800" b="1" i="1" u="sng" dirty="0"/>
              <a:t>if</a:t>
            </a:r>
            <a:r>
              <a:rPr lang="en-US" sz="2800" dirty="0">
                <a:solidFill>
                  <a:srgbClr val="3333FF"/>
                </a:solidFill>
              </a:rPr>
              <a:t> is from </a:t>
            </a:r>
            <a:r>
              <a:rPr lang="en-US" sz="2800" b="1" i="1" u="sng" dirty="0">
                <a:solidFill>
                  <a:srgbClr val="3333FF"/>
                </a:solidFill>
              </a:rPr>
              <a:t>only if</a:t>
            </a:r>
            <a:r>
              <a:rPr lang="en-US" sz="2800" dirty="0">
                <a:solidFill>
                  <a:srgbClr val="3333FF"/>
                </a:solidFill>
              </a:rPr>
              <a:t>)</a:t>
            </a:r>
          </a:p>
          <a:p>
            <a:pPr lvl="1"/>
            <a:r>
              <a:rPr lang="en-US" sz="2800" dirty="0">
                <a:solidFill>
                  <a:srgbClr val="3333FF"/>
                </a:solidFill>
              </a:rPr>
              <a:t>                                                                                     </a:t>
            </a:r>
            <a:r>
              <a:rPr lang="en-US" sz="1100" dirty="0">
                <a:solidFill>
                  <a:srgbClr val="3333FF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B &lt;= A (only </a:t>
            </a:r>
            <a:r>
              <a:rPr lang="en-US" sz="2800" b="1" i="1" u="sng" dirty="0"/>
              <a:t>if</a:t>
            </a:r>
            <a:r>
              <a:rPr lang="en-US" sz="2800" dirty="0">
                <a:solidFill>
                  <a:srgbClr val="FF0000"/>
                </a:solidFill>
              </a:rPr>
              <a:t> is from </a:t>
            </a:r>
            <a:r>
              <a:rPr lang="en-US" sz="2800" b="1" i="1" u="sng" dirty="0">
                <a:solidFill>
                  <a:srgbClr val="FF0000"/>
                </a:solidFill>
              </a:rPr>
              <a:t>if/then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 have to teach MATH 135 </a:t>
            </a:r>
            <a:r>
              <a:rPr lang="en-US" sz="2800" b="1" i="1" u="sng" dirty="0" err="1"/>
              <a:t>iff</a:t>
            </a:r>
            <a:r>
              <a:rPr lang="en-US" sz="2800" b="1" i="1" dirty="0"/>
              <a:t> </a:t>
            </a:r>
            <a:r>
              <a:rPr lang="en-US" sz="2800" dirty="0"/>
              <a:t>I come to campus: </a:t>
            </a:r>
            <a:r>
              <a:rPr lang="en-US" sz="2800" dirty="0">
                <a:solidFill>
                  <a:srgbClr val="3333FF"/>
                </a:solidFill>
              </a:rPr>
              <a:t>A &lt;= B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(</a:t>
            </a:r>
            <a:r>
              <a:rPr lang="en-US" sz="2800" b="1" i="1" u="sng" dirty="0"/>
              <a:t>if</a:t>
            </a:r>
            <a:r>
              <a:rPr lang="en-US" sz="2800" dirty="0">
                <a:solidFill>
                  <a:srgbClr val="3333FF"/>
                </a:solidFill>
              </a:rPr>
              <a:t> is from </a:t>
            </a:r>
            <a:r>
              <a:rPr lang="en-US" sz="2800" b="1" i="1" u="sng" dirty="0">
                <a:solidFill>
                  <a:srgbClr val="3333FF"/>
                </a:solidFill>
              </a:rPr>
              <a:t>only if</a:t>
            </a:r>
            <a:r>
              <a:rPr lang="en-US" sz="2800" dirty="0">
                <a:solidFill>
                  <a:srgbClr val="3333FF"/>
                </a:solidFill>
              </a:rPr>
              <a:t>)</a:t>
            </a:r>
          </a:p>
          <a:p>
            <a:pPr lvl="1"/>
            <a:r>
              <a:rPr lang="en-US" sz="2800" dirty="0"/>
              <a:t> 								</a:t>
            </a:r>
            <a:r>
              <a:rPr lang="en-US" sz="14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 =&gt; B (only </a:t>
            </a:r>
            <a:r>
              <a:rPr lang="en-US" sz="2800" b="1" i="1" u="sng" dirty="0"/>
              <a:t>if</a:t>
            </a:r>
            <a:r>
              <a:rPr lang="en-US" sz="2800" dirty="0">
                <a:solidFill>
                  <a:srgbClr val="FF0000"/>
                </a:solidFill>
              </a:rPr>
              <a:t> is from </a:t>
            </a:r>
            <a:r>
              <a:rPr lang="en-US" sz="2800" b="1" i="1" u="sng" dirty="0">
                <a:solidFill>
                  <a:srgbClr val="FF0000"/>
                </a:solidFill>
              </a:rPr>
              <a:t>if/then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8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23738" y="487904"/>
            <a:ext cx="1194452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		</a:t>
            </a:r>
          </a:p>
          <a:p>
            <a:pPr lvl="1"/>
            <a:r>
              <a:rPr lang="en-US" sz="2800" dirty="0"/>
              <a:t>		“The</a:t>
            </a:r>
            <a:r>
              <a:rPr lang="en-US" sz="2800" b="1" i="1" dirty="0"/>
              <a:t> </a:t>
            </a:r>
            <a:r>
              <a:rPr lang="en-US" sz="2800" b="1" i="1" u="sng" dirty="0"/>
              <a:t>only</a:t>
            </a:r>
            <a:r>
              <a:rPr lang="en-US" sz="2800" dirty="0"/>
              <a:t> positive integers </a:t>
            </a:r>
            <a:r>
              <a:rPr lang="en-US" sz="2800" b="1" i="1" u="sng" dirty="0"/>
              <a:t>are</a:t>
            </a:r>
            <a:r>
              <a:rPr lang="en-US" sz="2800" dirty="0"/>
              <a:t> those in ℚ.”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 this </a:t>
            </a:r>
            <a:r>
              <a:rPr lang="en-US" sz="2800" b="1" i="1" u="sng" dirty="0" err="1"/>
              <a:t>iff</a:t>
            </a:r>
            <a:r>
              <a:rPr lang="en-US" sz="2800" b="1" i="1" dirty="0"/>
              <a:t> </a:t>
            </a:r>
            <a:r>
              <a:rPr lang="en-US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Positive integer =&gt; ℚ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ℚ =&gt; Positive integer?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Q2c on WA02 had a typo.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 was written as only A =&gt; B, but should be A </a:t>
            </a:r>
            <a:r>
              <a:rPr lang="en-US" sz="2800" dirty="0">
                <a:sym typeface="Wingdings" panose="05000000000000000000" pitchFamily="2" charset="2"/>
              </a:rPr>
              <a:t>&lt;=&gt; B.</a:t>
            </a: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4A4FA-A150-4687-8481-7A50D16A94B5}"/>
              </a:ext>
            </a:extLst>
          </p:cNvPr>
          <p:cNvSpPr txBox="1"/>
          <p:nvPr/>
        </p:nvSpPr>
        <p:spPr>
          <a:xfrm>
            <a:off x="3275708" y="3030802"/>
            <a:ext cx="908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(it’s the </a:t>
            </a:r>
            <a:r>
              <a:rPr lang="en-US" sz="2800" b="1" i="1" u="sng" dirty="0">
                <a:solidFill>
                  <a:srgbClr val="FF0000"/>
                </a:solidFill>
              </a:rPr>
              <a:t>only</a:t>
            </a:r>
            <a:r>
              <a:rPr lang="en-US" sz="2800" dirty="0">
                <a:solidFill>
                  <a:srgbClr val="FF0000"/>
                </a:solidFill>
              </a:rPr>
              <a:t> way something can be a positive integer)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(some ℚ </a:t>
            </a:r>
            <a:r>
              <a:rPr lang="en-US" sz="2800" b="1" i="1" u="sng" dirty="0">
                <a:solidFill>
                  <a:srgbClr val="FF0000"/>
                </a:solidFill>
              </a:rPr>
              <a:t>are</a:t>
            </a:r>
            <a:r>
              <a:rPr lang="en-US" sz="2800" dirty="0">
                <a:solidFill>
                  <a:srgbClr val="FF0000"/>
                </a:solidFill>
              </a:rPr>
              <a:t> positive integers, </a:t>
            </a:r>
            <a:r>
              <a:rPr lang="en-US" sz="2800" b="1" dirty="0">
                <a:solidFill>
                  <a:srgbClr val="3333FF"/>
                </a:solidFill>
              </a:rPr>
              <a:t>but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some ℚ might </a:t>
            </a:r>
            <a:r>
              <a:rPr lang="en-US" sz="2800" b="1" dirty="0">
                <a:solidFill>
                  <a:srgbClr val="3333FF"/>
                </a:solidFill>
              </a:rPr>
              <a:t>not</a:t>
            </a:r>
            <a:r>
              <a:rPr lang="en-US" sz="2800" dirty="0">
                <a:solidFill>
                  <a:srgbClr val="FF0000"/>
                </a:solidFill>
              </a:rPr>
              <a:t> be)</a:t>
            </a:r>
            <a:endParaRPr lang="en-US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6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510988" y="307101"/>
            <a:ext cx="119445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		“The</a:t>
            </a:r>
            <a:r>
              <a:rPr lang="en-US" sz="2800" b="1" i="1" dirty="0"/>
              <a:t> </a:t>
            </a:r>
            <a:r>
              <a:rPr lang="en-US" sz="2800" dirty="0"/>
              <a:t>integers are positive </a:t>
            </a:r>
            <a:r>
              <a:rPr lang="en-US" sz="2800" b="1" i="1" u="sng" dirty="0"/>
              <a:t>exactly</a:t>
            </a:r>
            <a:r>
              <a:rPr lang="en-US" sz="2800" dirty="0"/>
              <a:t> when they are in ℚ.”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 this </a:t>
            </a:r>
            <a:r>
              <a:rPr lang="en-US" sz="2800" b="1" i="1" u="sng" dirty="0" err="1"/>
              <a:t>iff</a:t>
            </a:r>
            <a:r>
              <a:rPr lang="en-US" sz="2800" b="1" i="1" dirty="0"/>
              <a:t> </a:t>
            </a:r>
            <a:r>
              <a:rPr lang="en-US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Integer is positive =&gt; ℚ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ℚ =&gt; Positive integer?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4A4FA-A150-4687-8481-7A50D16A94B5}"/>
              </a:ext>
            </a:extLst>
          </p:cNvPr>
          <p:cNvSpPr txBox="1"/>
          <p:nvPr/>
        </p:nvSpPr>
        <p:spPr>
          <a:xfrm>
            <a:off x="4025915" y="1492040"/>
            <a:ext cx="943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750" dirty="0">
                <a:solidFill>
                  <a:srgbClr val="FF0000"/>
                </a:solidFill>
              </a:rPr>
              <a:t>(they’re positive when in ℚ, and </a:t>
            </a:r>
            <a:r>
              <a:rPr lang="en-US" sz="2750" b="1" i="1" u="sng" dirty="0">
                <a:solidFill>
                  <a:srgbClr val="FF0000"/>
                </a:solidFill>
              </a:rPr>
              <a:t>never otherwise</a:t>
            </a:r>
            <a:r>
              <a:rPr lang="en-US" sz="275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750" dirty="0">
                <a:solidFill>
                  <a:srgbClr val="FF0000"/>
                </a:solidFill>
              </a:rPr>
              <a:t>(Some ℚ are not integers, </a:t>
            </a:r>
            <a:r>
              <a:rPr lang="en-US" sz="2750" b="1" i="1" u="sng" dirty="0">
                <a:solidFill>
                  <a:srgbClr val="3333FF"/>
                </a:solidFill>
              </a:rPr>
              <a:t>it says nothing about </a:t>
            </a:r>
            <a:r>
              <a:rPr lang="en-US" sz="2750" b="1" u="sng" dirty="0">
                <a:solidFill>
                  <a:srgbClr val="3333FF"/>
                </a:solidFill>
              </a:rPr>
              <a:t>ℚ?</a:t>
            </a:r>
            <a:r>
              <a:rPr lang="en-US" sz="2750" b="1" i="1" u="sng" dirty="0">
                <a:solidFill>
                  <a:srgbClr val="3333FF"/>
                </a:solidFill>
              </a:rPr>
              <a:t> </a:t>
            </a:r>
            <a:r>
              <a:rPr lang="en-US" sz="2750" dirty="0">
                <a:solidFill>
                  <a:srgbClr val="FF0000"/>
                </a:solidFill>
              </a:rPr>
              <a:t>)</a:t>
            </a:r>
            <a:endParaRPr lang="en-US" sz="2750" u="sng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A0CC0-874D-4581-9522-F0737B0C77D6}"/>
              </a:ext>
            </a:extLst>
          </p:cNvPr>
          <p:cNvSpPr txBox="1"/>
          <p:nvPr/>
        </p:nvSpPr>
        <p:spPr>
          <a:xfrm>
            <a:off x="412376" y="2611360"/>
            <a:ext cx="1194452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US" sz="3200" dirty="0"/>
          </a:p>
          <a:p>
            <a:pPr lvl="1"/>
            <a:r>
              <a:rPr lang="en-US" sz="3200" dirty="0"/>
              <a:t>	Nike goes to class exactly when Charlie goes to class.</a:t>
            </a:r>
          </a:p>
          <a:p>
            <a:pPr lvl="1"/>
            <a:endParaRPr lang="en-US" sz="3200" dirty="0"/>
          </a:p>
          <a:p>
            <a:pPr lvl="1"/>
            <a:r>
              <a:rPr lang="en-US" sz="2400" dirty="0"/>
              <a:t>Nike goes at 2pm and 3pm</a:t>
            </a:r>
          </a:p>
          <a:p>
            <a:pPr lvl="1"/>
            <a:r>
              <a:rPr lang="en-US" sz="2400" dirty="0"/>
              <a:t>Charlie goes when?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Charlie goes to class at 2pm, 3pm, and 4pm</a:t>
            </a:r>
          </a:p>
          <a:p>
            <a:pPr lvl="1"/>
            <a:r>
              <a:rPr lang="en-US" sz="2400" dirty="0"/>
              <a:t>Nike only goes when Charlie goes (e.g. 2pm and 3pm) but does he have to got at 4pm?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>
                <a:solidFill>
                  <a:srgbClr val="3333FF"/>
                </a:solidFill>
              </a:rPr>
              <a:t>Nike goes when Charlie goes, but is it only when Charlie goes?</a:t>
            </a:r>
          </a:p>
          <a:p>
            <a:pPr lvl="1"/>
            <a:endParaRPr lang="en-US" sz="3200" dirty="0"/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361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319194" y="145735"/>
            <a:ext cx="1194452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US" sz="4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 algn="ctr"/>
            <a:r>
              <a:rPr lang="en-US" sz="3200" dirty="0"/>
              <a:t>A exactly when B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B =&gt; A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/>
            <a:r>
              <a:rPr lang="en-US" sz="3200" dirty="0"/>
              <a:t>But previously we agreed: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CF286-20D9-4159-98AC-BA076060B358}"/>
              </a:ext>
            </a:extLst>
          </p:cNvPr>
          <p:cNvSpPr txBox="1"/>
          <p:nvPr/>
        </p:nvSpPr>
        <p:spPr>
          <a:xfrm>
            <a:off x="478963" y="3429000"/>
            <a:ext cx="1194452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		“The</a:t>
            </a:r>
            <a:r>
              <a:rPr lang="en-US" sz="2800" b="1" i="1" dirty="0"/>
              <a:t> </a:t>
            </a:r>
            <a:r>
              <a:rPr lang="en-US" sz="2800" dirty="0"/>
              <a:t>integers are positive </a:t>
            </a:r>
            <a:r>
              <a:rPr lang="en-US" sz="2800" b="1" i="1" u="sng" dirty="0"/>
              <a:t>exactly</a:t>
            </a:r>
            <a:r>
              <a:rPr lang="en-US" sz="2800" dirty="0"/>
              <a:t> when they are in B.”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Positive integer =&gt; B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 =&gt; Positive integer?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Now it seems to say B =&gt; positive integer, and </a:t>
            </a:r>
            <a:r>
              <a:rPr lang="en-US" sz="2800" b="1" i="1" dirty="0">
                <a:solidFill>
                  <a:srgbClr val="3333FF"/>
                </a:solidFill>
              </a:rPr>
              <a:t>nothing about A’s impact on B</a:t>
            </a: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22F88-E090-4702-9A55-9625DBDC3CBE}"/>
              </a:ext>
            </a:extLst>
          </p:cNvPr>
          <p:cNvSpPr txBox="1"/>
          <p:nvPr/>
        </p:nvSpPr>
        <p:spPr>
          <a:xfrm>
            <a:off x="3766102" y="4190537"/>
            <a:ext cx="94339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750" dirty="0">
                <a:solidFill>
                  <a:srgbClr val="FF0000"/>
                </a:solidFill>
              </a:rPr>
              <a:t>(they’re positive when in B, and </a:t>
            </a:r>
            <a:r>
              <a:rPr lang="en-US" sz="2750" b="1" i="1" u="sng" dirty="0">
                <a:solidFill>
                  <a:srgbClr val="FF0000"/>
                </a:solidFill>
              </a:rPr>
              <a:t>never otherwise</a:t>
            </a:r>
            <a:r>
              <a:rPr lang="en-US" sz="275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750" dirty="0">
                <a:solidFill>
                  <a:srgbClr val="FF0000"/>
                </a:solidFill>
              </a:rPr>
              <a:t>(Some B are not integers, </a:t>
            </a:r>
            <a:r>
              <a:rPr lang="en-US" sz="2750" b="1" i="1" u="sng" dirty="0">
                <a:solidFill>
                  <a:srgbClr val="3333FF"/>
                </a:solidFill>
              </a:rPr>
              <a:t>it says nothing about </a:t>
            </a:r>
            <a:r>
              <a:rPr lang="en-US" sz="2750" b="1" u="sng" dirty="0">
                <a:solidFill>
                  <a:srgbClr val="3333FF"/>
                </a:solidFill>
              </a:rPr>
              <a:t>B?</a:t>
            </a:r>
            <a:r>
              <a:rPr lang="en-US" sz="2750" b="1" i="1" u="sng" dirty="0">
                <a:solidFill>
                  <a:srgbClr val="3333FF"/>
                </a:solidFill>
              </a:rPr>
              <a:t> </a:t>
            </a:r>
            <a:r>
              <a:rPr lang="en-US" sz="2750" dirty="0">
                <a:solidFill>
                  <a:srgbClr val="FF0000"/>
                </a:solidFill>
              </a:rPr>
              <a:t>)</a:t>
            </a:r>
            <a:endParaRPr lang="en-US" sz="275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F4600-E8E1-48F2-9D68-BA28485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1" y="234633"/>
            <a:ext cx="11972897" cy="63887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B859A9-D31C-4172-9962-079EBAE6A713}"/>
              </a:ext>
            </a:extLst>
          </p:cNvPr>
          <p:cNvCxnSpPr>
            <a:cxnSpLocks/>
          </p:cNvCxnSpPr>
          <p:nvPr/>
        </p:nvCxnSpPr>
        <p:spPr>
          <a:xfrm flipH="1">
            <a:off x="6312252" y="6162297"/>
            <a:ext cx="8505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3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F4600-E8E1-48F2-9D68-BA28485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99" y="2282718"/>
            <a:ext cx="4854861" cy="25905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AA8ABB-F240-4DAF-8B15-6538148C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66" y="2356296"/>
            <a:ext cx="4955931" cy="4484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A81006-1221-41F6-8B59-999860FF7288}"/>
              </a:ext>
            </a:extLst>
          </p:cNvPr>
          <p:cNvCxnSpPr>
            <a:cxnSpLocks/>
          </p:cNvCxnSpPr>
          <p:nvPr/>
        </p:nvCxnSpPr>
        <p:spPr>
          <a:xfrm flipV="1">
            <a:off x="4142792" y="2804726"/>
            <a:ext cx="4957246" cy="1617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E7AFA32-5CCA-41AB-A40D-B2EEED0EE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122" y="3109591"/>
            <a:ext cx="3467878" cy="36796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C826A5-C85F-4816-96B6-9C0753F674EB}"/>
              </a:ext>
            </a:extLst>
          </p:cNvPr>
          <p:cNvCxnSpPr>
            <a:cxnSpLocks/>
          </p:cNvCxnSpPr>
          <p:nvPr/>
        </p:nvCxnSpPr>
        <p:spPr>
          <a:xfrm flipH="1" flipV="1">
            <a:off x="9750490" y="2804726"/>
            <a:ext cx="2062066" cy="1319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1B9796-EDE0-492B-8C3F-B138942819B2}"/>
              </a:ext>
            </a:extLst>
          </p:cNvPr>
          <p:cNvCxnSpPr>
            <a:cxnSpLocks/>
          </p:cNvCxnSpPr>
          <p:nvPr/>
        </p:nvCxnSpPr>
        <p:spPr>
          <a:xfrm flipH="1" flipV="1">
            <a:off x="9510347" y="2797086"/>
            <a:ext cx="1299838" cy="1928263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B859A9-D31C-4172-9962-079EBAE6A713}"/>
              </a:ext>
            </a:extLst>
          </p:cNvPr>
          <p:cNvCxnSpPr>
            <a:cxnSpLocks/>
          </p:cNvCxnSpPr>
          <p:nvPr/>
        </p:nvCxnSpPr>
        <p:spPr>
          <a:xfrm flipH="1">
            <a:off x="4142793" y="4692086"/>
            <a:ext cx="2651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0D222-1F70-4AD2-BF16-DD44D280E680}"/>
              </a:ext>
            </a:extLst>
          </p:cNvPr>
          <p:cNvSpPr txBox="1"/>
          <p:nvPr/>
        </p:nvSpPr>
        <p:spPr>
          <a:xfrm>
            <a:off x="91862" y="4872494"/>
            <a:ext cx="8632260" cy="2031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“Exactly when” sometimes means “</a:t>
            </a:r>
            <a:r>
              <a:rPr lang="en-US" u="sng" dirty="0" err="1"/>
              <a:t>iff</a:t>
            </a:r>
            <a:r>
              <a:rPr lang="en-US" u="sng" dirty="0"/>
              <a:t>” but:</a:t>
            </a:r>
          </a:p>
          <a:p>
            <a:r>
              <a:rPr lang="en-US" dirty="0"/>
              <a:t> (1) none of the top sources explain why</a:t>
            </a:r>
          </a:p>
          <a:p>
            <a:r>
              <a:rPr lang="en-US" dirty="0"/>
              <a:t> (2) all of the top sources either cite </a:t>
            </a:r>
            <a:r>
              <a:rPr lang="en-US" dirty="0" err="1"/>
              <a:t>Weisstein’s</a:t>
            </a:r>
            <a:r>
              <a:rPr lang="en-US" dirty="0"/>
              <a:t> </a:t>
            </a:r>
            <a:r>
              <a:rPr lang="en-US" dirty="0" err="1"/>
              <a:t>MathWorld</a:t>
            </a:r>
            <a:r>
              <a:rPr lang="en-US" dirty="0"/>
              <a:t> or </a:t>
            </a:r>
            <a:r>
              <a:rPr lang="en-US" b="1" i="1" dirty="0"/>
              <a:t>are</a:t>
            </a:r>
            <a:r>
              <a:rPr lang="en-US" dirty="0"/>
              <a:t> </a:t>
            </a:r>
            <a:r>
              <a:rPr lang="en-US" dirty="0" err="1"/>
              <a:t>Mathworld</a:t>
            </a:r>
            <a:endParaRPr lang="en-US" dirty="0"/>
          </a:p>
          <a:p>
            <a:r>
              <a:rPr lang="en-US" dirty="0"/>
              <a:t> (3) </a:t>
            </a:r>
            <a:r>
              <a:rPr lang="en-US" dirty="0" err="1"/>
              <a:t>MathWorld</a:t>
            </a:r>
            <a:r>
              <a:rPr lang="en-US" dirty="0"/>
              <a:t> redirects “exactly when” to “</a:t>
            </a:r>
            <a:r>
              <a:rPr lang="en-US" dirty="0" err="1"/>
              <a:t>iff</a:t>
            </a:r>
            <a:r>
              <a:rPr lang="en-US" dirty="0"/>
              <a:t>” (i.e. “exactly when” is less significant)</a:t>
            </a:r>
          </a:p>
          <a:p>
            <a:r>
              <a:rPr lang="en-US" dirty="0"/>
              <a:t> (4) </a:t>
            </a:r>
            <a:r>
              <a:rPr lang="en-US" b="1" dirty="0"/>
              <a:t>Above sources prefer: “P </a:t>
            </a:r>
            <a:r>
              <a:rPr lang="en-US" b="1" dirty="0" err="1"/>
              <a:t>iff</a:t>
            </a:r>
            <a:r>
              <a:rPr lang="en-US" b="1" dirty="0"/>
              <a:t> Q”, “P is equivalent to Q”, “P just if Q” or “P is N&amp;C for Q”</a:t>
            </a:r>
          </a:p>
          <a:p>
            <a:r>
              <a:rPr lang="en-US" dirty="0"/>
              <a:t> (5) there’s not very many other sources using “exactly when” in this way</a:t>
            </a:r>
          </a:p>
          <a:p>
            <a:r>
              <a:rPr lang="en-US" dirty="0"/>
              <a:t> (6) etc.</a:t>
            </a:r>
          </a:p>
        </p:txBody>
      </p:sp>
    </p:spTree>
    <p:extLst>
      <p:ext uri="{BB962C8B-B14F-4D97-AF65-F5344CB8AC3E}">
        <p14:creationId xmlns:p14="http://schemas.microsoft.com/office/powerpoint/2010/main" val="412790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3265714" y="500265"/>
            <a:ext cx="12501369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4800" dirty="0"/>
          </a:p>
          <a:p>
            <a:pPr lvl="1"/>
            <a:r>
              <a:rPr lang="en-US" sz="2800" dirty="0"/>
              <a:t>If A then B.   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 if B.             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0F63C-F24B-418E-BDFE-97833F294133}"/>
              </a:ext>
            </a:extLst>
          </p:cNvPr>
          <p:cNvSpPr txBox="1"/>
          <p:nvPr/>
        </p:nvSpPr>
        <p:spPr>
          <a:xfrm>
            <a:off x="6096000" y="500265"/>
            <a:ext cx="12501369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4800" dirty="0"/>
          </a:p>
          <a:p>
            <a:pPr lvl="1"/>
            <a:r>
              <a:rPr lang="en-US" sz="2800" dirty="0"/>
              <a:t>(A =&gt; B)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(B =&gt; A)             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01AC4-7861-434D-9D0D-41FB28576257}"/>
              </a:ext>
            </a:extLst>
          </p:cNvPr>
          <p:cNvSpPr txBox="1"/>
          <p:nvPr/>
        </p:nvSpPr>
        <p:spPr>
          <a:xfrm>
            <a:off x="-227961" y="3238559"/>
            <a:ext cx="1194452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US" sz="4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Two different meanings of the word “if” !!! Confusing!</a:t>
            </a:r>
          </a:p>
        </p:txBody>
      </p:sp>
    </p:spTree>
    <p:extLst>
      <p:ext uri="{BB962C8B-B14F-4D97-AF65-F5344CB8AC3E}">
        <p14:creationId xmlns:p14="http://schemas.microsoft.com/office/powerpoint/2010/main" val="40871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9B340-759E-4028-9398-A9FB5732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520700"/>
            <a:ext cx="11099901" cy="37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98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-309369" y="237910"/>
            <a:ext cx="12501369" cy="9610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u="sng" dirty="0"/>
              <a:t>If it helps:</a:t>
            </a:r>
          </a:p>
          <a:p>
            <a:pPr lvl="1" algn="ctr"/>
            <a:endParaRPr lang="en-US" sz="4800" dirty="0"/>
          </a:p>
          <a:p>
            <a:pPr lvl="1" algn="ctr"/>
            <a:r>
              <a:rPr lang="en-US" sz="4800" dirty="0"/>
              <a:t>Don’t consider </a:t>
            </a:r>
            <a:r>
              <a:rPr lang="en-US" sz="4800" b="1" u="sng" dirty="0" err="1"/>
              <a:t>iff</a:t>
            </a:r>
            <a:r>
              <a:rPr lang="en-US" sz="4800" b="1" dirty="0"/>
              <a:t> </a:t>
            </a:r>
            <a:r>
              <a:rPr lang="en-US" sz="4800" dirty="0"/>
              <a:t>to be an English term </a:t>
            </a:r>
          </a:p>
          <a:p>
            <a:pPr lvl="1" algn="ctr"/>
            <a:endParaRPr lang="en-US" sz="4800" dirty="0"/>
          </a:p>
          <a:p>
            <a:pPr lvl="1" algn="ctr"/>
            <a:r>
              <a:rPr lang="en-US" sz="4800" dirty="0"/>
              <a:t>Mathematically: A =&gt; B and B=&gt; A (A </a:t>
            </a:r>
            <a:r>
              <a:rPr lang="en-US" sz="4800" dirty="0">
                <a:sym typeface="Wingdings" panose="05000000000000000000" pitchFamily="2" charset="2"/>
              </a:rPr>
              <a:t>&lt;=&gt; B)</a:t>
            </a:r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/>
          </a:p>
          <a:p>
            <a:pPr lvl="1"/>
            <a:endParaRPr lang="en-US" sz="4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2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497822" y="582067"/>
            <a:ext cx="119241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20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21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up to Chapter 3.6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35-57.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22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2: WA2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22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5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23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WA02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24 September before class: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26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</a:t>
            </a:r>
            <a:r>
              <a:rPr lang="en-US" sz="2400" dirty="0"/>
              <a:t> up to the end of </a:t>
            </a:r>
            <a:r>
              <a:rPr lang="en-US" sz="2400" dirty="0">
                <a:solidFill>
                  <a:srgbClr val="7030A0"/>
                </a:solidFill>
              </a:rPr>
              <a:t>Section 0.3 (Polynomials)</a:t>
            </a: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70330" y="228945"/>
            <a:ext cx="12501369" cy="573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dirty="0"/>
              <a:t>Treat</a:t>
            </a:r>
            <a:r>
              <a:rPr lang="en-US" sz="4800" b="1" i="1" dirty="0"/>
              <a:t> “if and only if” </a:t>
            </a:r>
            <a:r>
              <a:rPr lang="en-US" sz="4800" dirty="0"/>
              <a:t>as a short form</a:t>
            </a:r>
          </a:p>
          <a:p>
            <a:pPr lvl="1"/>
            <a:endParaRPr lang="en-US" sz="4800" dirty="0"/>
          </a:p>
          <a:p>
            <a:pPr lvl="1"/>
            <a:r>
              <a:rPr lang="en-US" sz="2800" dirty="0"/>
              <a:t>If A then B </a:t>
            </a:r>
            <a:r>
              <a:rPr lang="en-US" sz="2800" b="1" i="1" dirty="0"/>
              <a:t>and</a:t>
            </a:r>
            <a:r>
              <a:rPr lang="en-US" sz="2800" dirty="0"/>
              <a:t> only if B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If A then B </a:t>
            </a:r>
            <a:r>
              <a:rPr lang="en-US" sz="2800" b="1" i="1" dirty="0"/>
              <a:t>and</a:t>
            </a:r>
            <a:r>
              <a:rPr lang="en-US" sz="2800" dirty="0"/>
              <a:t> only if B then A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6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30246" y="308249"/>
            <a:ext cx="12501369" cy="7394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dirty="0"/>
              <a:t>It has a maximum and/or a minimum</a:t>
            </a:r>
          </a:p>
          <a:p>
            <a:pPr lvl="1" algn="ctr"/>
            <a:endParaRPr lang="en-US" sz="4800" dirty="0"/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/>
          </a:p>
          <a:p>
            <a:pPr lvl="1"/>
            <a:endParaRPr lang="en-US" sz="4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5668F-AE6B-4FD3-B398-BDD2BA3B7F34}"/>
              </a:ext>
            </a:extLst>
          </p:cNvPr>
          <p:cNvSpPr txBox="1"/>
          <p:nvPr/>
        </p:nvSpPr>
        <p:spPr>
          <a:xfrm>
            <a:off x="606670" y="2039815"/>
            <a:ext cx="10700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English “or” = Exclusive OR (XOR)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and B have to be different (one true and the other false) for A XOR B to be true</a:t>
            </a:r>
          </a:p>
          <a:p>
            <a:endParaRPr lang="en-US" dirty="0"/>
          </a:p>
          <a:p>
            <a:r>
              <a:rPr lang="en-US" dirty="0"/>
              <a:t>MATH 135 “or” = Inclusive 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Only one of A or B has to be true for A V B to be true.  </a:t>
            </a:r>
          </a:p>
        </p:txBody>
      </p:sp>
    </p:spTree>
    <p:extLst>
      <p:ext uri="{BB962C8B-B14F-4D97-AF65-F5344CB8AC3E}">
        <p14:creationId xmlns:p14="http://schemas.microsoft.com/office/powerpoint/2010/main" val="240612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428742" y="1983807"/>
            <a:ext cx="1167764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/>
              <a:t>If the hypothesis A is false, is B true?</a:t>
            </a:r>
          </a:p>
          <a:p>
            <a:endParaRPr lang="en-US" sz="5400" dirty="0"/>
          </a:p>
          <a:p>
            <a:r>
              <a:rPr lang="en-US" sz="5400" dirty="0"/>
              <a:t>-   No!   Only (A =&gt; B) is true!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307A458-8A26-441E-B5D7-9DDD4748C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8621" y="0"/>
            <a:ext cx="11785133" cy="827349"/>
          </a:xfrm>
        </p:spPr>
        <p:txBody>
          <a:bodyPr>
            <a:noAutofit/>
          </a:bodyPr>
          <a:lstStyle/>
          <a:p>
            <a:pPr lvl="1"/>
            <a:r>
              <a:rPr lang="en-US" sz="9600" u="sng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63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86F6C5-E30A-468A-B192-9D976B26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5" y="1918594"/>
            <a:ext cx="10178881" cy="3076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9CD62A-DE0C-47A1-BC35-387B62BC7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915979"/>
            <a:ext cx="10355496" cy="3068903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57175" y="5096591"/>
            <a:ext cx="11677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will use the convention that (A =&gt; B) is </a:t>
            </a:r>
            <a:r>
              <a:rPr lang="en-US" sz="2000" b="1" i="1" dirty="0"/>
              <a:t>true </a:t>
            </a:r>
            <a:r>
              <a:rPr lang="en-US" sz="2000" dirty="0"/>
              <a:t>if A is </a:t>
            </a:r>
            <a:r>
              <a:rPr lang="en-US" sz="2000" b="1" i="1" dirty="0"/>
              <a:t>false</a:t>
            </a:r>
            <a:r>
              <a:rPr lang="en-US" sz="2000" dirty="0"/>
              <a:t>.  In this case we say it’s “</a:t>
            </a:r>
            <a:r>
              <a:rPr lang="en-US" sz="2000" b="1" i="1" dirty="0"/>
              <a:t>vacuously true</a:t>
            </a:r>
            <a:r>
              <a:rPr lang="en-US" sz="2000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way we don’t have to spend time checking cases that </a:t>
            </a:r>
            <a:r>
              <a:rPr lang="en-US" sz="2000" b="1" i="1" dirty="0"/>
              <a:t>do not impact</a:t>
            </a:r>
            <a:r>
              <a:rPr lang="en-US" sz="2000" dirty="0"/>
              <a:t> the open sentence.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convention </a:t>
            </a:r>
            <a:r>
              <a:rPr lang="en-US" sz="2000" i="1" dirty="0"/>
              <a:t>might </a:t>
            </a:r>
            <a:r>
              <a:rPr lang="en-US" sz="2000" dirty="0"/>
              <a:t>not be followed in some types of </a:t>
            </a:r>
            <a:r>
              <a:rPr lang="en-US" sz="2000" dirty="0">
                <a:hlinkClick r:id="rId4"/>
              </a:rPr>
              <a:t>non-classical logic (click for link to Wikipedia page!)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4E8E5E-413E-48E5-AFCE-C4D842DB7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927" y="483491"/>
            <a:ext cx="6519225" cy="8503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19D2B6-DE5B-44E9-A91F-2E46C0EA38D3}"/>
              </a:ext>
            </a:extLst>
          </p:cNvPr>
          <p:cNvSpPr/>
          <p:nvPr/>
        </p:nvSpPr>
        <p:spPr>
          <a:xfrm>
            <a:off x="4001632" y="3720575"/>
            <a:ext cx="2258009" cy="5259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EF83CB-7D19-4698-A8A1-5B54A89D32F1}"/>
              </a:ext>
            </a:extLst>
          </p:cNvPr>
          <p:cNvCxnSpPr>
            <a:cxnSpLocks/>
          </p:cNvCxnSpPr>
          <p:nvPr/>
        </p:nvCxnSpPr>
        <p:spPr>
          <a:xfrm>
            <a:off x="605650" y="651672"/>
            <a:ext cx="4078317" cy="3068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6B827C-E728-4ED3-BB95-2D22A6E155E5}"/>
              </a:ext>
            </a:extLst>
          </p:cNvPr>
          <p:cNvSpPr txBox="1"/>
          <p:nvPr/>
        </p:nvSpPr>
        <p:spPr>
          <a:xfrm>
            <a:off x="149053" y="264160"/>
            <a:ext cx="43866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Hypothesis FALSE, but Conclusion also FALSE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4AD71-3E42-4468-AC52-886A1B0990E3}"/>
              </a:ext>
            </a:extLst>
          </p:cNvPr>
          <p:cNvSpPr txBox="1"/>
          <p:nvPr/>
        </p:nvSpPr>
        <p:spPr>
          <a:xfrm>
            <a:off x="7698762" y="249407"/>
            <a:ext cx="162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Hypothesis 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F52128-637C-4681-94CB-AAB47900E1D9}"/>
              </a:ext>
            </a:extLst>
          </p:cNvPr>
          <p:cNvSpPr txBox="1"/>
          <p:nvPr/>
        </p:nvSpPr>
        <p:spPr>
          <a:xfrm>
            <a:off x="9962566" y="249407"/>
            <a:ext cx="174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Conclusion 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BE1EFA-5673-47B5-81C6-4E0055F123F3}"/>
              </a:ext>
            </a:extLst>
          </p:cNvPr>
          <p:cNvSpPr txBox="1"/>
          <p:nvPr/>
        </p:nvSpPr>
        <p:spPr>
          <a:xfrm>
            <a:off x="7460203" y="1645613"/>
            <a:ext cx="20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Implication (A =&gt; B)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61674-6D32-4365-AC1B-E50F9BBBBCAE}"/>
              </a:ext>
            </a:extLst>
          </p:cNvPr>
          <p:cNvSpPr/>
          <p:nvPr/>
        </p:nvSpPr>
        <p:spPr>
          <a:xfrm>
            <a:off x="8311082" y="3193430"/>
            <a:ext cx="814812" cy="1568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CEAB31-909C-455A-A59F-03F2ABAD0BFC}"/>
              </a:ext>
            </a:extLst>
          </p:cNvPr>
          <p:cNvSpPr txBox="1"/>
          <p:nvPr/>
        </p:nvSpPr>
        <p:spPr>
          <a:xfrm>
            <a:off x="2434737" y="1559251"/>
            <a:ext cx="4498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Implication always TRUE if Hypothesis is FALSE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5268C3-FD41-42A2-AE4B-B79E949B8578}"/>
              </a:ext>
            </a:extLst>
          </p:cNvPr>
          <p:cNvCxnSpPr>
            <a:cxnSpLocks/>
          </p:cNvCxnSpPr>
          <p:nvPr/>
        </p:nvCxnSpPr>
        <p:spPr>
          <a:xfrm>
            <a:off x="6050804" y="1937362"/>
            <a:ext cx="2260278" cy="1272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5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60259-984F-4018-B8CC-D2A81F6A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40" y="251394"/>
            <a:ext cx="5519272" cy="4707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9F6A1-6B9A-43EE-A849-FD0829310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14" y="232732"/>
            <a:ext cx="5326676" cy="4598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A5624-3368-44DD-8A89-ED8245C5B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804" y="4941618"/>
            <a:ext cx="5657266" cy="191638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7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55ED2-531F-41D7-8B20-3D2A1F40E93C}"/>
              </a:ext>
            </a:extLst>
          </p:cNvPr>
          <p:cNvSpPr txBox="1"/>
          <p:nvPr/>
        </p:nvSpPr>
        <p:spPr>
          <a:xfrm>
            <a:off x="894459" y="882819"/>
            <a:ext cx="1285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/>
              <a:t>Office hours: Mondays and </a:t>
            </a:r>
            <a:r>
              <a:rPr lang="en-US" sz="3600" dirty="0" err="1"/>
              <a:t>Wednesdsays</a:t>
            </a:r>
            <a:r>
              <a:rPr lang="en-US" sz="3600" dirty="0"/>
              <a:t> 5-6pm.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 				         MC 4059</a:t>
            </a:r>
          </a:p>
          <a:p>
            <a:pPr lvl="1"/>
            <a:endParaRPr lang="en-US" sz="3600" dirty="0">
              <a:solidFill>
                <a:srgbClr val="FF0000"/>
              </a:solidFill>
            </a:endParaRPr>
          </a:p>
          <a:p>
            <a:pPr lvl="1"/>
            <a:r>
              <a:rPr lang="en-US" sz="3600" dirty="0"/>
              <a:t>			Also: online tutorial center</a:t>
            </a:r>
          </a:p>
        </p:txBody>
      </p:sp>
    </p:spTree>
    <p:extLst>
      <p:ext uri="{BB962C8B-B14F-4D97-AF65-F5344CB8AC3E}">
        <p14:creationId xmlns:p14="http://schemas.microsoft.com/office/powerpoint/2010/main" val="14647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20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77282" y="882819"/>
            <a:ext cx="1285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/>
              <a:t>How many of you find if and only if statements confusing?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1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304662" y="938803"/>
            <a:ext cx="1285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/>
              <a:t>Today I am going to confuse you.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3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1209</Words>
  <Application>Microsoft Office PowerPoint</Application>
  <PresentationFormat>Widescreen</PresentationFormat>
  <Paragraphs>212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 </vt:lpstr>
      <vt:lpstr>  </vt:lpstr>
      <vt:lpstr>  </vt:lpstr>
      <vt:lpstr>  </vt:lpstr>
      <vt:lpstr>  MATH 135: Lecture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779</cp:revision>
  <dcterms:created xsi:type="dcterms:W3CDTF">2021-09-07T23:50:01Z</dcterms:created>
  <dcterms:modified xsi:type="dcterms:W3CDTF">2021-09-25T01:50:55Z</dcterms:modified>
</cp:coreProperties>
</file>